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2" r:id="rId3"/>
    <p:sldId id="293" r:id="rId4"/>
    <p:sldId id="294" r:id="rId5"/>
    <p:sldId id="295" r:id="rId6"/>
    <p:sldId id="296" r:id="rId7"/>
    <p:sldId id="297" r:id="rId8"/>
    <p:sldId id="298" r:id="rId9"/>
    <p:sldId id="299" r:id="rId10"/>
    <p:sldId id="315" r:id="rId11"/>
    <p:sldId id="300" r:id="rId12"/>
    <p:sldId id="301" r:id="rId13"/>
    <p:sldId id="302" r:id="rId14"/>
    <p:sldId id="303" r:id="rId15"/>
    <p:sldId id="304" r:id="rId16"/>
    <p:sldId id="266" r:id="rId17"/>
    <p:sldId id="305" r:id="rId18"/>
    <p:sldId id="309" r:id="rId19"/>
    <p:sldId id="310" r:id="rId20"/>
    <p:sldId id="311" r:id="rId21"/>
    <p:sldId id="313" r:id="rId22"/>
    <p:sldId id="314" r:id="rId23"/>
  </p:sldIdLst>
  <p:sldSz cx="6858000" cy="9906000" type="A4"/>
  <p:notesSz cx="6858000" cy="931386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990000"/>
    <a:srgbClr val="FF0000"/>
    <a:srgbClr val="FF00FF"/>
    <a:srgbClr val="99A9EF"/>
    <a:srgbClr val="6699FF"/>
    <a:srgbClr val="FF99FF"/>
    <a:srgbClr val="0066FF"/>
    <a:srgbClr val="F6D29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26" autoAdjust="0"/>
    <p:restoredTop sz="94595" autoAdjust="0"/>
  </p:normalViewPr>
  <p:slideViewPr>
    <p:cSldViewPr>
      <p:cViewPr>
        <p:scale>
          <a:sx n="75" d="100"/>
          <a:sy n="75" d="100"/>
        </p:scale>
        <p:origin x="-1788" y="6"/>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1.png"/></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3C22509-6A7B-44B2-AFD3-010A5B4B2AE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BCC03C-A564-4983-B38A-C246954E73D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220788-628F-495A-899F-243242CD958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8B25DCB-C3E5-4AE4-99AC-47DA5F79880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C295EB0-A3A5-4EE4-B85B-1A3B402E622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A7CDC7A-F252-45A5-A743-D07236D92A0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1D1190F-3A1F-4B4A-912B-CEAD648C4FC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19934B1-9813-4533-A257-AF825D4F461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849CAF8-E230-445B-811F-87E916E4F73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823D19F-CEE5-43C9-A473-B63E95E82FC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FE7A14-5BA3-475D-B20B-789F0BB4734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342900" y="396875"/>
            <a:ext cx="6172200" cy="1651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3555" name="Rectangle 3"/>
          <p:cNvSpPr>
            <a:spLocks noGrp="1" noChangeArrowheads="1"/>
          </p:cNvSpPr>
          <p:nvPr>
            <p:ph type="body" idx="1"/>
          </p:nvPr>
        </p:nvSpPr>
        <p:spPr bwMode="auto">
          <a:xfrm>
            <a:off x="342900" y="2311400"/>
            <a:ext cx="6172200" cy="65373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342900" y="9020175"/>
            <a:ext cx="1600200" cy="6873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2343150" y="9020175"/>
            <a:ext cx="2171700" cy="6873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4914900" y="9020175"/>
            <a:ext cx="1600200" cy="6873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7BF3E6EB-0C56-4D90-B722-1D935622FA7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6.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5.vml"/><Relationship Id="rId5" Type="http://schemas.openxmlformats.org/officeDocument/2006/relationships/oleObject" Target="../embeddings/oleObject6.bin"/><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image" Target="../media/image5.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oleObject" Target="../embeddings/oleObject9.bin"/><Relationship Id="rId7" Type="http://schemas.openxmlformats.org/officeDocument/2006/relationships/image" Target="../media/image9.png"/><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xml"/><Relationship Id="rId1" Type="http://schemas.openxmlformats.org/officeDocument/2006/relationships/vmlDrawing" Target="../drawings/vmlDrawing9.vml"/><Relationship Id="rId5" Type="http://schemas.openxmlformats.org/officeDocument/2006/relationships/image" Target="../media/image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1.bin"/><Relationship Id="rId7"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xml"/><Relationship Id="rId1" Type="http://schemas.openxmlformats.org/officeDocument/2006/relationships/vmlDrawing" Target="../drawings/vmlDrawing12.v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xml"/><Relationship Id="rId1" Type="http://schemas.openxmlformats.org/officeDocument/2006/relationships/vmlDrawing" Target="../drawings/vmlDrawing13.vml"/><Relationship Id="rId5" Type="http://schemas.openxmlformats.org/officeDocument/2006/relationships/image" Target="../media/image5.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jpeg"/><Relationship Id="rId3" Type="http://schemas.openxmlformats.org/officeDocument/2006/relationships/oleObject" Target="../embeddings/oleObject15.bin"/><Relationship Id="rId7" Type="http://schemas.openxmlformats.org/officeDocument/2006/relationships/image" Target="../media/image11.jpeg"/><Relationship Id="rId12" Type="http://schemas.openxmlformats.org/officeDocument/2006/relationships/image" Target="../media/image16.jpeg"/><Relationship Id="rId2" Type="http://schemas.openxmlformats.org/officeDocument/2006/relationships/slideLayout" Target="../slideLayouts/slideLayout1.xml"/><Relationship Id="rId1" Type="http://schemas.openxmlformats.org/officeDocument/2006/relationships/vmlDrawing" Target="../drawings/vmlDrawing14.vml"/><Relationship Id="rId6" Type="http://schemas.openxmlformats.org/officeDocument/2006/relationships/image" Target="../media/image6.png"/><Relationship Id="rId11" Type="http://schemas.openxmlformats.org/officeDocument/2006/relationships/image" Target="../media/image15.jpeg"/><Relationship Id="rId5" Type="http://schemas.openxmlformats.org/officeDocument/2006/relationships/image" Target="../media/image5.png"/><Relationship Id="rId10" Type="http://schemas.openxmlformats.org/officeDocument/2006/relationships/image" Target="../media/image14.jpeg"/><Relationship Id="rId4" Type="http://schemas.openxmlformats.org/officeDocument/2006/relationships/image" Target="../media/image3.png"/><Relationship Id="rId9" Type="http://schemas.openxmlformats.org/officeDocument/2006/relationships/image" Target="../media/image13.jpeg"/><Relationship Id="rId1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xml"/><Relationship Id="rId1" Type="http://schemas.openxmlformats.org/officeDocument/2006/relationships/vmlDrawing" Target="../drawings/vmlDrawing15.v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xml"/><Relationship Id="rId1" Type="http://schemas.openxmlformats.org/officeDocument/2006/relationships/vmlDrawing" Target="../drawings/vmlDrawing16.v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1.xml"/><Relationship Id="rId1" Type="http://schemas.openxmlformats.org/officeDocument/2006/relationships/vmlDrawing" Target="../drawings/vmlDrawing17.v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oleObject" Target="../embeddings/oleObject19.bin"/><Relationship Id="rId7" Type="http://schemas.openxmlformats.org/officeDocument/2006/relationships/image" Target="../media/image21.png"/><Relationship Id="rId2" Type="http://schemas.openxmlformats.org/officeDocument/2006/relationships/slideLayout" Target="../slideLayouts/slideLayout1.xml"/><Relationship Id="rId1" Type="http://schemas.openxmlformats.org/officeDocument/2006/relationships/vmlDrawing" Target="../drawings/vmlDrawing18.v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3.png"/><Relationship Id="rId9"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xml"/><Relationship Id="rId1" Type="http://schemas.openxmlformats.org/officeDocument/2006/relationships/vmlDrawing" Target="../drawings/vmlDrawing19.vml"/><Relationship Id="rId5" Type="http://schemas.openxmlformats.org/officeDocument/2006/relationships/image" Target="../media/image26.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1.xml"/><Relationship Id="rId1" Type="http://schemas.openxmlformats.org/officeDocument/2006/relationships/vmlDrawing" Target="../drawings/vmlDrawing20.v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xml"/><Relationship Id="rId1" Type="http://schemas.openxmlformats.org/officeDocument/2006/relationships/vmlDrawing" Target="../drawings/vmlDrawing21.vml"/><Relationship Id="rId6" Type="http://schemas.openxmlformats.org/officeDocument/2006/relationships/oleObject" Target="../embeddings/oleObject23.bin"/><Relationship Id="rId5" Type="http://schemas.openxmlformats.org/officeDocument/2006/relationships/image" Target="../media/image28.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1.xml"/><Relationship Id="rId1" Type="http://schemas.openxmlformats.org/officeDocument/2006/relationships/vmlDrawing" Target="../drawings/vmlDrawing22.vml"/><Relationship Id="rId5" Type="http://schemas.openxmlformats.org/officeDocument/2006/relationships/oleObject" Target="../embeddings/oleObject25.bin"/><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1028"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1026" name="Object 4"/>
          <p:cNvGraphicFramePr>
            <a:graphicFrameLocks noChangeAspect="1"/>
          </p:cNvGraphicFramePr>
          <p:nvPr/>
        </p:nvGraphicFramePr>
        <p:xfrm>
          <a:off x="-3048000" y="0"/>
          <a:ext cx="13208000" cy="9906000"/>
        </p:xfrm>
        <a:graphic>
          <a:graphicData uri="http://schemas.openxmlformats.org/presentationml/2006/ole">
            <p:oleObj spid="_x0000_s1026" name="Bitmap Image" r:id="rId3" imgW="9752381" imgH="7314286" progId="Paint.Picture">
              <p:embed/>
            </p:oleObj>
          </a:graphicData>
        </a:graphic>
      </p:graphicFrame>
      <p:sp>
        <p:nvSpPr>
          <p:cNvPr id="1029" name="Text Box 6"/>
          <p:cNvSpPr txBox="1">
            <a:spLocks noChangeArrowheads="1"/>
          </p:cNvSpPr>
          <p:nvPr/>
        </p:nvSpPr>
        <p:spPr bwMode="auto">
          <a:xfrm>
            <a:off x="-4763" y="9575800"/>
            <a:ext cx="2233613" cy="228600"/>
          </a:xfrm>
          <a:prstGeom prst="rect">
            <a:avLst/>
          </a:prstGeom>
          <a:noFill/>
          <a:ln w="9525">
            <a:noFill/>
            <a:miter lim="800000"/>
            <a:headEnd/>
            <a:tailEnd/>
          </a:ln>
        </p:spPr>
        <p:txBody>
          <a:bodyPr>
            <a:spAutoFit/>
          </a:bodyPr>
          <a:lstStyle/>
          <a:p>
            <a:pPr eaLnBrk="0" hangingPunct="0"/>
            <a:r>
              <a:rPr kumimoji="1" lang="en-US" sz="900">
                <a:solidFill>
                  <a:schemeClr val="bg1"/>
                </a:solidFill>
                <a:latin typeface="Helvetica" pitchFamily="34" charset="0"/>
              </a:rPr>
              <a:t>AMRA GLOBAL LOGISTICS LTD</a:t>
            </a:r>
          </a:p>
        </p:txBody>
      </p:sp>
      <p:grpSp>
        <p:nvGrpSpPr>
          <p:cNvPr id="1030" name="Group 11"/>
          <p:cNvGrpSpPr>
            <a:grpSpLocks/>
          </p:cNvGrpSpPr>
          <p:nvPr/>
        </p:nvGrpSpPr>
        <p:grpSpPr bwMode="auto">
          <a:xfrm>
            <a:off x="285750" y="439738"/>
            <a:ext cx="6515100" cy="6434137"/>
            <a:chOff x="144" y="650"/>
            <a:chExt cx="5472" cy="2806"/>
          </a:xfrm>
        </p:grpSpPr>
        <p:pic>
          <p:nvPicPr>
            <p:cNvPr id="1038" name="Picture 8" descr="Picture1"/>
            <p:cNvPicPr>
              <a:picLocks noChangeAspect="1" noChangeArrowheads="1"/>
            </p:cNvPicPr>
            <p:nvPr/>
          </p:nvPicPr>
          <p:blipFill>
            <a:blip r:embed="rId4"/>
            <a:srcRect/>
            <a:stretch>
              <a:fillRect/>
            </a:stretch>
          </p:blipFill>
          <p:spPr bwMode="auto">
            <a:xfrm>
              <a:off x="144" y="650"/>
              <a:ext cx="5472" cy="2806"/>
            </a:xfrm>
            <a:prstGeom prst="rect">
              <a:avLst/>
            </a:prstGeom>
            <a:noFill/>
            <a:ln w="9525">
              <a:noFill/>
              <a:miter lim="800000"/>
              <a:headEnd/>
              <a:tailEnd/>
            </a:ln>
          </p:spPr>
        </p:pic>
        <p:sp>
          <p:nvSpPr>
            <p:cNvPr id="1039" name="Rectangle 9"/>
            <p:cNvSpPr>
              <a:spLocks noChangeArrowheads="1"/>
            </p:cNvSpPr>
            <p:nvPr/>
          </p:nvSpPr>
          <p:spPr bwMode="auto">
            <a:xfrm>
              <a:off x="336" y="2022"/>
              <a:ext cx="5280" cy="625"/>
            </a:xfrm>
            <a:prstGeom prst="rect">
              <a:avLst/>
            </a:prstGeom>
            <a:noFill/>
            <a:ln w="9525">
              <a:noFill/>
              <a:miter lim="800000"/>
              <a:headEnd/>
              <a:tailEnd/>
            </a:ln>
          </p:spPr>
          <p:txBody>
            <a:bodyPr>
              <a:spAutoFit/>
            </a:bodyPr>
            <a:lstStyle/>
            <a:p>
              <a:pPr eaLnBrk="0" hangingPunct="0"/>
              <a:r>
                <a:rPr kumimoji="1" lang="en-US" sz="4400" b="1">
                  <a:solidFill>
                    <a:srgbClr val="000066"/>
                  </a:solidFill>
                  <a:latin typeface="Garamond" pitchFamily="18" charset="0"/>
                </a:rPr>
                <a:t>Seamless Supply Chain Solutions</a:t>
              </a:r>
            </a:p>
          </p:txBody>
        </p:sp>
      </p:grpSp>
      <p:pic>
        <p:nvPicPr>
          <p:cNvPr id="1031" name="Picture 12" descr="BD21370_"/>
          <p:cNvPicPr>
            <a:picLocks noChangeAspect="1" noChangeArrowheads="1"/>
          </p:cNvPicPr>
          <p:nvPr/>
        </p:nvPicPr>
        <p:blipFill>
          <a:blip r:embed="rId5"/>
          <a:srcRect/>
          <a:stretch>
            <a:fillRect/>
          </a:stretch>
        </p:blipFill>
        <p:spPr bwMode="auto">
          <a:xfrm>
            <a:off x="228600" y="7154863"/>
            <a:ext cx="6629400" cy="212725"/>
          </a:xfrm>
          <a:prstGeom prst="rect">
            <a:avLst/>
          </a:prstGeom>
          <a:noFill/>
          <a:ln w="9525">
            <a:noFill/>
            <a:miter lim="800000"/>
            <a:headEnd/>
            <a:tailEnd/>
          </a:ln>
        </p:spPr>
      </p:pic>
      <p:grpSp>
        <p:nvGrpSpPr>
          <p:cNvPr id="1032" name="Group 13"/>
          <p:cNvGrpSpPr>
            <a:grpSpLocks/>
          </p:cNvGrpSpPr>
          <p:nvPr/>
        </p:nvGrpSpPr>
        <p:grpSpPr bwMode="auto">
          <a:xfrm>
            <a:off x="1543050" y="7553325"/>
            <a:ext cx="5222875" cy="1912938"/>
            <a:chOff x="1080" y="8535"/>
            <a:chExt cx="10965" cy="2086"/>
          </a:xfrm>
        </p:grpSpPr>
        <p:pic>
          <p:nvPicPr>
            <p:cNvPr id="1035" name="Picture 1"/>
            <p:cNvPicPr>
              <a:picLocks noChangeAspect="1" noChangeArrowheads="1"/>
            </p:cNvPicPr>
            <p:nvPr/>
          </p:nvPicPr>
          <p:blipFill>
            <a:blip r:embed="rId6"/>
            <a:srcRect l="1125" t="27875" r="75676" b="28250"/>
            <a:stretch>
              <a:fillRect/>
            </a:stretch>
          </p:blipFill>
          <p:spPr bwMode="auto">
            <a:xfrm>
              <a:off x="1080" y="8535"/>
              <a:ext cx="2175" cy="2086"/>
            </a:xfrm>
            <a:prstGeom prst="rect">
              <a:avLst/>
            </a:prstGeom>
            <a:noFill/>
            <a:ln w="9525">
              <a:noFill/>
              <a:miter lim="800000"/>
              <a:headEnd/>
              <a:tailEnd/>
            </a:ln>
          </p:spPr>
        </p:pic>
        <p:pic>
          <p:nvPicPr>
            <p:cNvPr id="1036" name="Picture 1"/>
            <p:cNvPicPr>
              <a:picLocks noChangeAspect="1" noChangeArrowheads="1"/>
            </p:cNvPicPr>
            <p:nvPr/>
          </p:nvPicPr>
          <p:blipFill>
            <a:blip r:embed="rId6"/>
            <a:srcRect l="25124" t="27875" r="17438" b="28250"/>
            <a:stretch>
              <a:fillRect/>
            </a:stretch>
          </p:blipFill>
          <p:spPr bwMode="auto">
            <a:xfrm>
              <a:off x="6825" y="8535"/>
              <a:ext cx="5220" cy="1715"/>
            </a:xfrm>
            <a:prstGeom prst="rect">
              <a:avLst/>
            </a:prstGeom>
            <a:noFill/>
            <a:ln w="9525">
              <a:noFill/>
              <a:miter lim="800000"/>
              <a:headEnd/>
              <a:tailEnd/>
            </a:ln>
          </p:spPr>
        </p:pic>
        <p:pic>
          <p:nvPicPr>
            <p:cNvPr id="1037" name="Picture 1"/>
            <p:cNvPicPr>
              <a:picLocks noChangeAspect="1" noChangeArrowheads="1"/>
            </p:cNvPicPr>
            <p:nvPr/>
          </p:nvPicPr>
          <p:blipFill>
            <a:blip r:embed="rId6"/>
            <a:srcRect l="5411" t="15125" r="83139" b="73750"/>
            <a:stretch>
              <a:fillRect/>
            </a:stretch>
          </p:blipFill>
          <p:spPr bwMode="auto">
            <a:xfrm>
              <a:off x="3420" y="8763"/>
              <a:ext cx="3195" cy="1197"/>
            </a:xfrm>
            <a:prstGeom prst="rect">
              <a:avLst/>
            </a:prstGeom>
            <a:noFill/>
            <a:ln w="9525">
              <a:noFill/>
              <a:miter lim="800000"/>
              <a:headEnd/>
              <a:tailEnd/>
            </a:ln>
          </p:spPr>
        </p:pic>
      </p:grpSp>
      <p:pic>
        <p:nvPicPr>
          <p:cNvPr id="1033" name="Picture 1"/>
          <p:cNvPicPr>
            <a:picLocks noChangeAspect="1" noChangeArrowheads="1"/>
          </p:cNvPicPr>
          <p:nvPr/>
        </p:nvPicPr>
        <p:blipFill>
          <a:blip r:embed="rId6">
            <a:lum contrast="10000"/>
          </a:blip>
          <a:srcRect l="5411" t="15125" r="83139" b="73750"/>
          <a:stretch>
            <a:fillRect/>
          </a:stretch>
        </p:blipFill>
        <p:spPr bwMode="auto">
          <a:xfrm>
            <a:off x="685800" y="914400"/>
            <a:ext cx="2195513" cy="1390650"/>
          </a:xfrm>
          <a:prstGeom prst="rect">
            <a:avLst/>
          </a:prstGeom>
          <a:noFill/>
          <a:ln w="9525">
            <a:noFill/>
            <a:miter lim="800000"/>
            <a:headEnd/>
            <a:tailEnd/>
          </a:ln>
        </p:spPr>
      </p:pic>
      <p:pic>
        <p:nvPicPr>
          <p:cNvPr id="1034" name="Picture 1"/>
          <p:cNvPicPr>
            <a:picLocks noChangeAspect="1" noChangeArrowheads="1"/>
          </p:cNvPicPr>
          <p:nvPr/>
        </p:nvPicPr>
        <p:blipFill>
          <a:blip r:embed="rId6">
            <a:lum contrast="10000"/>
          </a:blip>
          <a:srcRect l="5411" t="15125" r="83139" b="73750"/>
          <a:stretch>
            <a:fillRect/>
          </a:stretch>
        </p:blipFill>
        <p:spPr bwMode="auto">
          <a:xfrm>
            <a:off x="4495800" y="5062538"/>
            <a:ext cx="2100263" cy="1392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2052"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2050" name="Object 4"/>
          <p:cNvGraphicFramePr>
            <a:graphicFrameLocks noChangeAspect="1"/>
          </p:cNvGraphicFramePr>
          <p:nvPr/>
        </p:nvGraphicFramePr>
        <p:xfrm>
          <a:off x="-3276600" y="0"/>
          <a:ext cx="13208000" cy="9906000"/>
        </p:xfrm>
        <a:graphic>
          <a:graphicData uri="http://schemas.openxmlformats.org/presentationml/2006/ole">
            <p:oleObj spid="_x0000_s2050" name="Bitmap Image" r:id="rId3" imgW="9752381" imgH="7314286" progId="Paint.Picture">
              <p:embed/>
            </p:oleObj>
          </a:graphicData>
        </a:graphic>
      </p:graphicFrame>
      <p:sp>
        <p:nvSpPr>
          <p:cNvPr id="2053"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48135" name="Rectangle 7"/>
          <p:cNvSpPr>
            <a:spLocks noChangeArrowheads="1"/>
          </p:cNvSpPr>
          <p:nvPr/>
        </p:nvSpPr>
        <p:spPr bwMode="auto">
          <a:xfrm>
            <a:off x="800100" y="109538"/>
            <a:ext cx="5429250" cy="771525"/>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2055" name="Rectangle 8"/>
          <p:cNvSpPr>
            <a:spLocks noChangeArrowheads="1"/>
          </p:cNvSpPr>
          <p:nvPr/>
        </p:nvSpPr>
        <p:spPr bwMode="auto">
          <a:xfrm>
            <a:off x="1714500" y="2201863"/>
            <a:ext cx="4857750" cy="6053137"/>
          </a:xfrm>
          <a:prstGeom prst="rect">
            <a:avLst/>
          </a:prstGeom>
          <a:noFill/>
          <a:ln w="9525">
            <a:noFill/>
            <a:miter lim="800000"/>
            <a:headEnd/>
            <a:tailEnd/>
          </a:ln>
        </p:spPr>
        <p:txBody>
          <a:bodyPr/>
          <a:lstStyle/>
          <a:p>
            <a:pPr algn="ctr">
              <a:spcBef>
                <a:spcPct val="20000"/>
              </a:spcBef>
            </a:pPr>
            <a:r>
              <a:rPr lang="en-US" sz="1200" b="1">
                <a:latin typeface="Garamond" pitchFamily="18" charset="0"/>
              </a:rPr>
              <a:t> </a:t>
            </a:r>
            <a:endParaRPr lang="en-US" sz="1400" b="1">
              <a:solidFill>
                <a:srgbClr val="000066"/>
              </a:solidFill>
              <a:latin typeface="Garamond" pitchFamily="18" charset="0"/>
            </a:endParaRPr>
          </a:p>
          <a:p>
            <a:pPr algn="ctr">
              <a:spcBef>
                <a:spcPct val="20000"/>
              </a:spcBef>
            </a:pPr>
            <a:endParaRPr lang="en-US" sz="1200" b="1">
              <a:latin typeface="Garamond" pitchFamily="18" charset="0"/>
            </a:endParaRPr>
          </a:p>
        </p:txBody>
      </p:sp>
      <p:sp>
        <p:nvSpPr>
          <p:cNvPr id="2056" name="Rectangle 9"/>
          <p:cNvSpPr>
            <a:spLocks noChangeArrowheads="1"/>
          </p:cNvSpPr>
          <p:nvPr/>
        </p:nvSpPr>
        <p:spPr bwMode="auto">
          <a:xfrm>
            <a:off x="285750" y="1430338"/>
            <a:ext cx="6343650" cy="7594600"/>
          </a:xfrm>
          <a:prstGeom prst="rect">
            <a:avLst/>
          </a:prstGeom>
          <a:noFill/>
          <a:ln w="9525">
            <a:noFill/>
            <a:miter lim="800000"/>
            <a:headEnd/>
            <a:tailEnd/>
          </a:ln>
        </p:spPr>
        <p:txBody>
          <a:bodyPr/>
          <a:lstStyle/>
          <a:p>
            <a:pPr algn="just">
              <a:spcBef>
                <a:spcPct val="20000"/>
              </a:spcBef>
              <a:buFontTx/>
              <a:buBlip>
                <a:blip r:embed="rId4"/>
              </a:buBlip>
            </a:pPr>
            <a:r>
              <a:rPr lang="en-US" sz="1400" b="1">
                <a:solidFill>
                  <a:srgbClr val="990000"/>
                </a:solidFill>
                <a:latin typeface="Garamond" pitchFamily="18" charset="0"/>
              </a:rPr>
              <a:t> </a:t>
            </a:r>
            <a:r>
              <a:rPr lang="en-US" sz="1600" b="1">
                <a:solidFill>
                  <a:srgbClr val="990000"/>
                </a:solidFill>
                <a:latin typeface="Garamond" pitchFamily="18" charset="0"/>
              </a:rPr>
              <a:t>ABOUT US</a:t>
            </a:r>
            <a:r>
              <a:rPr lang="en-US" sz="1600" b="1">
                <a:latin typeface="Garamond" pitchFamily="18" charset="0"/>
              </a:rPr>
              <a:t> </a:t>
            </a:r>
          </a:p>
          <a:p>
            <a:endParaRPr lang="en-US" sz="1600">
              <a:solidFill>
                <a:schemeClr val="accent2"/>
              </a:solidFill>
              <a:latin typeface="Trebuchet MS" pitchFamily="34" charset="0"/>
            </a:endParaRPr>
          </a:p>
          <a:p>
            <a:r>
              <a:rPr lang="en-US" sz="1400">
                <a:solidFill>
                  <a:schemeClr val="accent2"/>
                </a:solidFill>
                <a:latin typeface="Trebuchet MS" pitchFamily="34" charset="0"/>
              </a:rPr>
              <a:t>AMRA GLOBAL LOGISTICS LTD  established in Bangladesh as a company specializing in total logistics, offers our customers a wide range of customized global logistics and sourcing solutions.."</a:t>
            </a:r>
          </a:p>
          <a:p>
            <a:endParaRPr lang="en-US" sz="1400">
              <a:solidFill>
                <a:schemeClr val="accent2"/>
              </a:solidFill>
              <a:latin typeface="Trebuchet MS" pitchFamily="34" charset="0"/>
            </a:endParaRPr>
          </a:p>
          <a:p>
            <a:r>
              <a:rPr lang="en-US" sz="1400">
                <a:solidFill>
                  <a:schemeClr val="accent2"/>
                </a:solidFill>
                <a:latin typeface="Trebuchet MS" pitchFamily="34" charset="0"/>
              </a:rPr>
              <a:t>AMRA GLOBAL LOGISTICS LTD is a rapidly expanding, full freight forwarding &amp; international logistics customs brokerage located in Bangladesh. Our diversified services to meet your various needs including air and ocean transportation, group age, distribution, logistics, bonded and non-bonded warehousing, customs brokerage with licensed, projects. Depending on our domestic and global network, AMRA GLOBAL LOGISTICS LTD provides high efficiency total logistics solution. We believe our years of experience and attention to detail fill a niche in today's active market.</a:t>
            </a:r>
          </a:p>
          <a:p>
            <a:pPr algn="just">
              <a:spcBef>
                <a:spcPct val="20000"/>
              </a:spcBef>
            </a:pPr>
            <a:endParaRPr lang="en-US" sz="1400">
              <a:solidFill>
                <a:schemeClr val="accent2"/>
              </a:solidFill>
              <a:latin typeface="Trebuchet MS" pitchFamily="34" charset="0"/>
            </a:endParaRPr>
          </a:p>
          <a:p>
            <a:pPr algn="just">
              <a:spcBef>
                <a:spcPct val="20000"/>
              </a:spcBef>
            </a:pPr>
            <a:r>
              <a:rPr lang="en-US" sz="1400">
                <a:solidFill>
                  <a:schemeClr val="accent2"/>
                </a:solidFill>
                <a:latin typeface="Trebuchet MS" pitchFamily="34" charset="0"/>
              </a:rPr>
              <a:t>AMRA GLOBAL LOGISTICS LTD is a leading shipping service provider in Bangladesh. In addition to our core businesses of port agencies, we offer a full range of related services to ship owners and ship operators.</a:t>
            </a:r>
          </a:p>
          <a:p>
            <a:pPr algn="just">
              <a:spcBef>
                <a:spcPct val="20000"/>
              </a:spcBef>
            </a:pPr>
            <a:endParaRPr lang="en-US" sz="1400">
              <a:solidFill>
                <a:schemeClr val="accent2"/>
              </a:solidFill>
              <a:latin typeface="Trebuchet MS" pitchFamily="34" charset="0"/>
            </a:endParaRPr>
          </a:p>
          <a:p>
            <a:pPr algn="just">
              <a:spcBef>
                <a:spcPct val="20000"/>
              </a:spcBef>
            </a:pPr>
            <a:r>
              <a:rPr lang="en-US" sz="1400">
                <a:solidFill>
                  <a:schemeClr val="accent2"/>
                </a:solidFill>
                <a:latin typeface="Trebuchet MS" pitchFamily="34" charset="0"/>
              </a:rPr>
              <a:t>In this dynamic and challenging business, our mission at AMRA GLOBAL LOGISTICS LTD services is to be recognized by our valued customers as the undisputed leader in services to the shipping, C &amp; F and Freight Forwarding industry.</a:t>
            </a:r>
          </a:p>
          <a:p>
            <a:pPr algn="just">
              <a:spcBef>
                <a:spcPct val="20000"/>
              </a:spcBef>
            </a:pPr>
            <a:endParaRPr lang="en-US" sz="1400">
              <a:solidFill>
                <a:schemeClr val="accent2"/>
              </a:solidFill>
              <a:latin typeface="Trebuchet MS" pitchFamily="34" charset="0"/>
            </a:endParaRPr>
          </a:p>
          <a:p>
            <a:r>
              <a:rPr lang="en-US" sz="1400">
                <a:solidFill>
                  <a:schemeClr val="accent2"/>
                </a:solidFill>
                <a:latin typeface="Trebuchet MS" pitchFamily="34" charset="0"/>
              </a:rPr>
              <a:t>Adopting an international recognized quality management standard. Application of marketing concept to maximize customer satisfaction. Strategic marketing plans and professional management, who are committed to staff development.</a:t>
            </a:r>
          </a:p>
          <a:p>
            <a:endParaRPr lang="en-US" sz="1400">
              <a:solidFill>
                <a:schemeClr val="accent2"/>
              </a:solidFill>
              <a:latin typeface="Trebuchet MS" pitchFamily="34" charset="0"/>
            </a:endParaRPr>
          </a:p>
          <a:p>
            <a:endParaRPr lang="en-US" sz="1400">
              <a:solidFill>
                <a:schemeClr val="accent2"/>
              </a:solidFill>
              <a:latin typeface="Trebuchet MS" pitchFamily="34" charset="0"/>
            </a:endParaRPr>
          </a:p>
          <a:p>
            <a:endParaRPr lang="en-US" sz="1400">
              <a:solidFill>
                <a:schemeClr val="accent2"/>
              </a:solidFill>
              <a:latin typeface="Trebuchet MS" pitchFamily="34" charset="0"/>
            </a:endParaRPr>
          </a:p>
          <a:p>
            <a:endParaRPr lang="en-US" sz="1400">
              <a:solidFill>
                <a:schemeClr val="accent2"/>
              </a:solidFill>
              <a:latin typeface="Trebuchet MS" pitchFamily="34" charset="0"/>
            </a:endParaRPr>
          </a:p>
          <a:p>
            <a:endParaRPr lang="en-US" sz="1400">
              <a:solidFill>
                <a:schemeClr val="accent2"/>
              </a:solidFill>
              <a:latin typeface="Trebuchet MS" pitchFamily="34" charset="0"/>
            </a:endParaRPr>
          </a:p>
          <a:p>
            <a:pPr lvl="1">
              <a:spcBef>
                <a:spcPct val="20000"/>
              </a:spcBef>
            </a:pPr>
            <a:endParaRPr lang="en-US" sz="1400">
              <a:solidFill>
                <a:schemeClr val="accent2"/>
              </a:solidFill>
              <a:latin typeface="Trebuchet MS" pitchFamily="34" charset="0"/>
            </a:endParaRPr>
          </a:p>
          <a:p>
            <a:pPr>
              <a:spcBef>
                <a:spcPct val="20000"/>
              </a:spcBef>
            </a:pPr>
            <a:endParaRPr lang="en-US" sz="1400" b="1">
              <a:latin typeface="Garamond" pitchFamily="18" charset="0"/>
            </a:endParaRPr>
          </a:p>
        </p:txBody>
      </p:sp>
      <p:pic>
        <p:nvPicPr>
          <p:cNvPr id="2057" name="Picture 11" descr="BD21370_"/>
          <p:cNvPicPr>
            <a:picLocks noChangeAspect="1" noChangeArrowheads="1"/>
          </p:cNvPicPr>
          <p:nvPr/>
        </p:nvPicPr>
        <p:blipFill>
          <a:blip r:embed="rId5"/>
          <a:srcRect/>
          <a:stretch>
            <a:fillRect/>
          </a:stretch>
        </p:blipFill>
        <p:spPr bwMode="auto">
          <a:xfrm>
            <a:off x="228600" y="9251950"/>
            <a:ext cx="6629400" cy="214313"/>
          </a:xfrm>
          <a:prstGeom prst="rect">
            <a:avLst/>
          </a:prstGeom>
          <a:noFill/>
          <a:ln w="9525">
            <a:noFill/>
            <a:miter lim="800000"/>
            <a:headEnd/>
            <a:tailEnd/>
          </a:ln>
        </p:spPr>
      </p:pic>
      <p:pic>
        <p:nvPicPr>
          <p:cNvPr id="2058" name="Picture 12" descr="BD21370_"/>
          <p:cNvPicPr>
            <a:picLocks noChangeAspect="1" noChangeArrowheads="1"/>
          </p:cNvPicPr>
          <p:nvPr/>
        </p:nvPicPr>
        <p:blipFill>
          <a:blip r:embed="rId5"/>
          <a:srcRect/>
          <a:stretch>
            <a:fillRect/>
          </a:stretch>
        </p:blipFill>
        <p:spPr bwMode="auto">
          <a:xfrm>
            <a:off x="0" y="1117600"/>
            <a:ext cx="6629400" cy="212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3076"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3074" name="Object 4"/>
          <p:cNvGraphicFramePr>
            <a:graphicFrameLocks noChangeAspect="1"/>
          </p:cNvGraphicFramePr>
          <p:nvPr/>
        </p:nvGraphicFramePr>
        <p:xfrm>
          <a:off x="-3175000" y="0"/>
          <a:ext cx="13208000" cy="9906000"/>
        </p:xfrm>
        <a:graphic>
          <a:graphicData uri="http://schemas.openxmlformats.org/presentationml/2006/ole">
            <p:oleObj spid="_x0000_s3074" name="Bitmap Image" r:id="rId3" imgW="9752381" imgH="7314286" progId="Paint.Picture">
              <p:embed/>
            </p:oleObj>
          </a:graphicData>
        </a:graphic>
      </p:graphicFrame>
      <p:sp>
        <p:nvSpPr>
          <p:cNvPr id="3077"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49159" name="Rectangle 7"/>
          <p:cNvSpPr>
            <a:spLocks noChangeArrowheads="1"/>
          </p:cNvSpPr>
          <p:nvPr/>
        </p:nvSpPr>
        <p:spPr bwMode="auto">
          <a:xfrm>
            <a:off x="800100" y="109538"/>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3079" name="Rectangle 8"/>
          <p:cNvSpPr>
            <a:spLocks noChangeArrowheads="1"/>
          </p:cNvSpPr>
          <p:nvPr/>
        </p:nvSpPr>
        <p:spPr bwMode="auto">
          <a:xfrm>
            <a:off x="1714500" y="2201863"/>
            <a:ext cx="4857750" cy="6053137"/>
          </a:xfrm>
          <a:prstGeom prst="rect">
            <a:avLst/>
          </a:prstGeom>
          <a:noFill/>
          <a:ln w="9525">
            <a:noFill/>
            <a:miter lim="800000"/>
            <a:headEnd/>
            <a:tailEnd/>
          </a:ln>
        </p:spPr>
        <p:txBody>
          <a:bodyPr/>
          <a:lstStyle/>
          <a:p>
            <a:pPr algn="ctr">
              <a:spcBef>
                <a:spcPct val="20000"/>
              </a:spcBef>
            </a:pPr>
            <a:r>
              <a:rPr lang="en-US" sz="1200" b="1">
                <a:latin typeface="Garamond" pitchFamily="18" charset="0"/>
              </a:rPr>
              <a:t> </a:t>
            </a:r>
            <a:endParaRPr lang="en-US" sz="1400" b="1">
              <a:solidFill>
                <a:srgbClr val="000066"/>
              </a:solidFill>
              <a:latin typeface="Garamond" pitchFamily="18" charset="0"/>
            </a:endParaRPr>
          </a:p>
          <a:p>
            <a:pPr algn="ctr">
              <a:spcBef>
                <a:spcPct val="20000"/>
              </a:spcBef>
            </a:pPr>
            <a:endParaRPr lang="en-US" sz="1200" b="1">
              <a:latin typeface="Garamond" pitchFamily="18" charset="0"/>
            </a:endParaRPr>
          </a:p>
        </p:txBody>
      </p:sp>
      <p:pic>
        <p:nvPicPr>
          <p:cNvPr id="3080" name="Picture 10" descr="BD21370_"/>
          <p:cNvPicPr>
            <a:picLocks noChangeAspect="1" noChangeArrowheads="1"/>
          </p:cNvPicPr>
          <p:nvPr/>
        </p:nvPicPr>
        <p:blipFill>
          <a:blip r:embed="rId4"/>
          <a:srcRect/>
          <a:stretch>
            <a:fillRect/>
          </a:stretch>
        </p:blipFill>
        <p:spPr bwMode="auto">
          <a:xfrm>
            <a:off x="228600" y="8482013"/>
            <a:ext cx="6629400" cy="212725"/>
          </a:xfrm>
          <a:prstGeom prst="rect">
            <a:avLst/>
          </a:prstGeom>
          <a:noFill/>
          <a:ln w="9525">
            <a:noFill/>
            <a:miter lim="800000"/>
            <a:headEnd/>
            <a:tailEnd/>
          </a:ln>
        </p:spPr>
      </p:pic>
      <p:pic>
        <p:nvPicPr>
          <p:cNvPr id="3081" name="Picture 11" descr="BD21370_"/>
          <p:cNvPicPr>
            <a:picLocks noChangeAspect="1" noChangeArrowheads="1"/>
          </p:cNvPicPr>
          <p:nvPr/>
        </p:nvPicPr>
        <p:blipFill>
          <a:blip r:embed="rId4"/>
          <a:srcRect/>
          <a:stretch>
            <a:fillRect/>
          </a:stretch>
        </p:blipFill>
        <p:spPr bwMode="auto">
          <a:xfrm>
            <a:off x="228600" y="1211263"/>
            <a:ext cx="6629400" cy="212725"/>
          </a:xfrm>
          <a:prstGeom prst="rect">
            <a:avLst/>
          </a:prstGeom>
          <a:noFill/>
          <a:ln w="9525">
            <a:noFill/>
            <a:miter lim="800000"/>
            <a:headEnd/>
            <a:tailEnd/>
          </a:ln>
        </p:spPr>
      </p:pic>
      <p:sp>
        <p:nvSpPr>
          <p:cNvPr id="49164" name="Rectangle 12"/>
          <p:cNvSpPr>
            <a:spLocks noChangeArrowheads="1"/>
          </p:cNvSpPr>
          <p:nvPr/>
        </p:nvSpPr>
        <p:spPr bwMode="auto">
          <a:xfrm>
            <a:off x="1600200" y="1871663"/>
            <a:ext cx="4171950" cy="549275"/>
          </a:xfrm>
          <a:prstGeom prst="rect">
            <a:avLst/>
          </a:prstGeom>
          <a:gradFill rotWithShape="1">
            <a:gsLst>
              <a:gs pos="0">
                <a:srgbClr val="FF0000"/>
              </a:gs>
              <a:gs pos="100000">
                <a:srgbClr val="0066FF"/>
              </a:gs>
            </a:gsLst>
            <a:lin ang="18900000" scaled="1"/>
          </a:gradFill>
          <a:ln w="9525">
            <a:noFill/>
            <a:miter lim="800000"/>
            <a:headEnd/>
            <a:tailEnd/>
          </a:ln>
        </p:spPr>
        <p:txBody>
          <a:bodyPr anchor="ctr"/>
          <a:lstStyle/>
          <a:p>
            <a:pPr algn="ctr">
              <a:defRPr/>
            </a:pPr>
            <a:r>
              <a:rPr lang="en-US" sz="2000" b="1" dirty="0">
                <a:solidFill>
                  <a:schemeClr val="folHlink"/>
                </a:solidFill>
                <a:effectLst>
                  <a:outerShdw blurRad="38100" dist="38100" dir="2700000" algn="tl">
                    <a:srgbClr val="000000"/>
                  </a:outerShdw>
                </a:effectLst>
                <a:latin typeface="Verdana" pitchFamily="34" charset="0"/>
              </a:rPr>
              <a:t>Our Vision &amp; Our Mission</a:t>
            </a:r>
          </a:p>
        </p:txBody>
      </p:sp>
      <p:sp>
        <p:nvSpPr>
          <p:cNvPr id="49165" name="Text Box 13"/>
          <p:cNvSpPr txBox="1">
            <a:spLocks noChangeArrowheads="1"/>
          </p:cNvSpPr>
          <p:nvPr/>
        </p:nvSpPr>
        <p:spPr bwMode="auto">
          <a:xfrm>
            <a:off x="514350" y="3471863"/>
            <a:ext cx="4286250" cy="434975"/>
          </a:xfrm>
          <a:prstGeom prst="rect">
            <a:avLst/>
          </a:prstGeom>
          <a:noFill/>
          <a:ln w="9525">
            <a:noFill/>
            <a:miter lim="800000"/>
            <a:headEnd/>
            <a:tailEnd/>
          </a:ln>
          <a:effectLst/>
        </p:spPr>
        <p:txBody>
          <a:bodyPr>
            <a:spAutoFit/>
          </a:bodyPr>
          <a:lstStyle/>
          <a:p>
            <a:pPr algn="ctr" eaLnBrk="0" hangingPunct="0">
              <a:lnSpc>
                <a:spcPct val="70000"/>
              </a:lnSpc>
              <a:spcBef>
                <a:spcPct val="50000"/>
              </a:spcBef>
              <a:defRPr/>
            </a:pPr>
            <a:r>
              <a:rPr lang="en-US" sz="1600" b="1" i="1">
                <a:solidFill>
                  <a:schemeClr val="hlink"/>
                </a:solidFill>
                <a:effectLst>
                  <a:outerShdw blurRad="38100" dist="38100" dir="2700000" algn="tl">
                    <a:srgbClr val="C0C0C0"/>
                  </a:outerShdw>
                </a:effectLst>
                <a:latin typeface="Verdana" pitchFamily="34" charset="0"/>
              </a:rPr>
              <a:t>“ Customized Logistics Solution Provider ”</a:t>
            </a:r>
          </a:p>
        </p:txBody>
      </p:sp>
      <p:sp>
        <p:nvSpPr>
          <p:cNvPr id="49166" name="Text Box 14"/>
          <p:cNvSpPr txBox="1">
            <a:spLocks noChangeArrowheads="1"/>
          </p:cNvSpPr>
          <p:nvPr/>
        </p:nvSpPr>
        <p:spPr bwMode="auto">
          <a:xfrm>
            <a:off x="514350" y="4843463"/>
            <a:ext cx="5943600" cy="457200"/>
          </a:xfrm>
          <a:prstGeom prst="rect">
            <a:avLst/>
          </a:prstGeom>
          <a:noFill/>
          <a:ln w="9525">
            <a:noFill/>
            <a:miter lim="800000"/>
            <a:headEnd/>
            <a:tailEnd/>
          </a:ln>
          <a:effectLst/>
        </p:spPr>
        <p:txBody>
          <a:bodyPr>
            <a:spAutoFit/>
          </a:bodyPr>
          <a:lstStyle/>
          <a:p>
            <a:pPr marL="800100" lvl="1" indent="-342900" eaLnBrk="0" hangingPunct="0">
              <a:buFont typeface="Wingdings" pitchFamily="2" charset="2"/>
              <a:buBlip>
                <a:blip r:embed="rId5"/>
              </a:buBlip>
              <a:defRPr/>
            </a:pPr>
            <a:r>
              <a:rPr lang="en-US" sz="1200">
                <a:solidFill>
                  <a:srgbClr val="990000"/>
                </a:solidFill>
                <a:effectLst>
                  <a:outerShdw blurRad="38100" dist="38100" dir="2700000" algn="tl">
                    <a:srgbClr val="C0C0C0"/>
                  </a:outerShdw>
                </a:effectLst>
                <a:latin typeface="Verdana" pitchFamily="34" charset="0"/>
              </a:rPr>
              <a:t>Market research &amp; Client Analysis to fully understand Clients’ needs.</a:t>
            </a:r>
          </a:p>
        </p:txBody>
      </p:sp>
      <p:sp>
        <p:nvSpPr>
          <p:cNvPr id="49167" name="Text Box 15"/>
          <p:cNvSpPr txBox="1">
            <a:spLocks noChangeArrowheads="1"/>
          </p:cNvSpPr>
          <p:nvPr/>
        </p:nvSpPr>
        <p:spPr bwMode="auto">
          <a:xfrm>
            <a:off x="400050" y="2932113"/>
            <a:ext cx="5943600" cy="263525"/>
          </a:xfrm>
          <a:prstGeom prst="rect">
            <a:avLst/>
          </a:prstGeom>
          <a:noFill/>
          <a:ln w="9525">
            <a:noFill/>
            <a:miter lim="800000"/>
            <a:headEnd/>
            <a:tailEnd/>
          </a:ln>
          <a:effectLst/>
        </p:spPr>
        <p:txBody>
          <a:bodyPr>
            <a:spAutoFit/>
          </a:bodyPr>
          <a:lstStyle/>
          <a:p>
            <a:pPr eaLnBrk="0" hangingPunct="0">
              <a:lnSpc>
                <a:spcPct val="70000"/>
              </a:lnSpc>
              <a:spcBef>
                <a:spcPct val="50000"/>
              </a:spcBef>
              <a:buFontTx/>
              <a:buBlip>
                <a:blip r:embed="rId6"/>
              </a:buBlip>
              <a:defRPr/>
            </a:pPr>
            <a:r>
              <a:rPr lang="en-US" sz="1600" b="1">
                <a:solidFill>
                  <a:srgbClr val="0066FF"/>
                </a:solidFill>
                <a:effectLst>
                  <a:outerShdw blurRad="38100" dist="38100" dir="2700000" algn="tl">
                    <a:srgbClr val="C0C0C0"/>
                  </a:outerShdw>
                </a:effectLst>
                <a:latin typeface="Verdana" pitchFamily="34" charset="0"/>
              </a:rPr>
              <a:t>  Vision :</a:t>
            </a:r>
          </a:p>
        </p:txBody>
      </p:sp>
      <p:sp>
        <p:nvSpPr>
          <p:cNvPr id="49168" name="Text Box 16"/>
          <p:cNvSpPr txBox="1">
            <a:spLocks noChangeArrowheads="1"/>
          </p:cNvSpPr>
          <p:nvPr/>
        </p:nvSpPr>
        <p:spPr bwMode="auto">
          <a:xfrm>
            <a:off x="400050" y="4329113"/>
            <a:ext cx="5943600" cy="312737"/>
          </a:xfrm>
          <a:prstGeom prst="rect">
            <a:avLst/>
          </a:prstGeom>
          <a:noFill/>
          <a:ln w="9525">
            <a:noFill/>
            <a:miter lim="800000"/>
            <a:headEnd/>
            <a:tailEnd/>
          </a:ln>
          <a:effectLst/>
        </p:spPr>
        <p:txBody>
          <a:bodyPr>
            <a:spAutoFit/>
          </a:bodyPr>
          <a:lstStyle/>
          <a:p>
            <a:pPr marL="342900" indent="-342900" eaLnBrk="0" hangingPunct="0">
              <a:lnSpc>
                <a:spcPct val="90000"/>
              </a:lnSpc>
              <a:spcBef>
                <a:spcPct val="50000"/>
              </a:spcBef>
              <a:buFontTx/>
              <a:buBlip>
                <a:blip r:embed="rId6"/>
              </a:buBlip>
              <a:defRPr/>
            </a:pPr>
            <a:r>
              <a:rPr lang="en-US" sz="1600" b="1">
                <a:solidFill>
                  <a:srgbClr val="FF0000"/>
                </a:solidFill>
                <a:effectLst>
                  <a:outerShdw blurRad="38100" dist="38100" dir="2700000" algn="tl">
                    <a:srgbClr val="C0C0C0"/>
                  </a:outerShdw>
                </a:effectLst>
                <a:latin typeface="Verdana" pitchFamily="34" charset="0"/>
              </a:rPr>
              <a:t>Mission :</a:t>
            </a:r>
          </a:p>
        </p:txBody>
      </p:sp>
      <p:sp>
        <p:nvSpPr>
          <p:cNvPr id="49169" name="Text Box 17"/>
          <p:cNvSpPr txBox="1">
            <a:spLocks noChangeArrowheads="1"/>
          </p:cNvSpPr>
          <p:nvPr/>
        </p:nvSpPr>
        <p:spPr bwMode="auto">
          <a:xfrm>
            <a:off x="514350" y="5722938"/>
            <a:ext cx="5943600" cy="457200"/>
          </a:xfrm>
          <a:prstGeom prst="rect">
            <a:avLst/>
          </a:prstGeom>
          <a:noFill/>
          <a:ln w="9525">
            <a:noFill/>
            <a:miter lim="800000"/>
            <a:headEnd/>
            <a:tailEnd/>
          </a:ln>
          <a:effectLst/>
        </p:spPr>
        <p:txBody>
          <a:bodyPr>
            <a:spAutoFit/>
          </a:bodyPr>
          <a:lstStyle/>
          <a:p>
            <a:pPr marL="800100" lvl="1" indent="-342900" eaLnBrk="0" hangingPunct="0">
              <a:buFont typeface="Wingdings" pitchFamily="2" charset="2"/>
              <a:buBlip>
                <a:blip r:embed="rId5"/>
              </a:buBlip>
              <a:defRPr/>
            </a:pPr>
            <a:r>
              <a:rPr lang="en-US" sz="1200">
                <a:solidFill>
                  <a:srgbClr val="990000"/>
                </a:solidFill>
                <a:effectLst>
                  <a:outerShdw blurRad="38100" dist="38100" dir="2700000" algn="tl">
                    <a:srgbClr val="C0C0C0"/>
                  </a:outerShdw>
                </a:effectLst>
                <a:latin typeface="Verdana" pitchFamily="34" charset="0"/>
              </a:rPr>
              <a:t>Develop Business Channels that connect everywhere in the World with profitability &amp; sustainable growth.</a:t>
            </a:r>
          </a:p>
        </p:txBody>
      </p:sp>
      <p:sp>
        <p:nvSpPr>
          <p:cNvPr id="49170" name="Text Box 18"/>
          <p:cNvSpPr txBox="1">
            <a:spLocks noChangeArrowheads="1"/>
          </p:cNvSpPr>
          <p:nvPr/>
        </p:nvSpPr>
        <p:spPr bwMode="auto">
          <a:xfrm>
            <a:off x="514350" y="5283200"/>
            <a:ext cx="5943600" cy="274638"/>
          </a:xfrm>
          <a:prstGeom prst="rect">
            <a:avLst/>
          </a:prstGeom>
          <a:noFill/>
          <a:ln w="9525">
            <a:noFill/>
            <a:miter lim="800000"/>
            <a:headEnd/>
            <a:tailEnd/>
          </a:ln>
          <a:effectLst/>
        </p:spPr>
        <p:txBody>
          <a:bodyPr>
            <a:spAutoFit/>
          </a:bodyPr>
          <a:lstStyle/>
          <a:p>
            <a:pPr marL="800100" lvl="1" indent="-342900" eaLnBrk="0" hangingPunct="0">
              <a:buFont typeface="Wingdings" pitchFamily="2" charset="2"/>
              <a:buBlip>
                <a:blip r:embed="rId5"/>
              </a:buBlip>
              <a:defRPr/>
            </a:pPr>
            <a:r>
              <a:rPr lang="en-US" sz="1200">
                <a:solidFill>
                  <a:srgbClr val="990000"/>
                </a:solidFill>
                <a:effectLst>
                  <a:outerShdw blurRad="38100" dist="38100" dir="2700000" algn="tl">
                    <a:srgbClr val="C0C0C0"/>
                  </a:outerShdw>
                </a:effectLst>
                <a:latin typeface="Verdana" pitchFamily="34" charset="0"/>
              </a:rPr>
              <a:t>Suitable &amp; cost effective solution for Clients.</a:t>
            </a:r>
          </a:p>
        </p:txBody>
      </p:sp>
      <p:sp>
        <p:nvSpPr>
          <p:cNvPr id="49171" name="Text Box 19"/>
          <p:cNvSpPr txBox="1">
            <a:spLocks noChangeArrowheads="1"/>
          </p:cNvSpPr>
          <p:nvPr/>
        </p:nvSpPr>
        <p:spPr bwMode="auto">
          <a:xfrm>
            <a:off x="514350" y="6934200"/>
            <a:ext cx="5943600" cy="457200"/>
          </a:xfrm>
          <a:prstGeom prst="rect">
            <a:avLst/>
          </a:prstGeom>
          <a:noFill/>
          <a:ln w="9525">
            <a:noFill/>
            <a:miter lim="800000"/>
            <a:headEnd/>
            <a:tailEnd/>
          </a:ln>
          <a:effectLst/>
        </p:spPr>
        <p:txBody>
          <a:bodyPr>
            <a:spAutoFit/>
          </a:bodyPr>
          <a:lstStyle/>
          <a:p>
            <a:pPr marL="800100" lvl="1" indent="-342900" eaLnBrk="0" hangingPunct="0">
              <a:buFont typeface="Wingdings" pitchFamily="2" charset="2"/>
              <a:buBlip>
                <a:blip r:embed="rId5"/>
              </a:buBlip>
              <a:defRPr/>
            </a:pPr>
            <a:r>
              <a:rPr lang="en-US" sz="1200">
                <a:solidFill>
                  <a:srgbClr val="990000"/>
                </a:solidFill>
                <a:effectLst>
                  <a:outerShdw blurRad="38100" dist="38100" dir="2700000" algn="tl">
                    <a:srgbClr val="C0C0C0"/>
                  </a:outerShdw>
                </a:effectLst>
                <a:latin typeface="Verdana" pitchFamily="34" charset="0"/>
              </a:rPr>
              <a:t>Trained &amp; Professional Workforce with a feeling inside </a:t>
            </a:r>
            <a:r>
              <a:rPr lang="en-US" sz="1200" b="1">
                <a:solidFill>
                  <a:srgbClr val="990000"/>
                </a:solidFill>
                <a:effectLst>
                  <a:outerShdw blurRad="38100" dist="38100" dir="2700000" algn="tl">
                    <a:srgbClr val="C0C0C0"/>
                  </a:outerShdw>
                </a:effectLst>
                <a:latin typeface="Verdana" pitchFamily="34" charset="0"/>
              </a:rPr>
              <a:t>“I AM RUNNING MY OWN BIZ &amp; THIS IS MY BABY!”</a:t>
            </a:r>
          </a:p>
        </p:txBody>
      </p:sp>
      <p:sp>
        <p:nvSpPr>
          <p:cNvPr id="49172" name="Text Box 20"/>
          <p:cNvSpPr txBox="1">
            <a:spLocks noChangeArrowheads="1"/>
          </p:cNvSpPr>
          <p:nvPr/>
        </p:nvSpPr>
        <p:spPr bwMode="auto">
          <a:xfrm>
            <a:off x="514350" y="6494463"/>
            <a:ext cx="5943600" cy="457200"/>
          </a:xfrm>
          <a:prstGeom prst="rect">
            <a:avLst/>
          </a:prstGeom>
          <a:noFill/>
          <a:ln w="9525">
            <a:noFill/>
            <a:miter lim="800000"/>
            <a:headEnd/>
            <a:tailEnd/>
          </a:ln>
          <a:effectLst/>
        </p:spPr>
        <p:txBody>
          <a:bodyPr>
            <a:spAutoFit/>
          </a:bodyPr>
          <a:lstStyle/>
          <a:p>
            <a:pPr marL="800100" lvl="1" indent="-342900" eaLnBrk="0" hangingPunct="0">
              <a:buFont typeface="Wingdings" pitchFamily="2" charset="2"/>
              <a:buBlip>
                <a:blip r:embed="rId5"/>
              </a:buBlip>
              <a:defRPr/>
            </a:pPr>
            <a:r>
              <a:rPr lang="en-US" sz="1200">
                <a:solidFill>
                  <a:srgbClr val="990000"/>
                </a:solidFill>
                <a:effectLst>
                  <a:outerShdw blurRad="38100" dist="38100" dir="2700000" algn="tl">
                    <a:srgbClr val="C0C0C0"/>
                  </a:outerShdw>
                </a:effectLst>
                <a:latin typeface="Verdana" pitchFamily="34" charset="0"/>
              </a:rPr>
              <a:t>Continuous Service Improvement through Innovation, Flexibility &amp; Adaptability.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4100"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4098" name="Object 4"/>
          <p:cNvGraphicFramePr>
            <a:graphicFrameLocks noChangeAspect="1"/>
          </p:cNvGraphicFramePr>
          <p:nvPr/>
        </p:nvGraphicFramePr>
        <p:xfrm>
          <a:off x="-2590800" y="0"/>
          <a:ext cx="13208000" cy="9906000"/>
        </p:xfrm>
        <a:graphic>
          <a:graphicData uri="http://schemas.openxmlformats.org/presentationml/2006/ole">
            <p:oleObj spid="_x0000_s4098" name="Bitmap Image" r:id="rId3" imgW="9752381" imgH="7314286" progId="Paint.Picture">
              <p:embed/>
            </p:oleObj>
          </a:graphicData>
        </a:graphic>
      </p:graphicFrame>
      <p:sp>
        <p:nvSpPr>
          <p:cNvPr id="4101"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50183" name="Rectangle 7"/>
          <p:cNvSpPr>
            <a:spLocks noChangeArrowheads="1"/>
          </p:cNvSpPr>
          <p:nvPr/>
        </p:nvSpPr>
        <p:spPr bwMode="auto">
          <a:xfrm>
            <a:off x="800100" y="220663"/>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4103" name="Rectangle 8"/>
          <p:cNvSpPr>
            <a:spLocks noChangeArrowheads="1"/>
          </p:cNvSpPr>
          <p:nvPr/>
        </p:nvSpPr>
        <p:spPr bwMode="auto">
          <a:xfrm>
            <a:off x="1714500" y="2201863"/>
            <a:ext cx="4857750" cy="6053137"/>
          </a:xfrm>
          <a:prstGeom prst="rect">
            <a:avLst/>
          </a:prstGeom>
          <a:noFill/>
          <a:ln w="9525">
            <a:noFill/>
            <a:miter lim="800000"/>
            <a:headEnd/>
            <a:tailEnd/>
          </a:ln>
        </p:spPr>
        <p:txBody>
          <a:bodyPr/>
          <a:lstStyle/>
          <a:p>
            <a:pPr algn="ctr">
              <a:spcBef>
                <a:spcPct val="20000"/>
              </a:spcBef>
            </a:pPr>
            <a:r>
              <a:rPr lang="en-US" sz="1200" b="1">
                <a:latin typeface="Garamond" pitchFamily="18" charset="0"/>
              </a:rPr>
              <a:t> </a:t>
            </a:r>
            <a:endParaRPr lang="en-US" sz="1400" b="1">
              <a:solidFill>
                <a:srgbClr val="000066"/>
              </a:solidFill>
              <a:latin typeface="Garamond" pitchFamily="18" charset="0"/>
            </a:endParaRPr>
          </a:p>
          <a:p>
            <a:pPr algn="ctr">
              <a:spcBef>
                <a:spcPct val="20000"/>
              </a:spcBef>
            </a:pPr>
            <a:endParaRPr lang="en-US" sz="1200" b="1">
              <a:latin typeface="Garamond" pitchFamily="18" charset="0"/>
            </a:endParaRPr>
          </a:p>
        </p:txBody>
      </p:sp>
      <p:pic>
        <p:nvPicPr>
          <p:cNvPr id="4104" name="Picture 10" descr="BD21370_"/>
          <p:cNvPicPr>
            <a:picLocks noChangeAspect="1" noChangeArrowheads="1"/>
          </p:cNvPicPr>
          <p:nvPr/>
        </p:nvPicPr>
        <p:blipFill>
          <a:blip r:embed="rId4"/>
          <a:srcRect/>
          <a:stretch>
            <a:fillRect/>
          </a:stretch>
        </p:blipFill>
        <p:spPr bwMode="auto">
          <a:xfrm>
            <a:off x="228600" y="8372475"/>
            <a:ext cx="6629400" cy="212725"/>
          </a:xfrm>
          <a:prstGeom prst="rect">
            <a:avLst/>
          </a:prstGeom>
          <a:noFill/>
          <a:ln w="9525">
            <a:noFill/>
            <a:miter lim="800000"/>
            <a:headEnd/>
            <a:tailEnd/>
          </a:ln>
        </p:spPr>
      </p:pic>
      <p:pic>
        <p:nvPicPr>
          <p:cNvPr id="4105" name="Picture 11" descr="BD21370_"/>
          <p:cNvPicPr>
            <a:picLocks noChangeAspect="1" noChangeArrowheads="1"/>
          </p:cNvPicPr>
          <p:nvPr/>
        </p:nvPicPr>
        <p:blipFill>
          <a:blip r:embed="rId4"/>
          <a:srcRect/>
          <a:stretch>
            <a:fillRect/>
          </a:stretch>
        </p:blipFill>
        <p:spPr bwMode="auto">
          <a:xfrm>
            <a:off x="228600" y="1209675"/>
            <a:ext cx="6629400" cy="212725"/>
          </a:xfrm>
          <a:prstGeom prst="rect">
            <a:avLst/>
          </a:prstGeom>
          <a:noFill/>
          <a:ln w="9525">
            <a:noFill/>
            <a:miter lim="800000"/>
            <a:headEnd/>
            <a:tailEnd/>
          </a:ln>
        </p:spPr>
      </p:pic>
      <p:sp>
        <p:nvSpPr>
          <p:cNvPr id="50188" name="Text Box 12"/>
          <p:cNvSpPr txBox="1">
            <a:spLocks noChangeArrowheads="1"/>
          </p:cNvSpPr>
          <p:nvPr/>
        </p:nvSpPr>
        <p:spPr bwMode="auto">
          <a:xfrm>
            <a:off x="400050" y="1320800"/>
            <a:ext cx="6051550" cy="623888"/>
          </a:xfrm>
          <a:prstGeom prst="rect">
            <a:avLst/>
          </a:prstGeom>
          <a:noFill/>
          <a:ln w="9525">
            <a:noFill/>
            <a:miter lim="800000"/>
            <a:headEnd/>
            <a:tailEnd/>
          </a:ln>
          <a:effectLst/>
        </p:spPr>
        <p:txBody>
          <a:bodyPr anchor="ctr"/>
          <a:lstStyle/>
          <a:p>
            <a:pPr>
              <a:spcBef>
                <a:spcPct val="50000"/>
              </a:spcBef>
              <a:defRPr/>
            </a:pPr>
            <a:r>
              <a:rPr lang="en-US" sz="2400" b="1">
                <a:solidFill>
                  <a:srgbClr val="000099"/>
                </a:solidFill>
                <a:effectLst>
                  <a:outerShdw blurRad="38100" dist="38100" dir="2700000" algn="tl">
                    <a:srgbClr val="C0C0C0"/>
                  </a:outerShdw>
                </a:effectLst>
                <a:latin typeface="Times New Roman" pitchFamily="18" charset="0"/>
                <a:cs typeface="Arial" charset="0"/>
              </a:rPr>
              <a:t>Our Values :</a:t>
            </a:r>
          </a:p>
        </p:txBody>
      </p:sp>
      <p:sp>
        <p:nvSpPr>
          <p:cNvPr id="4107" name="Rectangle 13"/>
          <p:cNvSpPr>
            <a:spLocks noChangeArrowheads="1"/>
          </p:cNvSpPr>
          <p:nvPr/>
        </p:nvSpPr>
        <p:spPr bwMode="auto">
          <a:xfrm>
            <a:off x="1200150" y="2090738"/>
            <a:ext cx="5253038" cy="3629025"/>
          </a:xfrm>
          <a:prstGeom prst="rect">
            <a:avLst/>
          </a:prstGeom>
          <a:noFill/>
          <a:ln w="9525">
            <a:noFill/>
            <a:miter lim="800000"/>
            <a:headEnd/>
            <a:tailEnd/>
          </a:ln>
        </p:spPr>
        <p:txBody>
          <a:bodyPr>
            <a:spAutoFit/>
          </a:bodyPr>
          <a:lstStyle/>
          <a:p>
            <a:pPr>
              <a:buFontTx/>
              <a:buBlip>
                <a:blip r:embed="rId5"/>
              </a:buBlip>
            </a:pPr>
            <a:r>
              <a:rPr lang="en-US" sz="1400" b="1">
                <a:solidFill>
                  <a:srgbClr val="CC0066"/>
                </a:solidFill>
                <a:cs typeface="Arial" charset="0"/>
              </a:rPr>
              <a:t> </a:t>
            </a:r>
            <a:r>
              <a:rPr lang="en-US" sz="1400" b="1">
                <a:solidFill>
                  <a:srgbClr val="0000FF"/>
                </a:solidFill>
                <a:cs typeface="Arial" charset="0"/>
              </a:rPr>
              <a:t>Value Based Organization</a:t>
            </a:r>
          </a:p>
          <a:p>
            <a:pPr lvl="1">
              <a:spcBef>
                <a:spcPct val="40000"/>
              </a:spcBef>
              <a:buClr>
                <a:srgbClr val="008000"/>
              </a:buClr>
              <a:buSzPct val="140000"/>
              <a:buFont typeface="Wingdings" pitchFamily="2" charset="2"/>
              <a:buChar char="ü"/>
            </a:pPr>
            <a:r>
              <a:rPr lang="en-US" sz="1400">
                <a:solidFill>
                  <a:srgbClr val="CC0066"/>
                </a:solidFill>
                <a:cs typeface="Arial" charset="0"/>
              </a:rPr>
              <a:t>Providing clear guidelines for interpersonal behavior</a:t>
            </a:r>
          </a:p>
          <a:p>
            <a:pPr lvl="1">
              <a:spcBef>
                <a:spcPct val="40000"/>
              </a:spcBef>
              <a:buClr>
                <a:srgbClr val="008000"/>
              </a:buClr>
              <a:buSzPct val="140000"/>
              <a:buFont typeface="Wingdings" pitchFamily="2" charset="2"/>
              <a:buChar char="ü"/>
            </a:pPr>
            <a:r>
              <a:rPr lang="en-US" sz="1400">
                <a:solidFill>
                  <a:srgbClr val="CC0066"/>
                </a:solidFill>
                <a:cs typeface="Arial" charset="0"/>
              </a:rPr>
              <a:t>Values agree, “lived” and living the values measured</a:t>
            </a:r>
          </a:p>
          <a:p>
            <a:pPr lvl="1">
              <a:spcBef>
                <a:spcPct val="40000"/>
              </a:spcBef>
              <a:buClr>
                <a:srgbClr val="008000"/>
              </a:buClr>
              <a:buSzPct val="140000"/>
              <a:buFont typeface="Wingdings" pitchFamily="2" charset="2"/>
              <a:buChar char="ü"/>
            </a:pPr>
            <a:endParaRPr lang="en-US" sz="1400">
              <a:solidFill>
                <a:srgbClr val="CC0066"/>
              </a:solidFill>
              <a:cs typeface="Arial" charset="0"/>
            </a:endParaRPr>
          </a:p>
          <a:p>
            <a:pPr lvl="1">
              <a:buFontTx/>
              <a:buBlip>
                <a:blip r:embed="rId5"/>
              </a:buBlip>
            </a:pPr>
            <a:r>
              <a:rPr lang="en-US" sz="1400" b="1">
                <a:solidFill>
                  <a:srgbClr val="CC0066"/>
                </a:solidFill>
                <a:cs typeface="Arial" charset="0"/>
              </a:rPr>
              <a:t> </a:t>
            </a:r>
            <a:r>
              <a:rPr lang="en-US" sz="1400" b="1">
                <a:solidFill>
                  <a:srgbClr val="0000FF"/>
                </a:solidFill>
                <a:cs typeface="Arial" charset="0"/>
              </a:rPr>
              <a:t>Organizational Capability through</a:t>
            </a:r>
          </a:p>
          <a:p>
            <a:pPr lvl="1">
              <a:spcBef>
                <a:spcPct val="40000"/>
              </a:spcBef>
              <a:buClr>
                <a:srgbClr val="008000"/>
              </a:buClr>
              <a:buSzPct val="140000"/>
              <a:buFont typeface="Wingdings" pitchFamily="2" charset="2"/>
              <a:buChar char="ü"/>
            </a:pPr>
            <a:r>
              <a:rPr lang="en-US" sz="1400">
                <a:solidFill>
                  <a:srgbClr val="CC0066"/>
                </a:solidFill>
                <a:cs typeface="Arial" charset="0"/>
              </a:rPr>
              <a:t>Clean and simple process</a:t>
            </a:r>
          </a:p>
          <a:p>
            <a:pPr lvl="1">
              <a:spcBef>
                <a:spcPct val="40000"/>
              </a:spcBef>
              <a:buClr>
                <a:srgbClr val="008000"/>
              </a:buClr>
              <a:buSzPct val="140000"/>
              <a:buFont typeface="Wingdings" pitchFamily="2" charset="2"/>
              <a:buChar char="ü"/>
            </a:pPr>
            <a:r>
              <a:rPr lang="en-US" sz="1400">
                <a:solidFill>
                  <a:srgbClr val="CC0066"/>
                </a:solidFill>
                <a:cs typeface="Arial" charset="0"/>
              </a:rPr>
              <a:t>Skilled people empowered to do the job</a:t>
            </a:r>
          </a:p>
          <a:p>
            <a:pPr lvl="1">
              <a:spcBef>
                <a:spcPct val="40000"/>
              </a:spcBef>
              <a:buClr>
                <a:srgbClr val="008000"/>
              </a:buClr>
              <a:buSzPct val="140000"/>
              <a:buFont typeface="Wingdings" pitchFamily="2" charset="2"/>
              <a:buChar char="ü"/>
            </a:pPr>
            <a:r>
              <a:rPr lang="en-US" sz="1400">
                <a:solidFill>
                  <a:srgbClr val="CC0066"/>
                </a:solidFill>
                <a:cs typeface="Arial" charset="0"/>
              </a:rPr>
              <a:t>Continuous development</a:t>
            </a:r>
          </a:p>
          <a:p>
            <a:pPr lvl="1">
              <a:spcBef>
                <a:spcPct val="40000"/>
              </a:spcBef>
              <a:buClr>
                <a:srgbClr val="008000"/>
              </a:buClr>
              <a:buSzPct val="140000"/>
              <a:buFont typeface="Wingdings" pitchFamily="2" charset="2"/>
              <a:buChar char="ü"/>
            </a:pPr>
            <a:r>
              <a:rPr lang="en-US" sz="1400">
                <a:solidFill>
                  <a:srgbClr val="CC0066"/>
                </a:solidFill>
                <a:cs typeface="Arial" charset="0"/>
              </a:rPr>
              <a:t>Performance management</a:t>
            </a:r>
          </a:p>
          <a:p>
            <a:pPr lvl="1"/>
            <a:endParaRPr lang="en-US" sz="1400">
              <a:solidFill>
                <a:srgbClr val="CC0066"/>
              </a:solidFill>
              <a:cs typeface="Arial" charset="0"/>
            </a:endParaRPr>
          </a:p>
          <a:p>
            <a:pPr lvl="1">
              <a:buFontTx/>
              <a:buBlip>
                <a:blip r:embed="rId5"/>
              </a:buBlip>
            </a:pPr>
            <a:r>
              <a:rPr lang="en-US" sz="1400" b="1">
                <a:solidFill>
                  <a:srgbClr val="CC0066"/>
                </a:solidFill>
                <a:cs typeface="Arial" charset="0"/>
              </a:rPr>
              <a:t> </a:t>
            </a:r>
            <a:r>
              <a:rPr lang="en-US" sz="1400" b="1">
                <a:solidFill>
                  <a:srgbClr val="0000FF"/>
                </a:solidFill>
                <a:cs typeface="Arial" charset="0"/>
              </a:rPr>
              <a:t>Transparent and fair reward systems</a:t>
            </a:r>
          </a:p>
          <a:p>
            <a:pPr lvl="1">
              <a:spcBef>
                <a:spcPct val="40000"/>
              </a:spcBef>
              <a:buClr>
                <a:srgbClr val="008000"/>
              </a:buClr>
              <a:buSzPct val="140000"/>
              <a:buFont typeface="Wingdings" pitchFamily="2" charset="2"/>
              <a:buChar char="ü"/>
            </a:pPr>
            <a:r>
              <a:rPr lang="en-US" sz="1400">
                <a:solidFill>
                  <a:srgbClr val="CC0066"/>
                </a:solidFill>
                <a:cs typeface="Arial" charset="0"/>
              </a:rPr>
              <a:t>Base pay at market average</a:t>
            </a:r>
          </a:p>
          <a:p>
            <a:pPr lvl="1">
              <a:spcBef>
                <a:spcPct val="40000"/>
              </a:spcBef>
              <a:buClr>
                <a:srgbClr val="008000"/>
              </a:buClr>
              <a:buSzPct val="140000"/>
              <a:buFont typeface="Wingdings" pitchFamily="2" charset="2"/>
              <a:buChar char="ü"/>
            </a:pPr>
            <a:r>
              <a:rPr lang="en-US" sz="1400">
                <a:solidFill>
                  <a:srgbClr val="CC0066"/>
                </a:solidFill>
                <a:cs typeface="Arial" charset="0"/>
              </a:rPr>
              <a:t>Incentives linked to team and individual performance</a:t>
            </a:r>
          </a:p>
        </p:txBody>
      </p:sp>
      <p:sp>
        <p:nvSpPr>
          <p:cNvPr id="4108" name="AutoShape 14"/>
          <p:cNvSpPr>
            <a:spLocks noChangeArrowheads="1"/>
          </p:cNvSpPr>
          <p:nvPr/>
        </p:nvSpPr>
        <p:spPr bwMode="auto">
          <a:xfrm>
            <a:off x="6324600" y="2063750"/>
            <a:ext cx="1981200" cy="2911475"/>
          </a:xfrm>
          <a:prstGeom prst="foldedCorner">
            <a:avLst>
              <a:gd name="adj" fmla="val 12500"/>
            </a:avLst>
          </a:prstGeom>
          <a:noFill/>
          <a:ln w="9525">
            <a:solidFill>
              <a:srgbClr val="FF00FF"/>
            </a:solidFill>
            <a:round/>
            <a:headEnd/>
            <a:tailEnd/>
          </a:ln>
        </p:spPr>
        <p:txBody>
          <a:bodyPr anchor="ctr">
            <a:spAutoFit/>
          </a:bodyPr>
          <a:lstStyle/>
          <a:p>
            <a:r>
              <a:rPr lang="en-US" sz="1400" b="1">
                <a:solidFill>
                  <a:srgbClr val="FF0000"/>
                </a:solidFill>
                <a:latin typeface="Verdana" pitchFamily="34" charset="0"/>
              </a:rPr>
              <a:t>AMRA GLOBAL LOGISTICS LTD</a:t>
            </a:r>
            <a:r>
              <a:rPr lang="en-US" sz="1400">
                <a:solidFill>
                  <a:srgbClr val="990000"/>
                </a:solidFill>
                <a:latin typeface="Verdana" pitchFamily="34" charset="0"/>
              </a:rPr>
              <a:t> </a:t>
            </a:r>
            <a:r>
              <a:rPr lang="en-US" sz="1400">
                <a:latin typeface="Verdana" pitchFamily="34" charset="0"/>
              </a:rPr>
              <a:t>live, learn and teach the traditional Values of the World-Wide Family - Trust, Respect, Responsibility, Loyalty, Solidarity, Harmony &amp; Prosperity.</a:t>
            </a:r>
            <a:r>
              <a:rPr lang="en-US" sz="1400">
                <a:solidFill>
                  <a:srgbClr val="FF00FF"/>
                </a:solidFill>
                <a:latin typeface="Verdana" pitchFamily="34" charset="0"/>
              </a:rPr>
              <a:t> </a:t>
            </a:r>
            <a:endParaRPr kumimoji="1" lang="en-US" sz="1400">
              <a:solidFill>
                <a:srgbClr val="339933"/>
              </a:solidFill>
              <a:latin typeface="Verdan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5125"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5122" name="Object 4"/>
          <p:cNvGraphicFramePr>
            <a:graphicFrameLocks noChangeAspect="1"/>
          </p:cNvGraphicFramePr>
          <p:nvPr/>
        </p:nvGraphicFramePr>
        <p:xfrm>
          <a:off x="-3175000" y="0"/>
          <a:ext cx="13208000" cy="9906000"/>
        </p:xfrm>
        <a:graphic>
          <a:graphicData uri="http://schemas.openxmlformats.org/presentationml/2006/ole">
            <p:oleObj spid="_x0000_s5122" name="Bitmap Image" r:id="rId3" imgW="9752381" imgH="7314286" progId="Paint.Picture">
              <p:embed/>
            </p:oleObj>
          </a:graphicData>
        </a:graphic>
      </p:graphicFrame>
      <p:sp>
        <p:nvSpPr>
          <p:cNvPr id="5126"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51207" name="Rectangle 7"/>
          <p:cNvSpPr>
            <a:spLocks noChangeArrowheads="1"/>
          </p:cNvSpPr>
          <p:nvPr/>
        </p:nvSpPr>
        <p:spPr bwMode="auto">
          <a:xfrm>
            <a:off x="800100" y="109538"/>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5128" name="Rectangle 8"/>
          <p:cNvSpPr>
            <a:spLocks noChangeArrowheads="1"/>
          </p:cNvSpPr>
          <p:nvPr/>
        </p:nvSpPr>
        <p:spPr bwMode="auto">
          <a:xfrm>
            <a:off x="1714500" y="2201863"/>
            <a:ext cx="4857750" cy="6053137"/>
          </a:xfrm>
          <a:prstGeom prst="rect">
            <a:avLst/>
          </a:prstGeom>
          <a:noFill/>
          <a:ln w="9525">
            <a:noFill/>
            <a:miter lim="800000"/>
            <a:headEnd/>
            <a:tailEnd/>
          </a:ln>
        </p:spPr>
        <p:txBody>
          <a:bodyPr/>
          <a:lstStyle/>
          <a:p>
            <a:pPr algn="ctr">
              <a:spcBef>
                <a:spcPct val="20000"/>
              </a:spcBef>
            </a:pPr>
            <a:r>
              <a:rPr lang="en-US" sz="1200" b="1">
                <a:latin typeface="Garamond" pitchFamily="18" charset="0"/>
              </a:rPr>
              <a:t> </a:t>
            </a:r>
            <a:endParaRPr lang="en-US" sz="1400" b="1">
              <a:solidFill>
                <a:srgbClr val="000066"/>
              </a:solidFill>
              <a:latin typeface="Garamond" pitchFamily="18" charset="0"/>
            </a:endParaRPr>
          </a:p>
          <a:p>
            <a:pPr algn="ctr">
              <a:spcBef>
                <a:spcPct val="20000"/>
              </a:spcBef>
            </a:pPr>
            <a:endParaRPr lang="en-US" sz="1200" b="1">
              <a:latin typeface="Garamond" pitchFamily="18" charset="0"/>
            </a:endParaRPr>
          </a:p>
        </p:txBody>
      </p:sp>
      <p:pic>
        <p:nvPicPr>
          <p:cNvPr id="5129" name="Picture 10" descr="BD21370_"/>
          <p:cNvPicPr>
            <a:picLocks noChangeAspect="1" noChangeArrowheads="1"/>
          </p:cNvPicPr>
          <p:nvPr/>
        </p:nvPicPr>
        <p:blipFill>
          <a:blip r:embed="rId4"/>
          <a:srcRect/>
          <a:stretch>
            <a:fillRect/>
          </a:stretch>
        </p:blipFill>
        <p:spPr bwMode="auto">
          <a:xfrm>
            <a:off x="228600" y="9032875"/>
            <a:ext cx="6629400" cy="212725"/>
          </a:xfrm>
          <a:prstGeom prst="rect">
            <a:avLst/>
          </a:prstGeom>
          <a:noFill/>
          <a:ln w="9525">
            <a:noFill/>
            <a:miter lim="800000"/>
            <a:headEnd/>
            <a:tailEnd/>
          </a:ln>
        </p:spPr>
      </p:pic>
      <p:pic>
        <p:nvPicPr>
          <p:cNvPr id="5130" name="Picture 11" descr="BD21370_"/>
          <p:cNvPicPr>
            <a:picLocks noChangeAspect="1" noChangeArrowheads="1"/>
          </p:cNvPicPr>
          <p:nvPr/>
        </p:nvPicPr>
        <p:blipFill>
          <a:blip r:embed="rId4"/>
          <a:srcRect/>
          <a:stretch>
            <a:fillRect/>
          </a:stretch>
        </p:blipFill>
        <p:spPr bwMode="auto">
          <a:xfrm>
            <a:off x="228600" y="1217613"/>
            <a:ext cx="6629400" cy="212725"/>
          </a:xfrm>
          <a:prstGeom prst="rect">
            <a:avLst/>
          </a:prstGeom>
          <a:noFill/>
          <a:ln w="9525">
            <a:noFill/>
            <a:miter lim="800000"/>
            <a:headEnd/>
            <a:tailEnd/>
          </a:ln>
        </p:spPr>
      </p:pic>
      <p:graphicFrame>
        <p:nvGraphicFramePr>
          <p:cNvPr id="5123" name="Object 12"/>
          <p:cNvGraphicFramePr>
            <a:graphicFrameLocks noChangeAspect="1"/>
          </p:cNvGraphicFramePr>
          <p:nvPr/>
        </p:nvGraphicFramePr>
        <p:xfrm>
          <a:off x="685800" y="1981200"/>
          <a:ext cx="6172200" cy="6273800"/>
        </p:xfrm>
        <a:graphic>
          <a:graphicData uri="http://schemas.openxmlformats.org/presentationml/2006/ole">
            <p:oleObj spid="_x0000_s5123" name="Chart" r:id="rId5" imgW="7896149" imgH="5124602" progId="MSGraph.Chart.8">
              <p:embed followColorScheme="full"/>
            </p:oleObj>
          </a:graphicData>
        </a:graphic>
      </p:graphicFrame>
      <p:sp>
        <p:nvSpPr>
          <p:cNvPr id="51213" name="Text Box 13"/>
          <p:cNvSpPr txBox="1">
            <a:spLocks noChangeAspect="1" noChangeArrowheads="1"/>
          </p:cNvSpPr>
          <p:nvPr/>
        </p:nvSpPr>
        <p:spPr bwMode="auto">
          <a:xfrm>
            <a:off x="228600" y="2311400"/>
            <a:ext cx="285750" cy="5834063"/>
          </a:xfrm>
          <a:prstGeom prst="rect">
            <a:avLst/>
          </a:prstGeom>
          <a:noFill/>
          <a:ln w="9525">
            <a:noFill/>
            <a:miter lim="800000"/>
            <a:headEnd/>
            <a:tailEnd/>
          </a:ln>
          <a:effectLst/>
        </p:spPr>
        <p:txBody>
          <a:bodyPr wrap="none"/>
          <a:lstStyle/>
          <a:p>
            <a:pPr>
              <a:spcBef>
                <a:spcPct val="50000"/>
              </a:spcBef>
              <a:defRPr/>
            </a:pPr>
            <a:r>
              <a:rPr lang="en-US" b="1" dirty="0">
                <a:solidFill>
                  <a:srgbClr val="0066FF"/>
                </a:solidFill>
                <a:effectLst>
                  <a:outerShdw blurRad="38100" dist="38100" dir="2700000" algn="tl">
                    <a:srgbClr val="C0C0C0"/>
                  </a:outerShdw>
                </a:effectLst>
                <a:latin typeface="Rockwell" pitchFamily="18" charset="0"/>
              </a:rPr>
              <a:t>O</a:t>
            </a:r>
          </a:p>
          <a:p>
            <a:pPr>
              <a:spcBef>
                <a:spcPct val="50000"/>
              </a:spcBef>
              <a:defRPr/>
            </a:pPr>
            <a:r>
              <a:rPr lang="en-US" b="1" dirty="0">
                <a:solidFill>
                  <a:srgbClr val="0066FF"/>
                </a:solidFill>
                <a:effectLst>
                  <a:outerShdw blurRad="38100" dist="38100" dir="2700000" algn="tl">
                    <a:srgbClr val="C0C0C0"/>
                  </a:outerShdw>
                </a:effectLst>
                <a:latin typeface="Rockwell" pitchFamily="18" charset="0"/>
              </a:rPr>
              <a:t>U</a:t>
            </a:r>
          </a:p>
          <a:p>
            <a:pPr>
              <a:spcBef>
                <a:spcPct val="50000"/>
              </a:spcBef>
              <a:defRPr/>
            </a:pPr>
            <a:r>
              <a:rPr lang="en-US" b="1" dirty="0">
                <a:solidFill>
                  <a:srgbClr val="0066FF"/>
                </a:solidFill>
                <a:effectLst>
                  <a:outerShdw blurRad="38100" dist="38100" dir="2700000" algn="tl">
                    <a:srgbClr val="C0C0C0"/>
                  </a:outerShdw>
                </a:effectLst>
                <a:latin typeface="Rockwell" pitchFamily="18" charset="0"/>
              </a:rPr>
              <a:t>R</a:t>
            </a:r>
          </a:p>
          <a:p>
            <a:pPr>
              <a:spcBef>
                <a:spcPct val="50000"/>
              </a:spcBef>
              <a:defRPr/>
            </a:pPr>
            <a:endParaRPr lang="en-US" b="1" dirty="0">
              <a:solidFill>
                <a:schemeClr val="hlink"/>
              </a:solidFill>
              <a:effectLst>
                <a:outerShdw blurRad="38100" dist="38100" dir="2700000" algn="tl">
                  <a:srgbClr val="C0C0C0"/>
                </a:outerShdw>
              </a:effectLst>
              <a:latin typeface="Rockwell" pitchFamily="18" charset="0"/>
            </a:endParaRPr>
          </a:p>
          <a:p>
            <a:pPr>
              <a:spcBef>
                <a:spcPct val="50000"/>
              </a:spcBef>
              <a:defRPr/>
            </a:pPr>
            <a:r>
              <a:rPr lang="en-US" b="1" dirty="0">
                <a:solidFill>
                  <a:srgbClr val="FF3300"/>
                </a:solidFill>
                <a:effectLst>
                  <a:outerShdw blurRad="38100" dist="38100" dir="2700000" algn="tl">
                    <a:srgbClr val="C0C0C0"/>
                  </a:outerShdw>
                </a:effectLst>
                <a:latin typeface="Rockwell" pitchFamily="18" charset="0"/>
              </a:rPr>
              <a:t>V</a:t>
            </a:r>
          </a:p>
          <a:p>
            <a:pPr>
              <a:spcBef>
                <a:spcPct val="50000"/>
              </a:spcBef>
              <a:defRPr/>
            </a:pPr>
            <a:r>
              <a:rPr lang="en-US" b="1" dirty="0">
                <a:solidFill>
                  <a:srgbClr val="FF3300"/>
                </a:solidFill>
                <a:effectLst>
                  <a:outerShdw blurRad="38100" dist="38100" dir="2700000" algn="tl">
                    <a:srgbClr val="C0C0C0"/>
                  </a:outerShdw>
                </a:effectLst>
                <a:latin typeface="Rockwell" pitchFamily="18" charset="0"/>
              </a:rPr>
              <a:t>A</a:t>
            </a:r>
          </a:p>
          <a:p>
            <a:pPr>
              <a:spcBef>
                <a:spcPct val="50000"/>
              </a:spcBef>
              <a:defRPr/>
            </a:pPr>
            <a:r>
              <a:rPr lang="en-US" b="1" dirty="0">
                <a:solidFill>
                  <a:srgbClr val="FF3300"/>
                </a:solidFill>
                <a:effectLst>
                  <a:outerShdw blurRad="38100" dist="38100" dir="2700000" algn="tl">
                    <a:srgbClr val="C0C0C0"/>
                  </a:outerShdw>
                </a:effectLst>
                <a:latin typeface="Rockwell" pitchFamily="18" charset="0"/>
              </a:rPr>
              <a:t>L</a:t>
            </a:r>
          </a:p>
          <a:p>
            <a:pPr>
              <a:spcBef>
                <a:spcPct val="50000"/>
              </a:spcBef>
              <a:defRPr/>
            </a:pPr>
            <a:r>
              <a:rPr lang="en-US" b="1" dirty="0">
                <a:solidFill>
                  <a:srgbClr val="FF3300"/>
                </a:solidFill>
                <a:effectLst>
                  <a:outerShdw blurRad="38100" dist="38100" dir="2700000" algn="tl">
                    <a:srgbClr val="C0C0C0"/>
                  </a:outerShdw>
                </a:effectLst>
                <a:latin typeface="Rockwell" pitchFamily="18" charset="0"/>
              </a:rPr>
              <a:t>U</a:t>
            </a:r>
          </a:p>
          <a:p>
            <a:pPr>
              <a:spcBef>
                <a:spcPct val="50000"/>
              </a:spcBef>
              <a:defRPr/>
            </a:pPr>
            <a:r>
              <a:rPr lang="en-US" b="1" dirty="0">
                <a:solidFill>
                  <a:srgbClr val="FF3300"/>
                </a:solidFill>
                <a:effectLst>
                  <a:outerShdw blurRad="38100" dist="38100" dir="2700000" algn="tl">
                    <a:srgbClr val="C0C0C0"/>
                  </a:outerShdw>
                </a:effectLst>
                <a:latin typeface="Rockwell" pitchFamily="18" charset="0"/>
              </a:rPr>
              <a:t>E</a:t>
            </a:r>
          </a:p>
          <a:p>
            <a:pPr>
              <a:spcBef>
                <a:spcPct val="50000"/>
              </a:spcBef>
              <a:defRPr/>
            </a:pPr>
            <a:r>
              <a:rPr lang="en-US" b="1" dirty="0">
                <a:solidFill>
                  <a:srgbClr val="FF3300"/>
                </a:solidFill>
                <a:effectLst>
                  <a:outerShdw blurRad="38100" dist="38100" dir="2700000" algn="tl">
                    <a:srgbClr val="C0C0C0"/>
                  </a:outerShdw>
                </a:effectLst>
                <a:latin typeface="Rockwell" pitchFamily="18" charset="0"/>
              </a:rPr>
              <a:t>S</a:t>
            </a:r>
          </a:p>
        </p:txBody>
      </p:sp>
      <p:sp>
        <p:nvSpPr>
          <p:cNvPr id="5132" name="Line 14"/>
          <p:cNvSpPr>
            <a:spLocks noChangeShapeType="1"/>
          </p:cNvSpPr>
          <p:nvPr/>
        </p:nvSpPr>
        <p:spPr bwMode="auto">
          <a:xfrm>
            <a:off x="685800" y="1981200"/>
            <a:ext cx="0" cy="6383338"/>
          </a:xfrm>
          <a:prstGeom prst="line">
            <a:avLst/>
          </a:prstGeom>
          <a:noFill/>
          <a:ln w="9525">
            <a:solidFill>
              <a:schemeClr val="tx1"/>
            </a:solidFill>
            <a:round/>
            <a:headEnd/>
            <a:tailEnd/>
          </a:ln>
        </p:spPr>
        <p:txBody>
          <a:bodyPr/>
          <a:lstStyle/>
          <a:p>
            <a:endParaRPr lang="en-US"/>
          </a:p>
        </p:txBody>
      </p:sp>
      <p:sp>
        <p:nvSpPr>
          <p:cNvPr id="5133" name="Text Box 15"/>
          <p:cNvSpPr txBox="1">
            <a:spLocks noChangeArrowheads="1"/>
          </p:cNvSpPr>
          <p:nvPr/>
        </p:nvSpPr>
        <p:spPr bwMode="auto">
          <a:xfrm>
            <a:off x="3752850" y="7043738"/>
            <a:ext cx="3051175" cy="228600"/>
          </a:xfrm>
          <a:prstGeom prst="rect">
            <a:avLst/>
          </a:prstGeom>
          <a:noFill/>
          <a:ln w="9525">
            <a:noFill/>
            <a:miter lim="800000"/>
            <a:headEnd/>
            <a:tailEnd/>
          </a:ln>
        </p:spPr>
        <p:txBody>
          <a:bodyPr wrap="none">
            <a:spAutoFit/>
          </a:bodyPr>
          <a:lstStyle/>
          <a:p>
            <a:pPr algn="r"/>
            <a:r>
              <a:rPr lang="en-US" sz="900" b="1">
                <a:solidFill>
                  <a:srgbClr val="CC0066"/>
                </a:solidFill>
                <a:latin typeface="Verdana" pitchFamily="34" charset="0"/>
              </a:rPr>
              <a:t>Internal &amp; External Survey, September 2010</a:t>
            </a:r>
          </a:p>
        </p:txBody>
      </p:sp>
      <p:grpSp>
        <p:nvGrpSpPr>
          <p:cNvPr id="5134" name="Group 16"/>
          <p:cNvGrpSpPr>
            <a:grpSpLocks/>
          </p:cNvGrpSpPr>
          <p:nvPr/>
        </p:nvGrpSpPr>
        <p:grpSpPr bwMode="auto">
          <a:xfrm>
            <a:off x="514350" y="5008563"/>
            <a:ext cx="1028700" cy="1374775"/>
            <a:chOff x="2352" y="1824"/>
            <a:chExt cx="864" cy="600"/>
          </a:xfrm>
        </p:grpSpPr>
        <p:sp>
          <p:nvSpPr>
            <p:cNvPr id="5135" name="Line 17"/>
            <p:cNvSpPr>
              <a:spLocks noChangeShapeType="1"/>
            </p:cNvSpPr>
            <p:nvPr/>
          </p:nvSpPr>
          <p:spPr bwMode="auto">
            <a:xfrm>
              <a:off x="2352" y="2256"/>
              <a:ext cx="864" cy="0"/>
            </a:xfrm>
            <a:prstGeom prst="line">
              <a:avLst/>
            </a:prstGeom>
            <a:noFill/>
            <a:ln w="57150" cmpd="thinThick">
              <a:solidFill>
                <a:srgbClr val="339933"/>
              </a:solidFill>
              <a:round/>
              <a:headEnd type="stealth" w="med" len="med"/>
              <a:tailEnd type="stealth" w="med" len="med"/>
            </a:ln>
          </p:spPr>
          <p:txBody>
            <a:bodyPr/>
            <a:lstStyle/>
            <a:p>
              <a:endParaRPr lang="en-US"/>
            </a:p>
          </p:txBody>
        </p:sp>
        <p:sp>
          <p:nvSpPr>
            <p:cNvPr id="5136" name="Line 18"/>
            <p:cNvSpPr>
              <a:spLocks noChangeShapeType="1"/>
            </p:cNvSpPr>
            <p:nvPr/>
          </p:nvSpPr>
          <p:spPr bwMode="auto">
            <a:xfrm>
              <a:off x="2352" y="2112"/>
              <a:ext cx="864" cy="0"/>
            </a:xfrm>
            <a:prstGeom prst="line">
              <a:avLst/>
            </a:prstGeom>
            <a:noFill/>
            <a:ln w="57150" cmpd="thinThick">
              <a:solidFill>
                <a:srgbClr val="FF3300"/>
              </a:solidFill>
              <a:round/>
              <a:headEnd type="stealth" w="med" len="med"/>
              <a:tailEnd type="stealth" w="med" len="med"/>
            </a:ln>
          </p:spPr>
          <p:txBody>
            <a:bodyPr/>
            <a:lstStyle/>
            <a:p>
              <a:endParaRPr lang="en-US"/>
            </a:p>
          </p:txBody>
        </p:sp>
        <p:sp>
          <p:nvSpPr>
            <p:cNvPr id="5137" name="AutoShape 19"/>
            <p:cNvSpPr>
              <a:spLocks noChangeArrowheads="1"/>
            </p:cNvSpPr>
            <p:nvPr/>
          </p:nvSpPr>
          <p:spPr bwMode="auto">
            <a:xfrm rot="-6055035">
              <a:off x="2460" y="1956"/>
              <a:ext cx="600" cy="336"/>
            </a:xfrm>
            <a:prstGeom prst="curvedUpArrow">
              <a:avLst>
                <a:gd name="adj1" fmla="val 35714"/>
                <a:gd name="adj2" fmla="val 71429"/>
                <a:gd name="adj3" fmla="val 33333"/>
              </a:avLst>
            </a:prstGeom>
            <a:solidFill>
              <a:srgbClr val="196FED"/>
            </a:solidFill>
            <a:ln w="9525">
              <a:noFill/>
              <a:miter lim="800000"/>
              <a:headEnd/>
              <a:tailEnd/>
            </a:ln>
          </p:spPr>
          <p:txBody>
            <a:bodyPr vert="eaVert" wrap="none" anchor="ctr"/>
            <a:lstStyle/>
            <a:p>
              <a:endParaRPr lang="en-US"/>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6148"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6146" name="Object 4"/>
          <p:cNvGraphicFramePr>
            <a:graphicFrameLocks noChangeAspect="1"/>
          </p:cNvGraphicFramePr>
          <p:nvPr/>
        </p:nvGraphicFramePr>
        <p:xfrm>
          <a:off x="-3124200" y="0"/>
          <a:ext cx="13208000" cy="9906000"/>
        </p:xfrm>
        <a:graphic>
          <a:graphicData uri="http://schemas.openxmlformats.org/presentationml/2006/ole">
            <p:oleObj spid="_x0000_s6146" name="Bitmap Image" r:id="rId3" imgW="9752381" imgH="7314286" progId="Paint.Picture">
              <p:embed/>
            </p:oleObj>
          </a:graphicData>
        </a:graphic>
      </p:graphicFrame>
      <p:sp>
        <p:nvSpPr>
          <p:cNvPr id="6149"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52231" name="Rectangle 7"/>
          <p:cNvSpPr>
            <a:spLocks noChangeArrowheads="1"/>
          </p:cNvSpPr>
          <p:nvPr/>
        </p:nvSpPr>
        <p:spPr bwMode="auto">
          <a:xfrm>
            <a:off x="800100" y="33020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6151" name="Rectangle 8"/>
          <p:cNvSpPr>
            <a:spLocks noChangeArrowheads="1"/>
          </p:cNvSpPr>
          <p:nvPr/>
        </p:nvSpPr>
        <p:spPr bwMode="auto">
          <a:xfrm>
            <a:off x="1714500" y="2201863"/>
            <a:ext cx="4857750" cy="6053137"/>
          </a:xfrm>
          <a:prstGeom prst="rect">
            <a:avLst/>
          </a:prstGeom>
          <a:noFill/>
          <a:ln w="9525">
            <a:noFill/>
            <a:miter lim="800000"/>
            <a:headEnd/>
            <a:tailEnd/>
          </a:ln>
        </p:spPr>
        <p:txBody>
          <a:bodyPr/>
          <a:lstStyle/>
          <a:p>
            <a:pPr algn="ctr">
              <a:spcBef>
                <a:spcPct val="20000"/>
              </a:spcBef>
            </a:pPr>
            <a:r>
              <a:rPr lang="en-US" sz="1200" b="1">
                <a:latin typeface="Garamond" pitchFamily="18" charset="0"/>
              </a:rPr>
              <a:t> </a:t>
            </a:r>
            <a:endParaRPr lang="en-US" sz="1400" b="1">
              <a:solidFill>
                <a:srgbClr val="000066"/>
              </a:solidFill>
              <a:latin typeface="Garamond" pitchFamily="18" charset="0"/>
            </a:endParaRPr>
          </a:p>
          <a:p>
            <a:pPr algn="ctr">
              <a:spcBef>
                <a:spcPct val="20000"/>
              </a:spcBef>
            </a:pPr>
            <a:endParaRPr lang="en-US" sz="1200" b="1">
              <a:latin typeface="Garamond" pitchFamily="18" charset="0"/>
            </a:endParaRPr>
          </a:p>
        </p:txBody>
      </p:sp>
      <p:sp>
        <p:nvSpPr>
          <p:cNvPr id="52233" name="Rectangle 9"/>
          <p:cNvSpPr>
            <a:spLocks noChangeArrowheads="1"/>
          </p:cNvSpPr>
          <p:nvPr/>
        </p:nvSpPr>
        <p:spPr bwMode="auto">
          <a:xfrm>
            <a:off x="342900" y="1760538"/>
            <a:ext cx="6343650" cy="5613400"/>
          </a:xfrm>
          <a:prstGeom prst="rect">
            <a:avLst/>
          </a:prstGeom>
          <a:noFill/>
          <a:ln w="9525">
            <a:noFill/>
            <a:miter lim="800000"/>
            <a:headEnd/>
            <a:tailEnd/>
          </a:ln>
        </p:spPr>
        <p:txBody>
          <a:bodyPr/>
          <a:lstStyle/>
          <a:p>
            <a:pPr marL="609600" indent="-609600">
              <a:spcBef>
                <a:spcPct val="20000"/>
              </a:spcBef>
              <a:defRPr/>
            </a:pPr>
            <a:r>
              <a:rPr lang="en-US" b="1" dirty="0">
                <a:solidFill>
                  <a:srgbClr val="0066FF"/>
                </a:solidFill>
                <a:effectLst>
                  <a:outerShdw blurRad="38100" dist="38100" dir="2700000" algn="tl">
                    <a:srgbClr val="C0C0C0"/>
                  </a:outerShdw>
                </a:effectLst>
                <a:latin typeface="Garamond" pitchFamily="18" charset="0"/>
              </a:rPr>
              <a:t>SCOPE OF SERVICES:</a:t>
            </a:r>
          </a:p>
          <a:p>
            <a:pPr marL="609600" indent="-609600" algn="ctr">
              <a:spcBef>
                <a:spcPct val="20000"/>
              </a:spcBef>
              <a:defRPr/>
            </a:pPr>
            <a:endParaRPr lang="en-US" dirty="0">
              <a:solidFill>
                <a:srgbClr val="0066FF"/>
              </a:solidFill>
              <a:effectLst>
                <a:outerShdw blurRad="38100" dist="38100" dir="2700000" algn="tl">
                  <a:srgbClr val="C0C0C0"/>
                </a:outerShdw>
              </a:effectLst>
              <a:latin typeface="Garamond" pitchFamily="18" charset="0"/>
            </a:endParaRPr>
          </a:p>
          <a:p>
            <a:pPr marL="609600" indent="-609600">
              <a:spcBef>
                <a:spcPct val="20000"/>
              </a:spcBef>
              <a:buFontTx/>
              <a:buBlip>
                <a:blip r:embed="rId4"/>
              </a:buBlip>
              <a:defRPr/>
            </a:pPr>
            <a:r>
              <a:rPr lang="en-US" b="1" dirty="0">
                <a:solidFill>
                  <a:srgbClr val="990000"/>
                </a:solidFill>
                <a:effectLst>
                  <a:outerShdw blurRad="38100" dist="38100" dir="2700000" algn="tl">
                    <a:srgbClr val="C0C0C0"/>
                  </a:outerShdw>
                </a:effectLst>
                <a:latin typeface="Garamond" pitchFamily="18" charset="0"/>
              </a:rPr>
              <a:t>FREIGHT FORWARDING</a:t>
            </a:r>
          </a:p>
          <a:p>
            <a:pPr marL="990600" lvl="1" indent="-533400">
              <a:spcBef>
                <a:spcPct val="20000"/>
              </a:spcBef>
              <a:buFontTx/>
              <a:buBlip>
                <a:blip r:embed="rId5"/>
              </a:buBlip>
              <a:defRPr/>
            </a:pPr>
            <a:r>
              <a:rPr lang="en-US" sz="1400" b="1" dirty="0">
                <a:solidFill>
                  <a:schemeClr val="accent2"/>
                </a:solidFill>
                <a:latin typeface="Garamond" pitchFamily="18" charset="0"/>
              </a:rPr>
              <a:t>Sea Freight </a:t>
            </a:r>
          </a:p>
          <a:p>
            <a:pPr marL="990600" lvl="1" indent="-533400">
              <a:spcBef>
                <a:spcPct val="20000"/>
              </a:spcBef>
              <a:buFontTx/>
              <a:buBlip>
                <a:blip r:embed="rId5"/>
              </a:buBlip>
              <a:defRPr/>
            </a:pPr>
            <a:r>
              <a:rPr lang="en-US" sz="1400" b="1" dirty="0">
                <a:solidFill>
                  <a:schemeClr val="accent2"/>
                </a:solidFill>
                <a:latin typeface="Garamond" pitchFamily="18" charset="0"/>
              </a:rPr>
              <a:t>LCL Consolidation (MCC &amp; SCC)</a:t>
            </a:r>
          </a:p>
          <a:p>
            <a:pPr marL="990600" lvl="1" indent="-533400">
              <a:spcBef>
                <a:spcPct val="20000"/>
              </a:spcBef>
              <a:buFontTx/>
              <a:buBlip>
                <a:blip r:embed="rId5"/>
              </a:buBlip>
              <a:defRPr/>
            </a:pPr>
            <a:r>
              <a:rPr lang="en-US" sz="1400" b="1" dirty="0">
                <a:solidFill>
                  <a:schemeClr val="accent2"/>
                </a:solidFill>
                <a:latin typeface="Garamond" pitchFamily="18" charset="0"/>
              </a:rPr>
              <a:t>Air Freight </a:t>
            </a:r>
          </a:p>
          <a:p>
            <a:pPr marL="990600" lvl="1" indent="-533400">
              <a:spcBef>
                <a:spcPct val="20000"/>
              </a:spcBef>
              <a:buFontTx/>
              <a:buBlip>
                <a:blip r:embed="rId5"/>
              </a:buBlip>
              <a:defRPr/>
            </a:pPr>
            <a:r>
              <a:rPr lang="en-US" sz="1400" b="1" dirty="0">
                <a:solidFill>
                  <a:schemeClr val="accent2"/>
                </a:solidFill>
                <a:latin typeface="Garamond" pitchFamily="18" charset="0"/>
              </a:rPr>
              <a:t>Buyer Consolidation</a:t>
            </a:r>
          </a:p>
          <a:p>
            <a:pPr marL="990600" lvl="1" indent="-533400">
              <a:spcBef>
                <a:spcPct val="20000"/>
              </a:spcBef>
              <a:buFontTx/>
              <a:buBlip>
                <a:blip r:embed="rId5"/>
              </a:buBlip>
              <a:defRPr/>
            </a:pPr>
            <a:endParaRPr lang="en-US" b="1" dirty="0">
              <a:solidFill>
                <a:schemeClr val="accent2"/>
              </a:solidFill>
              <a:latin typeface="Garamond" pitchFamily="18" charset="0"/>
            </a:endParaRPr>
          </a:p>
          <a:p>
            <a:pPr marL="609600" indent="-609600">
              <a:spcBef>
                <a:spcPct val="20000"/>
              </a:spcBef>
              <a:buFontTx/>
              <a:buBlip>
                <a:blip r:embed="rId4"/>
              </a:buBlip>
              <a:defRPr/>
            </a:pPr>
            <a:r>
              <a:rPr lang="en-US" b="1" dirty="0">
                <a:solidFill>
                  <a:srgbClr val="990000"/>
                </a:solidFill>
                <a:effectLst>
                  <a:outerShdw blurRad="38100" dist="38100" dir="2700000" algn="tl">
                    <a:srgbClr val="C0C0C0"/>
                  </a:outerShdw>
                </a:effectLst>
                <a:latin typeface="Garamond" pitchFamily="18" charset="0"/>
              </a:rPr>
              <a:t>PROJECT HANDLING</a:t>
            </a:r>
          </a:p>
          <a:p>
            <a:pPr marL="609600" indent="-609600">
              <a:spcBef>
                <a:spcPct val="20000"/>
              </a:spcBef>
              <a:buFontTx/>
              <a:buBlip>
                <a:blip r:embed="rId4"/>
              </a:buBlip>
              <a:defRPr/>
            </a:pPr>
            <a:r>
              <a:rPr lang="en-US" b="1" dirty="0">
                <a:solidFill>
                  <a:srgbClr val="990000"/>
                </a:solidFill>
                <a:effectLst>
                  <a:outerShdw blurRad="38100" dist="38100" dir="2700000" algn="tl">
                    <a:srgbClr val="C0C0C0"/>
                  </a:outerShdw>
                </a:effectLst>
                <a:latin typeface="Garamond" pitchFamily="18" charset="0"/>
              </a:rPr>
              <a:t>NVOCC</a:t>
            </a:r>
          </a:p>
          <a:p>
            <a:pPr marL="609600" indent="-609600">
              <a:spcBef>
                <a:spcPct val="20000"/>
              </a:spcBef>
              <a:buFontTx/>
              <a:buBlip>
                <a:blip r:embed="rId4"/>
              </a:buBlip>
              <a:defRPr/>
            </a:pPr>
            <a:r>
              <a:rPr lang="en-US" b="1" dirty="0">
                <a:solidFill>
                  <a:srgbClr val="990000"/>
                </a:solidFill>
                <a:effectLst>
                  <a:outerShdw blurRad="38100" dist="38100" dir="2700000" algn="tl">
                    <a:srgbClr val="C0C0C0"/>
                  </a:outerShdw>
                </a:effectLst>
                <a:latin typeface="Garamond" pitchFamily="18" charset="0"/>
              </a:rPr>
              <a:t>SHIPPING AGENCY</a:t>
            </a:r>
          </a:p>
          <a:p>
            <a:pPr marL="609600" indent="-609600">
              <a:spcBef>
                <a:spcPct val="20000"/>
              </a:spcBef>
              <a:buFontTx/>
              <a:buBlip>
                <a:blip r:embed="rId4"/>
              </a:buBlip>
              <a:defRPr/>
            </a:pPr>
            <a:r>
              <a:rPr lang="en-US" b="1" dirty="0">
                <a:solidFill>
                  <a:srgbClr val="990000"/>
                </a:solidFill>
                <a:effectLst>
                  <a:outerShdw blurRad="38100" dist="38100" dir="2700000" algn="tl">
                    <a:srgbClr val="C0C0C0"/>
                  </a:outerShdw>
                </a:effectLst>
                <a:latin typeface="Garamond" pitchFamily="18" charset="0"/>
              </a:rPr>
              <a:t>CUSTOMS BROKER</a:t>
            </a:r>
          </a:p>
        </p:txBody>
      </p:sp>
      <p:pic>
        <p:nvPicPr>
          <p:cNvPr id="6153" name="Picture 11" descr="BD21370_"/>
          <p:cNvPicPr>
            <a:picLocks noChangeAspect="1" noChangeArrowheads="1"/>
          </p:cNvPicPr>
          <p:nvPr/>
        </p:nvPicPr>
        <p:blipFill>
          <a:blip r:embed="rId6"/>
          <a:srcRect/>
          <a:stretch>
            <a:fillRect/>
          </a:stretch>
        </p:blipFill>
        <p:spPr bwMode="auto">
          <a:xfrm>
            <a:off x="228600" y="7485063"/>
            <a:ext cx="6629400" cy="212725"/>
          </a:xfrm>
          <a:prstGeom prst="rect">
            <a:avLst/>
          </a:prstGeom>
          <a:noFill/>
          <a:ln w="9525">
            <a:noFill/>
            <a:miter lim="800000"/>
            <a:headEnd/>
            <a:tailEnd/>
          </a:ln>
        </p:spPr>
      </p:pic>
      <p:pic>
        <p:nvPicPr>
          <p:cNvPr id="6154" name="Picture 12" descr="BD21370_"/>
          <p:cNvPicPr>
            <a:picLocks noChangeAspect="1" noChangeArrowheads="1"/>
          </p:cNvPicPr>
          <p:nvPr/>
        </p:nvPicPr>
        <p:blipFill>
          <a:blip r:embed="rId6"/>
          <a:srcRect/>
          <a:stretch>
            <a:fillRect/>
          </a:stretch>
        </p:blipFill>
        <p:spPr bwMode="auto">
          <a:xfrm>
            <a:off x="228600" y="1211263"/>
            <a:ext cx="6629400" cy="212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ctrTitle"/>
          </p:nvPr>
        </p:nvSpPr>
        <p:spPr>
          <a:xfrm>
            <a:off x="514350" y="3076575"/>
            <a:ext cx="5829300" cy="2124075"/>
          </a:xfrm>
        </p:spPr>
        <p:txBody>
          <a:bodyPr/>
          <a:lstStyle/>
          <a:p>
            <a:pPr eaLnBrk="1" hangingPunct="1"/>
            <a:r>
              <a:rPr lang="en-US" smtClean="0"/>
              <a:t>  </a:t>
            </a:r>
          </a:p>
        </p:txBody>
      </p:sp>
      <p:sp>
        <p:nvSpPr>
          <p:cNvPr id="7172"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7170" name="Object 4"/>
          <p:cNvGraphicFramePr>
            <a:graphicFrameLocks noChangeAspect="1"/>
          </p:cNvGraphicFramePr>
          <p:nvPr/>
        </p:nvGraphicFramePr>
        <p:xfrm>
          <a:off x="-3175000" y="0"/>
          <a:ext cx="13208000" cy="9906000"/>
        </p:xfrm>
        <a:graphic>
          <a:graphicData uri="http://schemas.openxmlformats.org/presentationml/2006/ole">
            <p:oleObj spid="_x0000_s7170" name="Bitmap Image" r:id="rId3" imgW="9752381" imgH="7314286" progId="Paint.Picture">
              <p:embed/>
            </p:oleObj>
          </a:graphicData>
        </a:graphic>
      </p:graphicFrame>
      <p:sp>
        <p:nvSpPr>
          <p:cNvPr id="7173"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53255" name="Rectangle 7"/>
          <p:cNvSpPr>
            <a:spLocks noChangeArrowheads="1"/>
          </p:cNvSpPr>
          <p:nvPr/>
        </p:nvSpPr>
        <p:spPr bwMode="auto">
          <a:xfrm>
            <a:off x="660400" y="109538"/>
            <a:ext cx="575310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7175" name="Rectangle 8"/>
          <p:cNvSpPr>
            <a:spLocks noChangeArrowheads="1"/>
          </p:cNvSpPr>
          <p:nvPr/>
        </p:nvSpPr>
        <p:spPr bwMode="auto">
          <a:xfrm>
            <a:off x="285750" y="1541463"/>
            <a:ext cx="6343650" cy="6053137"/>
          </a:xfrm>
          <a:prstGeom prst="rect">
            <a:avLst/>
          </a:prstGeom>
          <a:noFill/>
          <a:ln w="9525">
            <a:noFill/>
            <a:miter lim="800000"/>
            <a:headEnd/>
            <a:tailEnd/>
          </a:ln>
        </p:spPr>
        <p:txBody>
          <a:bodyPr/>
          <a:lstStyle/>
          <a:p>
            <a:pPr marL="609600" indent="-609600" algn="ctr">
              <a:spcBef>
                <a:spcPct val="20000"/>
              </a:spcBef>
            </a:pPr>
            <a:endParaRPr lang="en-US" sz="2000" b="1"/>
          </a:p>
        </p:txBody>
      </p:sp>
      <p:pic>
        <p:nvPicPr>
          <p:cNvPr id="7176" name="Picture 10" descr="BD21370_"/>
          <p:cNvPicPr>
            <a:picLocks noChangeAspect="1" noChangeArrowheads="1"/>
          </p:cNvPicPr>
          <p:nvPr/>
        </p:nvPicPr>
        <p:blipFill>
          <a:blip r:embed="rId4"/>
          <a:srcRect/>
          <a:stretch>
            <a:fillRect/>
          </a:stretch>
        </p:blipFill>
        <p:spPr bwMode="auto">
          <a:xfrm>
            <a:off x="228600" y="8372475"/>
            <a:ext cx="6629400" cy="212725"/>
          </a:xfrm>
          <a:prstGeom prst="rect">
            <a:avLst/>
          </a:prstGeom>
          <a:noFill/>
          <a:ln w="9525">
            <a:noFill/>
            <a:miter lim="800000"/>
            <a:headEnd/>
            <a:tailEnd/>
          </a:ln>
        </p:spPr>
      </p:pic>
      <p:pic>
        <p:nvPicPr>
          <p:cNvPr id="7177" name="Picture 11" descr="BD21370_"/>
          <p:cNvPicPr>
            <a:picLocks noChangeAspect="1" noChangeArrowheads="1"/>
          </p:cNvPicPr>
          <p:nvPr/>
        </p:nvPicPr>
        <p:blipFill>
          <a:blip r:embed="rId4"/>
          <a:srcRect/>
          <a:stretch>
            <a:fillRect/>
          </a:stretch>
        </p:blipFill>
        <p:spPr bwMode="auto">
          <a:xfrm>
            <a:off x="228600" y="1044575"/>
            <a:ext cx="6629400" cy="212725"/>
          </a:xfrm>
          <a:prstGeom prst="rect">
            <a:avLst/>
          </a:prstGeom>
          <a:noFill/>
          <a:ln w="9525">
            <a:noFill/>
            <a:miter lim="800000"/>
            <a:headEnd/>
            <a:tailEnd/>
          </a:ln>
        </p:spPr>
      </p:pic>
      <p:sp>
        <p:nvSpPr>
          <p:cNvPr id="7178" name="Text Box 12"/>
          <p:cNvSpPr txBox="1">
            <a:spLocks noChangeArrowheads="1"/>
          </p:cNvSpPr>
          <p:nvPr/>
        </p:nvSpPr>
        <p:spPr bwMode="auto">
          <a:xfrm>
            <a:off x="800100" y="1651000"/>
            <a:ext cx="5657850" cy="366713"/>
          </a:xfrm>
          <a:prstGeom prst="rect">
            <a:avLst/>
          </a:prstGeom>
          <a:noFill/>
          <a:ln w="9525">
            <a:noFill/>
            <a:miter lim="800000"/>
            <a:headEnd/>
            <a:tailEnd/>
          </a:ln>
        </p:spPr>
        <p:txBody>
          <a:bodyPr>
            <a:spAutoFit/>
          </a:bodyPr>
          <a:lstStyle/>
          <a:p>
            <a:pPr>
              <a:spcBef>
                <a:spcPct val="50000"/>
              </a:spcBef>
            </a:pPr>
            <a:endParaRPr lang="en-US"/>
          </a:p>
        </p:txBody>
      </p:sp>
      <p:sp>
        <p:nvSpPr>
          <p:cNvPr id="7179" name="Rectangle 13"/>
          <p:cNvSpPr>
            <a:spLocks noChangeAspect="1" noChangeArrowheads="1"/>
          </p:cNvSpPr>
          <p:nvPr/>
        </p:nvSpPr>
        <p:spPr bwMode="auto">
          <a:xfrm>
            <a:off x="461963" y="1981200"/>
            <a:ext cx="5938837" cy="1320800"/>
          </a:xfrm>
          <a:prstGeom prst="rect">
            <a:avLst/>
          </a:prstGeom>
          <a:noFill/>
          <a:ln w="9525">
            <a:noFill/>
            <a:miter lim="800000"/>
            <a:headEnd/>
            <a:tailEnd/>
          </a:ln>
        </p:spPr>
        <p:txBody>
          <a:bodyPr lIns="0" tIns="0" rIns="0" bIns="0" anchor="ctr"/>
          <a:lstStyle/>
          <a:p>
            <a:r>
              <a:rPr lang="en-US" sz="1200" b="1">
                <a:solidFill>
                  <a:srgbClr val="FF0000"/>
                </a:solidFill>
                <a:latin typeface="Trebuchet MS" pitchFamily="34" charset="0"/>
              </a:rPr>
              <a:t>AMRA GLOBAL LOGISTICS LTD,</a:t>
            </a:r>
            <a:r>
              <a:rPr lang="en-US" sz="1200" b="1">
                <a:solidFill>
                  <a:srgbClr val="0066FF"/>
                </a:solidFill>
                <a:latin typeface="Trebuchet MS" pitchFamily="34" charset="0"/>
              </a:rPr>
              <a:t> </a:t>
            </a:r>
            <a:r>
              <a:rPr lang="en-US" sz="1200" b="1">
                <a:solidFill>
                  <a:schemeClr val="accent2"/>
                </a:solidFill>
                <a:latin typeface="Trebuchet MS" pitchFamily="34" charset="0"/>
              </a:rPr>
              <a:t>offers inbound and outbound services for both LCL (Less Cargo Load) and FCL (Full Cargo Load). We have special contract rates with some of the leading main line operators with service coverage to and from all major ports and destinations. A multi model door delivery transportation model is also available</a:t>
            </a:r>
          </a:p>
          <a:p>
            <a:r>
              <a:rPr lang="en-US" sz="1200" b="1">
                <a:solidFill>
                  <a:schemeClr val="accent2"/>
                </a:solidFill>
                <a:latin typeface="Trebuchet MS" pitchFamily="34" charset="0"/>
              </a:rPr>
              <a:t>Like us, our worldwide Associates are well established and reputed Organizations and have the same philosophy of rendering you the UNMATCHED SERVICE at all times.</a:t>
            </a:r>
          </a:p>
        </p:txBody>
      </p:sp>
      <p:sp>
        <p:nvSpPr>
          <p:cNvPr id="53262" name="Rectangle 14"/>
          <p:cNvSpPr>
            <a:spLocks noChangeArrowheads="1"/>
          </p:cNvSpPr>
          <p:nvPr/>
        </p:nvSpPr>
        <p:spPr bwMode="auto">
          <a:xfrm>
            <a:off x="342900" y="1211263"/>
            <a:ext cx="2000250" cy="701675"/>
          </a:xfrm>
          <a:prstGeom prst="rect">
            <a:avLst/>
          </a:prstGeom>
          <a:noFill/>
          <a:ln w="9525">
            <a:noFill/>
            <a:miter lim="800000"/>
            <a:headEnd/>
            <a:tailEnd/>
          </a:ln>
          <a:effectLst/>
        </p:spPr>
        <p:txBody>
          <a:bodyPr>
            <a:spAutoFit/>
          </a:bodyPr>
          <a:lstStyle/>
          <a:p>
            <a:pPr>
              <a:defRPr/>
            </a:pPr>
            <a:r>
              <a:rPr lang="en-US" sz="2000" b="1">
                <a:solidFill>
                  <a:srgbClr val="990000"/>
                </a:solidFill>
                <a:effectLst>
                  <a:outerShdw blurRad="38100" dist="38100" dir="2700000" algn="tl">
                    <a:srgbClr val="C0C0C0"/>
                  </a:outerShdw>
                </a:effectLst>
                <a:latin typeface="Verdana" pitchFamily="34" charset="0"/>
              </a:rPr>
              <a:t>1. SEA FREIGHT</a:t>
            </a:r>
          </a:p>
        </p:txBody>
      </p:sp>
      <p:sp>
        <p:nvSpPr>
          <p:cNvPr id="53263" name="Rectangle 15"/>
          <p:cNvSpPr>
            <a:spLocks noChangeAspect="1" noChangeArrowheads="1"/>
          </p:cNvSpPr>
          <p:nvPr/>
        </p:nvSpPr>
        <p:spPr bwMode="auto">
          <a:xfrm>
            <a:off x="400050" y="4305300"/>
            <a:ext cx="2857500" cy="3500438"/>
          </a:xfrm>
          <a:prstGeom prst="rect">
            <a:avLst/>
          </a:prstGeom>
          <a:noFill/>
          <a:ln w="9525">
            <a:noFill/>
            <a:miter lim="800000"/>
            <a:headEnd/>
            <a:tailEnd/>
          </a:ln>
          <a:effectLst/>
        </p:spPr>
        <p:txBody>
          <a:bodyPr lIns="0" tIns="0" rIns="0" bIns="0" anchor="ctr">
            <a:spAutoFit/>
          </a:bodyPr>
          <a:lstStyle/>
          <a:p>
            <a:pPr>
              <a:buFontTx/>
              <a:buBlip>
                <a:blip r:embed="rId5"/>
              </a:buBlip>
              <a:defRPr/>
            </a:pPr>
            <a:r>
              <a:rPr lang="en-US" sz="2000" b="1">
                <a:solidFill>
                  <a:srgbClr val="0066FF"/>
                </a:solidFill>
                <a:effectLst>
                  <a:outerShdw blurRad="38100" dist="38100" dir="2700000" algn="tl">
                    <a:srgbClr val="C0C0C0"/>
                  </a:outerShdw>
                </a:effectLst>
                <a:latin typeface="Verdana" pitchFamily="34" charset="0"/>
              </a:rPr>
              <a:t> </a:t>
            </a:r>
            <a:r>
              <a:rPr lang="en-US" sz="2000" b="1">
                <a:solidFill>
                  <a:schemeClr val="accent2"/>
                </a:solidFill>
                <a:effectLst>
                  <a:outerShdw blurRad="38100" dist="38100" dir="2700000" algn="tl">
                    <a:srgbClr val="C0C0C0"/>
                  </a:outerShdw>
                </a:effectLst>
                <a:latin typeface="Verdana" pitchFamily="34" charset="0"/>
              </a:rPr>
              <a:t>Key Account (Export)</a:t>
            </a:r>
          </a:p>
          <a:p>
            <a:pPr>
              <a:defRPr/>
            </a:pPr>
            <a:endParaRPr lang="en-US" sz="1000">
              <a:solidFill>
                <a:srgbClr val="0066FF"/>
              </a:solidFill>
            </a:endParaRPr>
          </a:p>
          <a:p>
            <a:pPr>
              <a:buFont typeface="Wingdings" pitchFamily="2" charset="2"/>
              <a:buChar char="v"/>
              <a:defRPr/>
            </a:pPr>
            <a:r>
              <a:rPr lang="en-US" sz="1200">
                <a:solidFill>
                  <a:srgbClr val="990000"/>
                </a:solidFill>
                <a:latin typeface="Trebuchet MS" pitchFamily="34" charset="0"/>
              </a:rPr>
              <a:t> WAL-MART (CANADA)</a:t>
            </a:r>
          </a:p>
          <a:p>
            <a:pPr>
              <a:buFont typeface="Wingdings" pitchFamily="2" charset="2"/>
              <a:buChar char="v"/>
              <a:defRPr/>
            </a:pPr>
            <a:r>
              <a:rPr lang="en-US" sz="1200">
                <a:solidFill>
                  <a:srgbClr val="990000"/>
                </a:solidFill>
                <a:latin typeface="Trebuchet MS" pitchFamily="34" charset="0"/>
              </a:rPr>
              <a:t> INDITEX (ZARA) </a:t>
            </a:r>
          </a:p>
          <a:p>
            <a:pPr>
              <a:buFont typeface="Wingdings" pitchFamily="2" charset="2"/>
              <a:buChar char="v"/>
              <a:defRPr/>
            </a:pPr>
            <a:r>
              <a:rPr lang="en-US" sz="1200">
                <a:solidFill>
                  <a:srgbClr val="990000"/>
                </a:solidFill>
                <a:latin typeface="Trebuchet MS" pitchFamily="34" charset="0"/>
              </a:rPr>
              <a:t> TSCO (AUSTRILIA)</a:t>
            </a:r>
          </a:p>
          <a:p>
            <a:pPr>
              <a:buFont typeface="Wingdings" pitchFamily="2" charset="2"/>
              <a:buChar char="v"/>
              <a:defRPr/>
            </a:pPr>
            <a:r>
              <a:rPr lang="en-US" sz="1200">
                <a:solidFill>
                  <a:srgbClr val="990000"/>
                </a:solidFill>
                <a:latin typeface="Trebuchet MS" pitchFamily="34" charset="0"/>
              </a:rPr>
              <a:t> HTS (SPAIN)</a:t>
            </a:r>
          </a:p>
          <a:p>
            <a:pPr>
              <a:buFont typeface="Wingdings" pitchFamily="2" charset="2"/>
              <a:buChar char="v"/>
              <a:defRPr/>
            </a:pPr>
            <a:r>
              <a:rPr lang="en-US" sz="1200">
                <a:solidFill>
                  <a:srgbClr val="990000"/>
                </a:solidFill>
                <a:latin typeface="Trebuchet MS" pitchFamily="34" charset="0"/>
              </a:rPr>
              <a:t> BOSTON (SPAIN)</a:t>
            </a:r>
          </a:p>
          <a:p>
            <a:pPr>
              <a:buFont typeface="Wingdings" pitchFamily="2" charset="2"/>
              <a:buChar char="v"/>
              <a:defRPr/>
            </a:pPr>
            <a:r>
              <a:rPr lang="en-US" sz="1200">
                <a:solidFill>
                  <a:srgbClr val="990000"/>
                </a:solidFill>
                <a:latin typeface="Trebuchet MS" pitchFamily="34" charset="0"/>
              </a:rPr>
              <a:t> SPERA (SPAIN)</a:t>
            </a:r>
          </a:p>
          <a:p>
            <a:pPr>
              <a:buFont typeface="Wingdings" pitchFamily="2" charset="2"/>
              <a:buChar char="v"/>
              <a:defRPr/>
            </a:pPr>
            <a:r>
              <a:rPr lang="en-US" sz="1200">
                <a:solidFill>
                  <a:srgbClr val="990000"/>
                </a:solidFill>
                <a:latin typeface="Trebuchet MS" pitchFamily="34" charset="0"/>
              </a:rPr>
              <a:t> NECK &amp; NECK (SPAIN, MAXICO)</a:t>
            </a:r>
          </a:p>
          <a:p>
            <a:pPr>
              <a:buFont typeface="Wingdings" pitchFamily="2" charset="2"/>
              <a:buChar char="v"/>
              <a:defRPr/>
            </a:pPr>
            <a:r>
              <a:rPr lang="en-US" sz="1200">
                <a:solidFill>
                  <a:srgbClr val="990000"/>
                </a:solidFill>
                <a:latin typeface="Trebuchet MS" pitchFamily="34" charset="0"/>
              </a:rPr>
              <a:t> EL-CORTE (SPAIN)</a:t>
            </a:r>
          </a:p>
          <a:p>
            <a:pPr>
              <a:buFont typeface="Wingdings" pitchFamily="2" charset="2"/>
              <a:buChar char="v"/>
              <a:defRPr/>
            </a:pPr>
            <a:r>
              <a:rPr lang="en-US" sz="1200">
                <a:solidFill>
                  <a:srgbClr val="990000"/>
                </a:solidFill>
                <a:latin typeface="Trebuchet MS" pitchFamily="34" charset="0"/>
              </a:rPr>
              <a:t> SMITH CLOTHING (AUSTRALIA)</a:t>
            </a:r>
          </a:p>
          <a:p>
            <a:pPr>
              <a:buFont typeface="Wingdings" pitchFamily="2" charset="2"/>
              <a:buChar char="v"/>
              <a:defRPr/>
            </a:pPr>
            <a:r>
              <a:rPr lang="en-US" sz="1200">
                <a:solidFill>
                  <a:srgbClr val="990000"/>
                </a:solidFill>
                <a:latin typeface="Trebuchet MS" pitchFamily="34" charset="0"/>
              </a:rPr>
              <a:t> MDR (AUSTRILIA)</a:t>
            </a:r>
          </a:p>
          <a:p>
            <a:pPr>
              <a:buFont typeface="Wingdings" pitchFamily="2" charset="2"/>
              <a:buChar char="v"/>
              <a:defRPr/>
            </a:pPr>
            <a:r>
              <a:rPr lang="en-US" sz="1200">
                <a:solidFill>
                  <a:srgbClr val="990000"/>
                </a:solidFill>
                <a:latin typeface="Trebuchet MS" pitchFamily="34" charset="0"/>
              </a:rPr>
              <a:t> PIVILION (ZARA)</a:t>
            </a:r>
          </a:p>
          <a:p>
            <a:pPr>
              <a:buFont typeface="Wingdings" pitchFamily="2" charset="2"/>
              <a:buChar char="v"/>
              <a:defRPr/>
            </a:pPr>
            <a:r>
              <a:rPr lang="en-US" sz="1200">
                <a:solidFill>
                  <a:srgbClr val="990000"/>
                </a:solidFill>
                <a:latin typeface="Trebuchet MS" pitchFamily="34" charset="0"/>
              </a:rPr>
              <a:t> UNIFORM UNIVERSAL (SPAIN)</a:t>
            </a:r>
          </a:p>
          <a:p>
            <a:pPr>
              <a:buFont typeface="Wingdings" pitchFamily="2" charset="2"/>
              <a:buChar char="v"/>
              <a:defRPr/>
            </a:pPr>
            <a:r>
              <a:rPr lang="en-US" sz="1200">
                <a:solidFill>
                  <a:srgbClr val="990000"/>
                </a:solidFill>
                <a:latin typeface="Trebuchet MS" pitchFamily="34" charset="0"/>
              </a:rPr>
              <a:t> FICOESA (SPAIN)</a:t>
            </a:r>
          </a:p>
          <a:p>
            <a:pPr>
              <a:defRPr/>
            </a:pPr>
            <a:endParaRPr lang="en-US" sz="1200">
              <a:solidFill>
                <a:srgbClr val="990000"/>
              </a:solidFill>
              <a:latin typeface="Trebuchet MS" pitchFamily="34" charset="0"/>
            </a:endParaRPr>
          </a:p>
          <a:p>
            <a:pPr>
              <a:defRPr/>
            </a:pPr>
            <a:endParaRPr lang="en-US" sz="1200">
              <a:latin typeface="Trebuchet MS" pitchFamily="34" charset="0"/>
            </a:endParaRPr>
          </a:p>
        </p:txBody>
      </p:sp>
      <p:sp>
        <p:nvSpPr>
          <p:cNvPr id="53264" name="Rectangle 16"/>
          <p:cNvSpPr>
            <a:spLocks noChangeArrowheads="1"/>
          </p:cNvSpPr>
          <p:nvPr/>
        </p:nvSpPr>
        <p:spPr bwMode="auto">
          <a:xfrm>
            <a:off x="3657600" y="4297363"/>
            <a:ext cx="2857500" cy="3500437"/>
          </a:xfrm>
          <a:prstGeom prst="rect">
            <a:avLst/>
          </a:prstGeom>
          <a:noFill/>
          <a:ln w="9525">
            <a:noFill/>
            <a:miter lim="800000"/>
            <a:headEnd/>
            <a:tailEnd/>
          </a:ln>
          <a:effectLst/>
        </p:spPr>
        <p:txBody>
          <a:bodyPr lIns="0" tIns="0" rIns="0" bIns="0" anchor="ctr">
            <a:spAutoFit/>
          </a:bodyPr>
          <a:lstStyle/>
          <a:p>
            <a:pPr>
              <a:buFontTx/>
              <a:buBlip>
                <a:blip r:embed="rId5"/>
              </a:buBlip>
              <a:defRPr/>
            </a:pPr>
            <a:r>
              <a:rPr lang="en-US" sz="2000" b="1" dirty="0">
                <a:solidFill>
                  <a:srgbClr val="0066FF"/>
                </a:solidFill>
                <a:effectLst>
                  <a:outerShdw blurRad="38100" dist="38100" dir="2700000" algn="tl">
                    <a:srgbClr val="C0C0C0"/>
                  </a:outerShdw>
                </a:effectLst>
                <a:latin typeface="Verdana" pitchFamily="34" charset="0"/>
              </a:rPr>
              <a:t> </a:t>
            </a:r>
            <a:r>
              <a:rPr lang="en-US" sz="2000" b="1" dirty="0">
                <a:solidFill>
                  <a:schemeClr val="accent2"/>
                </a:solidFill>
                <a:effectLst>
                  <a:outerShdw blurRad="38100" dist="38100" dir="2700000" algn="tl">
                    <a:srgbClr val="C0C0C0"/>
                  </a:outerShdw>
                </a:effectLst>
                <a:latin typeface="Verdana" pitchFamily="34" charset="0"/>
              </a:rPr>
              <a:t>Key Account (Export)</a:t>
            </a:r>
          </a:p>
          <a:p>
            <a:pPr>
              <a:defRPr/>
            </a:pPr>
            <a:endParaRPr lang="en-US" sz="1000" dirty="0">
              <a:solidFill>
                <a:srgbClr val="0066FF"/>
              </a:solidFill>
            </a:endParaRPr>
          </a:p>
          <a:p>
            <a:pPr>
              <a:buFont typeface="Wingdings" pitchFamily="2" charset="2"/>
              <a:buChar char="v"/>
              <a:defRPr/>
            </a:pPr>
            <a:r>
              <a:rPr lang="en-US" sz="1200" dirty="0">
                <a:solidFill>
                  <a:srgbClr val="990000"/>
                </a:solidFill>
                <a:latin typeface="Trebuchet MS" pitchFamily="34" charset="0"/>
              </a:rPr>
              <a:t> PHILHOBAN DESIGN (CANADA)</a:t>
            </a:r>
          </a:p>
          <a:p>
            <a:pPr>
              <a:buFont typeface="Wingdings" pitchFamily="2" charset="2"/>
              <a:buChar char="v"/>
              <a:defRPr/>
            </a:pPr>
            <a:r>
              <a:rPr lang="en-US" sz="1200" dirty="0">
                <a:solidFill>
                  <a:srgbClr val="990000"/>
                </a:solidFill>
                <a:latin typeface="Trebuchet MS" pitchFamily="34" charset="0"/>
              </a:rPr>
              <a:t> JEANS WAR-WICK INDST (CANADA)</a:t>
            </a:r>
          </a:p>
          <a:p>
            <a:pPr>
              <a:buFont typeface="Wingdings" pitchFamily="2" charset="2"/>
              <a:buChar char="v"/>
              <a:defRPr/>
            </a:pPr>
            <a:r>
              <a:rPr lang="en-US" sz="1200" dirty="0">
                <a:solidFill>
                  <a:srgbClr val="990000"/>
                </a:solidFill>
                <a:latin typeface="Trebuchet MS" pitchFamily="34" charset="0"/>
              </a:rPr>
              <a:t> WM INC (CANADA)</a:t>
            </a:r>
          </a:p>
          <a:p>
            <a:pPr>
              <a:buFont typeface="Wingdings" pitchFamily="2" charset="2"/>
              <a:buChar char="v"/>
              <a:defRPr/>
            </a:pPr>
            <a:r>
              <a:rPr lang="en-US" sz="1200" dirty="0">
                <a:solidFill>
                  <a:srgbClr val="990000"/>
                </a:solidFill>
                <a:latin typeface="Trebuchet MS" pitchFamily="34" charset="0"/>
              </a:rPr>
              <a:t> WINNPEG PANTS + SPORTS WEAR MFG LTD (CANADA)</a:t>
            </a:r>
          </a:p>
          <a:p>
            <a:pPr>
              <a:buFont typeface="Wingdings" pitchFamily="2" charset="2"/>
              <a:buChar char="v"/>
              <a:defRPr/>
            </a:pPr>
            <a:r>
              <a:rPr lang="en-US" sz="1200" dirty="0">
                <a:solidFill>
                  <a:srgbClr val="990000"/>
                </a:solidFill>
                <a:latin typeface="Trebuchet MS" pitchFamily="34" charset="0"/>
              </a:rPr>
              <a:t> ALANN MARKS (FRANCE)</a:t>
            </a:r>
          </a:p>
          <a:p>
            <a:pPr>
              <a:buFont typeface="Wingdings" pitchFamily="2" charset="2"/>
              <a:buChar char="v"/>
              <a:defRPr/>
            </a:pPr>
            <a:r>
              <a:rPr lang="en-US" sz="1200" dirty="0">
                <a:solidFill>
                  <a:srgbClr val="990000"/>
                </a:solidFill>
                <a:latin typeface="Trebuchet MS" pitchFamily="34" charset="0"/>
              </a:rPr>
              <a:t> VIA FORUM (FRANCE)</a:t>
            </a:r>
          </a:p>
          <a:p>
            <a:pPr>
              <a:buFont typeface="Wingdings" pitchFamily="2" charset="2"/>
              <a:buChar char="v"/>
              <a:defRPr/>
            </a:pPr>
            <a:r>
              <a:rPr lang="en-US" sz="1200" dirty="0">
                <a:solidFill>
                  <a:srgbClr val="990000"/>
                </a:solidFill>
                <a:latin typeface="Trebuchet MS" pitchFamily="34" charset="0"/>
              </a:rPr>
              <a:t> TARCO SA (ARGENTINA)</a:t>
            </a:r>
          </a:p>
          <a:p>
            <a:pPr>
              <a:buFont typeface="Wingdings" pitchFamily="2" charset="2"/>
              <a:buChar char="v"/>
              <a:defRPr/>
            </a:pPr>
            <a:r>
              <a:rPr lang="en-US" sz="1200" dirty="0">
                <a:solidFill>
                  <a:srgbClr val="990000"/>
                </a:solidFill>
                <a:latin typeface="Trebuchet MS" pitchFamily="34" charset="0"/>
              </a:rPr>
              <a:t> TREND MILLS SA (ARGENTINA)</a:t>
            </a:r>
          </a:p>
          <a:p>
            <a:pPr>
              <a:buFont typeface="Wingdings" pitchFamily="2" charset="2"/>
              <a:buChar char="v"/>
              <a:defRPr/>
            </a:pPr>
            <a:r>
              <a:rPr lang="en-US" sz="1200" dirty="0">
                <a:solidFill>
                  <a:srgbClr val="990000"/>
                </a:solidFill>
                <a:latin typeface="Trebuchet MS" pitchFamily="34" charset="0"/>
              </a:rPr>
              <a:t> PREMIER P LTD (UK)</a:t>
            </a:r>
          </a:p>
          <a:p>
            <a:pPr>
              <a:buFont typeface="Wingdings" pitchFamily="2" charset="2"/>
              <a:buChar char="v"/>
              <a:defRPr/>
            </a:pPr>
            <a:r>
              <a:rPr lang="en-US" sz="1200" dirty="0">
                <a:solidFill>
                  <a:srgbClr val="990000"/>
                </a:solidFill>
                <a:latin typeface="Trebuchet MS" pitchFamily="34" charset="0"/>
              </a:rPr>
              <a:t> MARKS &amp; SPENCER (UK)</a:t>
            </a:r>
          </a:p>
          <a:p>
            <a:pPr>
              <a:buFont typeface="Wingdings" pitchFamily="2" charset="2"/>
              <a:buChar char="v"/>
              <a:defRPr/>
            </a:pPr>
            <a:r>
              <a:rPr lang="en-US" sz="1200" dirty="0">
                <a:solidFill>
                  <a:srgbClr val="990000"/>
                </a:solidFill>
                <a:latin typeface="Trebuchet MS" pitchFamily="34" charset="0"/>
              </a:rPr>
              <a:t>GROUPE CASINO (FRANCE)</a:t>
            </a:r>
          </a:p>
          <a:p>
            <a:pPr>
              <a:buFont typeface="Wingdings" pitchFamily="2" charset="2"/>
              <a:buChar char="v"/>
              <a:defRPr/>
            </a:pPr>
            <a:r>
              <a:rPr lang="en-US" sz="1200" dirty="0">
                <a:solidFill>
                  <a:srgbClr val="990000"/>
                </a:solidFill>
                <a:latin typeface="Trebuchet MS" pitchFamily="34" charset="0"/>
              </a:rPr>
              <a:t> FINSBURY (UK)</a:t>
            </a:r>
          </a:p>
          <a:p>
            <a:pPr>
              <a:defRPr/>
            </a:pPr>
            <a:endParaRPr lang="en-US" sz="1200" dirty="0">
              <a:solidFill>
                <a:srgbClr val="990000"/>
              </a:solidFill>
              <a:latin typeface="Trebuchet MS" pitchFamily="34" charset="0"/>
            </a:endParaRPr>
          </a:p>
          <a:p>
            <a:pPr>
              <a:defRPr/>
            </a:pPr>
            <a:endParaRPr lang="en-US" sz="1200" dirty="0">
              <a:latin typeface="Trebuchet MS" pitchFamily="34" charset="0"/>
            </a:endParaRPr>
          </a:p>
        </p:txBody>
      </p:sp>
      <p:sp>
        <p:nvSpPr>
          <p:cNvPr id="7183" name="Line 17"/>
          <p:cNvSpPr>
            <a:spLocks noChangeShapeType="1"/>
          </p:cNvSpPr>
          <p:nvPr/>
        </p:nvSpPr>
        <p:spPr bwMode="auto">
          <a:xfrm>
            <a:off x="3314700" y="3852863"/>
            <a:ext cx="0" cy="4071937"/>
          </a:xfrm>
          <a:prstGeom prst="line">
            <a:avLst/>
          </a:prstGeom>
          <a:noFill/>
          <a:ln w="9525">
            <a:solidFill>
              <a:schemeClr val="tx1"/>
            </a:solidFill>
            <a:round/>
            <a:headEnd/>
            <a:tailEnd/>
          </a:ln>
        </p:spPr>
        <p:txBody>
          <a:bodyPr/>
          <a:lstStyle/>
          <a:p>
            <a:endParaRPr lang="en-US"/>
          </a:p>
        </p:txBody>
      </p:sp>
      <p:sp>
        <p:nvSpPr>
          <p:cNvPr id="7184" name="Line 18"/>
          <p:cNvSpPr>
            <a:spLocks noChangeShapeType="1"/>
          </p:cNvSpPr>
          <p:nvPr/>
        </p:nvSpPr>
        <p:spPr bwMode="auto">
          <a:xfrm>
            <a:off x="342900" y="3632200"/>
            <a:ext cx="6343650" cy="0"/>
          </a:xfrm>
          <a:prstGeom prst="line">
            <a:avLst/>
          </a:prstGeom>
          <a:noFill/>
          <a:ln w="9525">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8196"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8194" name="Object 4"/>
          <p:cNvGraphicFramePr>
            <a:graphicFrameLocks noChangeAspect="1"/>
          </p:cNvGraphicFramePr>
          <p:nvPr/>
        </p:nvGraphicFramePr>
        <p:xfrm>
          <a:off x="-3175000" y="0"/>
          <a:ext cx="13208000" cy="9906000"/>
        </p:xfrm>
        <a:graphic>
          <a:graphicData uri="http://schemas.openxmlformats.org/presentationml/2006/ole">
            <p:oleObj spid="_x0000_s8194" name="Bitmap Image" r:id="rId3" imgW="9752381" imgH="7314286" progId="Paint.Picture">
              <p:embed/>
            </p:oleObj>
          </a:graphicData>
        </a:graphic>
      </p:graphicFrame>
      <p:sp>
        <p:nvSpPr>
          <p:cNvPr id="8197"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54279" name="Rectangle 7"/>
          <p:cNvSpPr>
            <a:spLocks noChangeArrowheads="1"/>
          </p:cNvSpPr>
          <p:nvPr/>
        </p:nvSpPr>
        <p:spPr bwMode="auto">
          <a:xfrm>
            <a:off x="800100" y="33020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8199" name="Rectangle 8"/>
          <p:cNvSpPr>
            <a:spLocks noChangeArrowheads="1"/>
          </p:cNvSpPr>
          <p:nvPr/>
        </p:nvSpPr>
        <p:spPr bwMode="auto">
          <a:xfrm>
            <a:off x="1714500" y="2201863"/>
            <a:ext cx="4857750" cy="6053137"/>
          </a:xfrm>
          <a:prstGeom prst="rect">
            <a:avLst/>
          </a:prstGeom>
          <a:noFill/>
          <a:ln w="9525">
            <a:noFill/>
            <a:miter lim="800000"/>
            <a:headEnd/>
            <a:tailEnd/>
          </a:ln>
        </p:spPr>
        <p:txBody>
          <a:bodyPr/>
          <a:lstStyle/>
          <a:p>
            <a:pPr algn="ctr">
              <a:spcBef>
                <a:spcPct val="20000"/>
              </a:spcBef>
            </a:pPr>
            <a:r>
              <a:rPr lang="en-US" sz="1200" b="1">
                <a:latin typeface="Garamond" pitchFamily="18" charset="0"/>
              </a:rPr>
              <a:t> </a:t>
            </a:r>
            <a:endParaRPr lang="en-US" sz="1400" b="1">
              <a:solidFill>
                <a:srgbClr val="000066"/>
              </a:solidFill>
              <a:latin typeface="Garamond" pitchFamily="18" charset="0"/>
            </a:endParaRPr>
          </a:p>
          <a:p>
            <a:pPr algn="ctr">
              <a:spcBef>
                <a:spcPct val="20000"/>
              </a:spcBef>
            </a:pPr>
            <a:endParaRPr lang="en-US" sz="1200" b="1">
              <a:latin typeface="Garamond" pitchFamily="18" charset="0"/>
            </a:endParaRPr>
          </a:p>
        </p:txBody>
      </p:sp>
      <p:pic>
        <p:nvPicPr>
          <p:cNvPr id="8200" name="Picture 10" descr="BD21370_"/>
          <p:cNvPicPr>
            <a:picLocks noChangeAspect="1" noChangeArrowheads="1"/>
          </p:cNvPicPr>
          <p:nvPr/>
        </p:nvPicPr>
        <p:blipFill>
          <a:blip r:embed="rId4"/>
          <a:srcRect/>
          <a:stretch>
            <a:fillRect/>
          </a:stretch>
        </p:blipFill>
        <p:spPr bwMode="auto">
          <a:xfrm>
            <a:off x="228600" y="8042275"/>
            <a:ext cx="6629400" cy="212725"/>
          </a:xfrm>
          <a:prstGeom prst="rect">
            <a:avLst/>
          </a:prstGeom>
          <a:noFill/>
          <a:ln w="9525">
            <a:noFill/>
            <a:miter lim="800000"/>
            <a:headEnd/>
            <a:tailEnd/>
          </a:ln>
        </p:spPr>
      </p:pic>
      <p:pic>
        <p:nvPicPr>
          <p:cNvPr id="8201" name="Picture 11" descr="BD21370_"/>
          <p:cNvPicPr>
            <a:picLocks noChangeAspect="1" noChangeArrowheads="1"/>
          </p:cNvPicPr>
          <p:nvPr/>
        </p:nvPicPr>
        <p:blipFill>
          <a:blip r:embed="rId4"/>
          <a:srcRect/>
          <a:stretch>
            <a:fillRect/>
          </a:stretch>
        </p:blipFill>
        <p:spPr bwMode="auto">
          <a:xfrm>
            <a:off x="228600" y="1300163"/>
            <a:ext cx="6629400" cy="212725"/>
          </a:xfrm>
          <a:prstGeom prst="rect">
            <a:avLst/>
          </a:prstGeom>
          <a:noFill/>
          <a:ln w="9525">
            <a:noFill/>
            <a:miter lim="800000"/>
            <a:headEnd/>
            <a:tailEnd/>
          </a:ln>
        </p:spPr>
      </p:pic>
      <p:sp>
        <p:nvSpPr>
          <p:cNvPr id="54284" name="Rectangle 12"/>
          <p:cNvSpPr>
            <a:spLocks noChangeArrowheads="1"/>
          </p:cNvSpPr>
          <p:nvPr/>
        </p:nvSpPr>
        <p:spPr bwMode="auto">
          <a:xfrm>
            <a:off x="457200" y="2420938"/>
            <a:ext cx="3771900" cy="4843462"/>
          </a:xfrm>
          <a:prstGeom prst="rect">
            <a:avLst/>
          </a:prstGeom>
          <a:noFill/>
          <a:ln w="9525">
            <a:noFill/>
            <a:miter lim="800000"/>
            <a:headEnd/>
            <a:tailEnd/>
          </a:ln>
        </p:spPr>
        <p:txBody>
          <a:bodyPr/>
          <a:lstStyle/>
          <a:p>
            <a:pPr>
              <a:lnSpc>
                <a:spcPct val="90000"/>
              </a:lnSpc>
              <a:spcBef>
                <a:spcPct val="20000"/>
              </a:spcBef>
              <a:defRPr/>
            </a:pPr>
            <a:endParaRPr lang="en-US" sz="1200" b="1">
              <a:solidFill>
                <a:srgbClr val="000066"/>
              </a:solidFill>
              <a:latin typeface="Verdana" pitchFamily="34" charset="0"/>
            </a:endParaRPr>
          </a:p>
          <a:p>
            <a:pPr lvl="1">
              <a:lnSpc>
                <a:spcPct val="90000"/>
              </a:lnSpc>
              <a:spcBef>
                <a:spcPct val="20000"/>
              </a:spcBef>
              <a:buFontTx/>
              <a:buBlip>
                <a:blip r:embed="rId5"/>
              </a:buBlip>
              <a:defRPr/>
            </a:pPr>
            <a:r>
              <a:rPr lang="en-US" sz="1200" b="1">
                <a:solidFill>
                  <a:srgbClr val="000066"/>
                </a:solidFill>
                <a:latin typeface="Verdana" pitchFamily="34" charset="0"/>
              </a:rPr>
              <a:t> </a:t>
            </a:r>
            <a:r>
              <a:rPr lang="en-US" sz="1600" b="1">
                <a:solidFill>
                  <a:srgbClr val="C21C0A"/>
                </a:solidFill>
                <a:effectLst>
                  <a:outerShdw blurRad="38100" dist="38100" dir="2700000" algn="tl">
                    <a:srgbClr val="C0C0C0"/>
                  </a:outerShdw>
                </a:effectLst>
                <a:latin typeface="Verdana" pitchFamily="34" charset="0"/>
              </a:rPr>
              <a:t>Ocean Freight Management</a:t>
            </a:r>
          </a:p>
          <a:p>
            <a:pPr lvl="1">
              <a:lnSpc>
                <a:spcPct val="90000"/>
              </a:lnSpc>
              <a:spcBef>
                <a:spcPct val="20000"/>
              </a:spcBef>
              <a:defRPr/>
            </a:pPr>
            <a:endParaRPr lang="en-US" sz="1200" b="1">
              <a:solidFill>
                <a:srgbClr val="000066"/>
              </a:solidFill>
              <a:latin typeface="Verdana" pitchFamily="34" charset="0"/>
            </a:endParaRPr>
          </a:p>
          <a:p>
            <a:pPr lvl="2">
              <a:lnSpc>
                <a:spcPct val="90000"/>
              </a:lnSpc>
              <a:spcBef>
                <a:spcPct val="20000"/>
              </a:spcBef>
              <a:buFontTx/>
              <a:buBlip>
                <a:blip r:embed="rId6"/>
              </a:buBlip>
              <a:defRPr/>
            </a:pPr>
            <a:r>
              <a:rPr lang="en-US" sz="1200">
                <a:solidFill>
                  <a:srgbClr val="000066"/>
                </a:solidFill>
                <a:latin typeface="Verdana" pitchFamily="34" charset="0"/>
              </a:rPr>
              <a:t> Only issuer of Direct B/L (Consigned to Partner )</a:t>
            </a:r>
          </a:p>
          <a:p>
            <a:pPr lvl="2">
              <a:lnSpc>
                <a:spcPct val="90000"/>
              </a:lnSpc>
              <a:spcBef>
                <a:spcPct val="20000"/>
              </a:spcBef>
              <a:buFontTx/>
              <a:buBlip>
                <a:blip r:embed="rId6"/>
              </a:buBlip>
              <a:defRPr/>
            </a:pPr>
            <a:r>
              <a:rPr lang="en-US" sz="1200">
                <a:solidFill>
                  <a:srgbClr val="000066"/>
                </a:solidFill>
                <a:latin typeface="Verdana" pitchFamily="34" charset="0"/>
              </a:rPr>
              <a:t> Proactive vendor conference </a:t>
            </a:r>
          </a:p>
          <a:p>
            <a:pPr lvl="2">
              <a:lnSpc>
                <a:spcPct val="90000"/>
              </a:lnSpc>
              <a:spcBef>
                <a:spcPct val="20000"/>
              </a:spcBef>
              <a:buFontTx/>
              <a:buBlip>
                <a:blip r:embed="rId6"/>
              </a:buBlip>
              <a:defRPr/>
            </a:pPr>
            <a:r>
              <a:rPr lang="en-US" sz="1200">
                <a:solidFill>
                  <a:srgbClr val="000066"/>
                </a:solidFill>
                <a:latin typeface="Verdana" pitchFamily="34" charset="0"/>
              </a:rPr>
              <a:t> PO Management</a:t>
            </a:r>
          </a:p>
          <a:p>
            <a:pPr lvl="2">
              <a:lnSpc>
                <a:spcPct val="90000"/>
              </a:lnSpc>
              <a:spcBef>
                <a:spcPct val="20000"/>
              </a:spcBef>
              <a:buFontTx/>
              <a:buBlip>
                <a:blip r:embed="rId6"/>
              </a:buBlip>
              <a:defRPr/>
            </a:pPr>
            <a:r>
              <a:rPr lang="en-US" sz="1200">
                <a:solidFill>
                  <a:srgbClr val="000066"/>
                </a:solidFill>
                <a:latin typeface="Verdana" pitchFamily="34" charset="0"/>
              </a:rPr>
              <a:t> Online Shipment Status</a:t>
            </a:r>
          </a:p>
          <a:p>
            <a:pPr lvl="2">
              <a:lnSpc>
                <a:spcPct val="90000"/>
              </a:lnSpc>
              <a:spcBef>
                <a:spcPct val="20000"/>
              </a:spcBef>
              <a:buFontTx/>
              <a:buBlip>
                <a:blip r:embed="rId6"/>
              </a:buBlip>
              <a:defRPr/>
            </a:pPr>
            <a:r>
              <a:rPr lang="en-US" sz="1200">
                <a:solidFill>
                  <a:srgbClr val="000066"/>
                </a:solidFill>
                <a:latin typeface="Verdana" pitchFamily="34" charset="0"/>
              </a:rPr>
              <a:t> Transshipment port monitoring </a:t>
            </a:r>
          </a:p>
          <a:p>
            <a:pPr lvl="2">
              <a:lnSpc>
                <a:spcPct val="90000"/>
              </a:lnSpc>
              <a:spcBef>
                <a:spcPct val="20000"/>
              </a:spcBef>
              <a:buFontTx/>
              <a:buBlip>
                <a:blip r:embed="rId6"/>
              </a:buBlip>
              <a:defRPr/>
            </a:pPr>
            <a:r>
              <a:rPr lang="en-US" sz="1200">
                <a:solidFill>
                  <a:srgbClr val="000066"/>
                </a:solidFill>
                <a:latin typeface="Verdana" pitchFamily="34" charset="0"/>
              </a:rPr>
              <a:t> Training &amp; Review </a:t>
            </a:r>
          </a:p>
          <a:p>
            <a:pPr lvl="2">
              <a:lnSpc>
                <a:spcPct val="90000"/>
              </a:lnSpc>
              <a:spcBef>
                <a:spcPct val="20000"/>
              </a:spcBef>
              <a:buFontTx/>
              <a:buBlip>
                <a:blip r:embed="rId6"/>
              </a:buBlip>
              <a:defRPr/>
            </a:pPr>
            <a:r>
              <a:rPr lang="en-US" sz="1200">
                <a:solidFill>
                  <a:srgbClr val="000066"/>
                </a:solidFill>
                <a:latin typeface="Verdana" pitchFamily="34" charset="0"/>
              </a:rPr>
              <a:t> Error free documentation by suppliers </a:t>
            </a:r>
          </a:p>
          <a:p>
            <a:pPr lvl="2">
              <a:lnSpc>
                <a:spcPct val="90000"/>
              </a:lnSpc>
              <a:spcBef>
                <a:spcPct val="20000"/>
              </a:spcBef>
              <a:buFontTx/>
              <a:buBlip>
                <a:blip r:embed="rId6"/>
              </a:buBlip>
              <a:defRPr/>
            </a:pPr>
            <a:r>
              <a:rPr lang="en-US" sz="1200">
                <a:solidFill>
                  <a:srgbClr val="000066"/>
                </a:solidFill>
                <a:latin typeface="Verdana" pitchFamily="34" charset="0"/>
              </a:rPr>
              <a:t> Cargo sorting &amp; repacking.</a:t>
            </a:r>
          </a:p>
          <a:p>
            <a:pPr lvl="2">
              <a:lnSpc>
                <a:spcPct val="90000"/>
              </a:lnSpc>
              <a:spcBef>
                <a:spcPct val="20000"/>
              </a:spcBef>
              <a:buFontTx/>
              <a:buBlip>
                <a:blip r:embed="rId6"/>
              </a:buBlip>
              <a:defRPr/>
            </a:pPr>
            <a:r>
              <a:rPr lang="en-US" sz="1200">
                <a:solidFill>
                  <a:srgbClr val="000066"/>
                </a:solidFill>
                <a:latin typeface="Verdana" pitchFamily="34" charset="0"/>
              </a:rPr>
              <a:t> Performance analysis and reduced lead time</a:t>
            </a:r>
          </a:p>
          <a:p>
            <a:pPr lvl="2">
              <a:lnSpc>
                <a:spcPct val="90000"/>
              </a:lnSpc>
              <a:spcBef>
                <a:spcPct val="20000"/>
              </a:spcBef>
              <a:buFontTx/>
              <a:buBlip>
                <a:blip r:embed="rId6"/>
              </a:buBlip>
              <a:defRPr/>
            </a:pPr>
            <a:r>
              <a:rPr lang="en-US" sz="1200">
                <a:solidFill>
                  <a:srgbClr val="000066"/>
                </a:solidFill>
                <a:latin typeface="Verdana" pitchFamily="34" charset="0"/>
              </a:rPr>
              <a:t> Storage </a:t>
            </a:r>
          </a:p>
        </p:txBody>
      </p:sp>
      <p:pic>
        <p:nvPicPr>
          <p:cNvPr id="8203" name="Picture 13" descr="BATEAU"/>
          <p:cNvPicPr>
            <a:picLocks noChangeAspect="1" noChangeArrowheads="1"/>
          </p:cNvPicPr>
          <p:nvPr/>
        </p:nvPicPr>
        <p:blipFill>
          <a:blip r:embed="rId7"/>
          <a:srcRect/>
          <a:stretch>
            <a:fillRect/>
          </a:stretch>
        </p:blipFill>
        <p:spPr bwMode="auto">
          <a:xfrm>
            <a:off x="5143500" y="1760538"/>
            <a:ext cx="914400" cy="2311400"/>
          </a:xfrm>
          <a:prstGeom prst="rect">
            <a:avLst/>
          </a:prstGeom>
          <a:noFill/>
          <a:ln w="9525">
            <a:noFill/>
            <a:miter lim="800000"/>
            <a:headEnd/>
            <a:tailEnd/>
          </a:ln>
        </p:spPr>
      </p:pic>
      <p:pic>
        <p:nvPicPr>
          <p:cNvPr id="8204" name="Picture 14" descr="SEA1"/>
          <p:cNvPicPr>
            <a:picLocks noChangeAspect="1" noChangeArrowheads="1"/>
          </p:cNvPicPr>
          <p:nvPr/>
        </p:nvPicPr>
        <p:blipFill>
          <a:blip r:embed="rId8">
            <a:lum contrast="6000"/>
          </a:blip>
          <a:srcRect/>
          <a:stretch>
            <a:fillRect/>
          </a:stretch>
        </p:blipFill>
        <p:spPr bwMode="auto">
          <a:xfrm>
            <a:off x="5143500" y="4732338"/>
            <a:ext cx="914400" cy="2422525"/>
          </a:xfrm>
          <a:prstGeom prst="rect">
            <a:avLst/>
          </a:prstGeom>
          <a:noFill/>
          <a:ln w="9525">
            <a:noFill/>
            <a:miter lim="800000"/>
            <a:headEnd/>
            <a:tailEnd/>
          </a:ln>
        </p:spPr>
      </p:pic>
      <p:sp>
        <p:nvSpPr>
          <p:cNvPr id="8205" name="Rectangle 15"/>
          <p:cNvSpPr>
            <a:spLocks noChangeArrowheads="1"/>
          </p:cNvSpPr>
          <p:nvPr/>
        </p:nvSpPr>
        <p:spPr bwMode="auto">
          <a:xfrm>
            <a:off x="285750" y="1541463"/>
            <a:ext cx="3386138" cy="366712"/>
          </a:xfrm>
          <a:prstGeom prst="rect">
            <a:avLst/>
          </a:prstGeom>
          <a:noFill/>
          <a:ln w="9525">
            <a:noFill/>
            <a:miter lim="800000"/>
            <a:headEnd/>
            <a:tailEnd/>
          </a:ln>
        </p:spPr>
        <p:txBody>
          <a:bodyPr wrap="none">
            <a:spAutoFit/>
          </a:bodyPr>
          <a:lstStyle/>
          <a:p>
            <a:pPr eaLnBrk="0" hangingPunct="0"/>
            <a:r>
              <a:rPr kumimoji="1" lang="en-US" b="1">
                <a:solidFill>
                  <a:srgbClr val="000066"/>
                </a:solidFill>
                <a:latin typeface="Garamond" pitchFamily="18" charset="0"/>
              </a:rPr>
              <a:t>Seamless Supply Chain Solutions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ctrTitle"/>
          </p:nvPr>
        </p:nvSpPr>
        <p:spPr>
          <a:xfrm>
            <a:off x="514350" y="3076575"/>
            <a:ext cx="5829300" cy="2124075"/>
          </a:xfrm>
        </p:spPr>
        <p:txBody>
          <a:bodyPr/>
          <a:lstStyle/>
          <a:p>
            <a:pPr eaLnBrk="1" hangingPunct="1"/>
            <a:r>
              <a:rPr lang="en-US" smtClean="0"/>
              <a:t>  </a:t>
            </a:r>
          </a:p>
        </p:txBody>
      </p:sp>
      <p:sp>
        <p:nvSpPr>
          <p:cNvPr id="9220"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9218" name="Object 4"/>
          <p:cNvGraphicFramePr>
            <a:graphicFrameLocks noChangeAspect="1"/>
          </p:cNvGraphicFramePr>
          <p:nvPr/>
        </p:nvGraphicFramePr>
        <p:xfrm>
          <a:off x="-3175000" y="0"/>
          <a:ext cx="13208000" cy="9906000"/>
        </p:xfrm>
        <a:graphic>
          <a:graphicData uri="http://schemas.openxmlformats.org/presentationml/2006/ole">
            <p:oleObj spid="_x0000_s9218" name="Bitmap Image" r:id="rId3" imgW="9752381" imgH="7314286" progId="Paint.Picture">
              <p:embed/>
            </p:oleObj>
          </a:graphicData>
        </a:graphic>
      </p:graphicFrame>
      <p:sp>
        <p:nvSpPr>
          <p:cNvPr id="9221"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55303" name="Rectangle 7"/>
          <p:cNvSpPr>
            <a:spLocks noChangeArrowheads="1"/>
          </p:cNvSpPr>
          <p:nvPr/>
        </p:nvSpPr>
        <p:spPr bwMode="auto">
          <a:xfrm>
            <a:off x="800100" y="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9223" name="Rectangle 8"/>
          <p:cNvSpPr>
            <a:spLocks noChangeArrowheads="1"/>
          </p:cNvSpPr>
          <p:nvPr/>
        </p:nvSpPr>
        <p:spPr bwMode="auto">
          <a:xfrm>
            <a:off x="285750" y="1541463"/>
            <a:ext cx="6343650" cy="6053137"/>
          </a:xfrm>
          <a:prstGeom prst="rect">
            <a:avLst/>
          </a:prstGeom>
          <a:noFill/>
          <a:ln w="9525">
            <a:noFill/>
            <a:miter lim="800000"/>
            <a:headEnd/>
            <a:tailEnd/>
          </a:ln>
        </p:spPr>
        <p:txBody>
          <a:bodyPr/>
          <a:lstStyle/>
          <a:p>
            <a:pPr marL="609600" indent="-609600" algn="ctr">
              <a:spcBef>
                <a:spcPct val="20000"/>
              </a:spcBef>
            </a:pPr>
            <a:endParaRPr lang="en-US" sz="2000" b="1"/>
          </a:p>
        </p:txBody>
      </p:sp>
      <p:pic>
        <p:nvPicPr>
          <p:cNvPr id="9224" name="Picture 10" descr="BD21370_"/>
          <p:cNvPicPr>
            <a:picLocks noChangeAspect="1" noChangeArrowheads="1"/>
          </p:cNvPicPr>
          <p:nvPr/>
        </p:nvPicPr>
        <p:blipFill>
          <a:blip r:embed="rId4"/>
          <a:srcRect/>
          <a:stretch>
            <a:fillRect/>
          </a:stretch>
        </p:blipFill>
        <p:spPr bwMode="auto">
          <a:xfrm>
            <a:off x="228600" y="8261350"/>
            <a:ext cx="6629400" cy="214313"/>
          </a:xfrm>
          <a:prstGeom prst="rect">
            <a:avLst/>
          </a:prstGeom>
          <a:noFill/>
          <a:ln w="9525">
            <a:noFill/>
            <a:miter lim="800000"/>
            <a:headEnd/>
            <a:tailEnd/>
          </a:ln>
        </p:spPr>
      </p:pic>
      <p:pic>
        <p:nvPicPr>
          <p:cNvPr id="9225" name="Picture 11" descr="BD21370_"/>
          <p:cNvPicPr>
            <a:picLocks noChangeAspect="1" noChangeArrowheads="1"/>
          </p:cNvPicPr>
          <p:nvPr/>
        </p:nvPicPr>
        <p:blipFill>
          <a:blip r:embed="rId4"/>
          <a:srcRect/>
          <a:stretch>
            <a:fillRect/>
          </a:stretch>
        </p:blipFill>
        <p:spPr bwMode="auto">
          <a:xfrm>
            <a:off x="228600" y="996950"/>
            <a:ext cx="6629400" cy="214313"/>
          </a:xfrm>
          <a:prstGeom prst="rect">
            <a:avLst/>
          </a:prstGeom>
          <a:noFill/>
          <a:ln w="9525">
            <a:noFill/>
            <a:miter lim="800000"/>
            <a:headEnd/>
            <a:tailEnd/>
          </a:ln>
        </p:spPr>
      </p:pic>
      <p:sp>
        <p:nvSpPr>
          <p:cNvPr id="9226" name="Text Box 12"/>
          <p:cNvSpPr txBox="1">
            <a:spLocks noChangeArrowheads="1"/>
          </p:cNvSpPr>
          <p:nvPr/>
        </p:nvSpPr>
        <p:spPr bwMode="auto">
          <a:xfrm>
            <a:off x="800100" y="1651000"/>
            <a:ext cx="5657850" cy="366713"/>
          </a:xfrm>
          <a:prstGeom prst="rect">
            <a:avLst/>
          </a:prstGeom>
          <a:noFill/>
          <a:ln w="9525">
            <a:noFill/>
            <a:miter lim="800000"/>
            <a:headEnd/>
            <a:tailEnd/>
          </a:ln>
        </p:spPr>
        <p:txBody>
          <a:bodyPr>
            <a:spAutoFit/>
          </a:bodyPr>
          <a:lstStyle/>
          <a:p>
            <a:pPr>
              <a:spcBef>
                <a:spcPct val="50000"/>
              </a:spcBef>
            </a:pPr>
            <a:endParaRPr lang="en-US"/>
          </a:p>
        </p:txBody>
      </p:sp>
      <p:sp>
        <p:nvSpPr>
          <p:cNvPr id="55309" name="Text Box 13"/>
          <p:cNvSpPr txBox="1">
            <a:spLocks noChangeArrowheads="1"/>
          </p:cNvSpPr>
          <p:nvPr/>
        </p:nvSpPr>
        <p:spPr bwMode="auto">
          <a:xfrm>
            <a:off x="514350" y="1651000"/>
            <a:ext cx="5772150" cy="2971800"/>
          </a:xfrm>
          <a:prstGeom prst="rect">
            <a:avLst/>
          </a:prstGeom>
          <a:noFill/>
          <a:ln w="9525">
            <a:noFill/>
            <a:miter lim="800000"/>
            <a:headEnd/>
            <a:tailEnd/>
          </a:ln>
          <a:effectLst/>
        </p:spPr>
        <p:txBody>
          <a:bodyPr wrap="none"/>
          <a:lstStyle/>
          <a:p>
            <a:pPr>
              <a:defRPr/>
            </a:pPr>
            <a:r>
              <a:rPr lang="en-US" sz="1600" b="1" u="sng">
                <a:solidFill>
                  <a:schemeClr val="accent2"/>
                </a:solidFill>
                <a:effectLst>
                  <a:outerShdw blurRad="38100" dist="38100" dir="2700000" algn="tl">
                    <a:srgbClr val="C0C0C0"/>
                  </a:outerShdw>
                </a:effectLst>
                <a:latin typeface="Garamond" pitchFamily="18" charset="0"/>
              </a:rPr>
              <a:t>1.1 IMPORT</a:t>
            </a:r>
            <a:endParaRPr lang="en-US" sz="1600" b="1">
              <a:solidFill>
                <a:schemeClr val="accent2"/>
              </a:solidFill>
              <a:effectLst>
                <a:outerShdw blurRad="38100" dist="38100" dir="2700000" algn="tl">
                  <a:srgbClr val="C0C0C0"/>
                </a:outerShdw>
              </a:effectLst>
              <a:latin typeface="Garamond" pitchFamily="18" charset="0"/>
            </a:endParaRPr>
          </a:p>
          <a:p>
            <a:pPr>
              <a:defRPr/>
            </a:pPr>
            <a:endParaRPr lang="en-US" sz="1600" b="1">
              <a:solidFill>
                <a:schemeClr val="accent2"/>
              </a:solidFill>
              <a:effectLst>
                <a:outerShdw blurRad="38100" dist="38100" dir="2700000" algn="tl">
                  <a:srgbClr val="C0C0C0"/>
                </a:outerShdw>
              </a:effectLst>
              <a:latin typeface="Garamond" pitchFamily="18" charset="0"/>
            </a:endParaRPr>
          </a:p>
          <a:p>
            <a:pPr>
              <a:buFontTx/>
              <a:buBlip>
                <a:blip r:embed="rId5"/>
              </a:buBlip>
              <a:defRPr/>
            </a:pPr>
            <a:r>
              <a:rPr lang="en-US" sz="1600">
                <a:solidFill>
                  <a:srgbClr val="990000"/>
                </a:solidFill>
                <a:latin typeface="Garamond" pitchFamily="18" charset="0"/>
              </a:rPr>
              <a:t> </a:t>
            </a:r>
            <a:r>
              <a:rPr lang="en-US" sz="1600">
                <a:solidFill>
                  <a:srgbClr val="990000"/>
                </a:solidFill>
                <a:latin typeface="Trebuchet MS" pitchFamily="34" charset="0"/>
              </a:rPr>
              <a:t>All Major Origins Covered</a:t>
            </a:r>
          </a:p>
          <a:p>
            <a:pPr>
              <a:buFontTx/>
              <a:buBlip>
                <a:blip r:embed="rId5"/>
              </a:buBlip>
              <a:defRPr/>
            </a:pPr>
            <a:r>
              <a:rPr lang="en-US" sz="1600">
                <a:solidFill>
                  <a:srgbClr val="990000"/>
                </a:solidFill>
                <a:latin typeface="Trebuchet MS" pitchFamily="34" charset="0"/>
              </a:rPr>
              <a:t> Fixed Weekly Departures</a:t>
            </a:r>
          </a:p>
          <a:p>
            <a:pPr>
              <a:buFontTx/>
              <a:buBlip>
                <a:blip r:embed="rId5"/>
              </a:buBlip>
              <a:defRPr/>
            </a:pPr>
            <a:r>
              <a:rPr lang="en-US" sz="1600">
                <a:solidFill>
                  <a:srgbClr val="990000"/>
                </a:solidFill>
                <a:latin typeface="Trebuchet MS" pitchFamily="34" charset="0"/>
              </a:rPr>
              <a:t> Fastest Transit Times</a:t>
            </a:r>
          </a:p>
          <a:p>
            <a:pPr>
              <a:buFontTx/>
              <a:buBlip>
                <a:blip r:embed="rId5"/>
              </a:buBlip>
              <a:defRPr/>
            </a:pPr>
            <a:r>
              <a:rPr lang="en-US" sz="1600">
                <a:solidFill>
                  <a:srgbClr val="990000"/>
                </a:solidFill>
                <a:latin typeface="Trebuchet MS" pitchFamily="34" charset="0"/>
              </a:rPr>
              <a:t> Competitive Rate Structures</a:t>
            </a:r>
          </a:p>
          <a:p>
            <a:pPr>
              <a:buFontTx/>
              <a:buBlip>
                <a:blip r:embed="rId5"/>
              </a:buBlip>
              <a:defRPr/>
            </a:pPr>
            <a:r>
              <a:rPr lang="en-US" sz="1600">
                <a:solidFill>
                  <a:srgbClr val="990000"/>
                </a:solidFill>
                <a:latin typeface="Trebuchet MS" pitchFamily="34" charset="0"/>
              </a:rPr>
              <a:t> Competitive Ex-Works Costs</a:t>
            </a:r>
            <a:endParaRPr lang="en-US" sz="1600" u="sng">
              <a:solidFill>
                <a:srgbClr val="990000"/>
              </a:solidFill>
              <a:latin typeface="Trebuchet MS" pitchFamily="34" charset="0"/>
            </a:endParaRPr>
          </a:p>
          <a:p>
            <a:pPr>
              <a:defRPr/>
            </a:pPr>
            <a:endParaRPr lang="en-US" sz="1600" u="sng">
              <a:latin typeface="Garamond" pitchFamily="18" charset="0"/>
            </a:endParaRPr>
          </a:p>
          <a:p>
            <a:pPr>
              <a:spcBef>
                <a:spcPct val="50000"/>
              </a:spcBef>
              <a:defRPr/>
            </a:pPr>
            <a:endParaRPr lang="en-US" sz="1600">
              <a:latin typeface="Garamond" pitchFamily="18" charset="0"/>
            </a:endParaRPr>
          </a:p>
        </p:txBody>
      </p:sp>
      <p:sp>
        <p:nvSpPr>
          <p:cNvPr id="55310" name="Text Box 14"/>
          <p:cNvSpPr txBox="1">
            <a:spLocks noChangeArrowheads="1"/>
          </p:cNvSpPr>
          <p:nvPr/>
        </p:nvSpPr>
        <p:spPr bwMode="auto">
          <a:xfrm>
            <a:off x="514350" y="1211263"/>
            <a:ext cx="3600450" cy="769937"/>
          </a:xfrm>
          <a:prstGeom prst="rect">
            <a:avLst/>
          </a:prstGeom>
          <a:noFill/>
          <a:ln w="9525">
            <a:noFill/>
            <a:miter lim="800000"/>
            <a:headEnd/>
            <a:tailEnd/>
          </a:ln>
          <a:effectLst/>
        </p:spPr>
        <p:txBody>
          <a:bodyPr wrap="none"/>
          <a:lstStyle/>
          <a:p>
            <a:pPr algn="just">
              <a:defRPr/>
            </a:pPr>
            <a:endParaRPr lang="en-US" sz="2400" b="1" u="sng">
              <a:solidFill>
                <a:srgbClr val="0066FF"/>
              </a:solidFill>
              <a:effectLst>
                <a:outerShdw blurRad="38100" dist="38100" dir="2700000" algn="tl">
                  <a:srgbClr val="C0C0C0"/>
                </a:outerShdw>
              </a:effectLst>
              <a:latin typeface="Garamond" pitchFamily="18" charset="0"/>
            </a:endParaRPr>
          </a:p>
          <a:p>
            <a:pPr algn="just">
              <a:spcBef>
                <a:spcPct val="50000"/>
              </a:spcBef>
              <a:defRPr/>
            </a:pPr>
            <a:endParaRPr lang="en-US" sz="2000">
              <a:latin typeface="Garamond" pitchFamily="18" charset="0"/>
            </a:endParaRPr>
          </a:p>
        </p:txBody>
      </p:sp>
      <p:sp>
        <p:nvSpPr>
          <p:cNvPr id="55311" name="Text Box 15"/>
          <p:cNvSpPr txBox="1">
            <a:spLocks noChangeArrowheads="1"/>
          </p:cNvSpPr>
          <p:nvPr/>
        </p:nvSpPr>
        <p:spPr bwMode="auto">
          <a:xfrm>
            <a:off x="514350" y="4843463"/>
            <a:ext cx="5772150" cy="2311400"/>
          </a:xfrm>
          <a:prstGeom prst="rect">
            <a:avLst/>
          </a:prstGeom>
          <a:noFill/>
          <a:ln w="9525">
            <a:noFill/>
            <a:miter lim="800000"/>
            <a:headEnd/>
            <a:tailEnd/>
          </a:ln>
          <a:effectLst/>
        </p:spPr>
        <p:txBody>
          <a:bodyPr wrap="none"/>
          <a:lstStyle/>
          <a:p>
            <a:pPr>
              <a:defRPr/>
            </a:pPr>
            <a:r>
              <a:rPr lang="en-US" sz="1600" b="1" u="sng">
                <a:solidFill>
                  <a:schemeClr val="accent2"/>
                </a:solidFill>
                <a:effectLst>
                  <a:outerShdw blurRad="38100" dist="38100" dir="2700000" algn="tl">
                    <a:srgbClr val="C0C0C0"/>
                  </a:outerShdw>
                </a:effectLst>
                <a:latin typeface="Garamond" pitchFamily="18" charset="0"/>
              </a:rPr>
              <a:t>1.2 EXPORT</a:t>
            </a:r>
            <a:endParaRPr lang="en-US" sz="1600" b="1">
              <a:solidFill>
                <a:schemeClr val="accent2"/>
              </a:solidFill>
              <a:effectLst>
                <a:outerShdw blurRad="38100" dist="38100" dir="2700000" algn="tl">
                  <a:srgbClr val="C0C0C0"/>
                </a:outerShdw>
              </a:effectLst>
              <a:latin typeface="Garamond" pitchFamily="18" charset="0"/>
            </a:endParaRPr>
          </a:p>
          <a:p>
            <a:pPr>
              <a:defRPr/>
            </a:pPr>
            <a:endParaRPr lang="en-US" sz="1600" b="1">
              <a:solidFill>
                <a:schemeClr val="accent2"/>
              </a:solidFill>
              <a:effectLst>
                <a:outerShdw blurRad="38100" dist="38100" dir="2700000" algn="tl">
                  <a:srgbClr val="C0C0C0"/>
                </a:outerShdw>
              </a:effectLst>
              <a:latin typeface="Garamond" pitchFamily="18" charset="0"/>
            </a:endParaRPr>
          </a:p>
          <a:p>
            <a:pPr>
              <a:buFontTx/>
              <a:buBlip>
                <a:blip r:embed="rId5"/>
              </a:buBlip>
              <a:defRPr/>
            </a:pPr>
            <a:r>
              <a:rPr lang="en-US" sz="1600">
                <a:solidFill>
                  <a:srgbClr val="990000"/>
                </a:solidFill>
                <a:latin typeface="Trebuchet MS" pitchFamily="34" charset="0"/>
              </a:rPr>
              <a:t> Service to worldwide destinations</a:t>
            </a:r>
          </a:p>
          <a:p>
            <a:pPr>
              <a:buFontTx/>
              <a:buBlip>
                <a:blip r:embed="rId5"/>
              </a:buBlip>
              <a:defRPr/>
            </a:pPr>
            <a:r>
              <a:rPr lang="en-US" sz="1600">
                <a:solidFill>
                  <a:srgbClr val="990000"/>
                </a:solidFill>
                <a:latin typeface="Trebuchet MS" pitchFamily="34" charset="0"/>
              </a:rPr>
              <a:t> Door to door pick-up and deliveries</a:t>
            </a:r>
          </a:p>
          <a:p>
            <a:pPr>
              <a:buFontTx/>
              <a:buBlip>
                <a:blip r:embed="rId5"/>
              </a:buBlip>
              <a:defRPr/>
            </a:pPr>
            <a:r>
              <a:rPr lang="en-US" sz="1600">
                <a:solidFill>
                  <a:srgbClr val="990000"/>
                </a:solidFill>
                <a:latin typeface="Trebuchet MS" pitchFamily="34" charset="0"/>
              </a:rPr>
              <a:t> Worldwide network of agents.</a:t>
            </a:r>
          </a:p>
          <a:p>
            <a:pPr>
              <a:buFontTx/>
              <a:buBlip>
                <a:blip r:embed="rId5"/>
              </a:buBlip>
              <a:defRPr/>
            </a:pPr>
            <a:r>
              <a:rPr lang="en-US" sz="1600">
                <a:solidFill>
                  <a:srgbClr val="990000"/>
                </a:solidFill>
                <a:latin typeface="Trebuchet MS" pitchFamily="34" charset="0"/>
              </a:rPr>
              <a:t> Cargo tracking system</a:t>
            </a:r>
          </a:p>
          <a:p>
            <a:pPr>
              <a:spcBef>
                <a:spcPct val="50000"/>
              </a:spcBef>
              <a:defRPr/>
            </a:pPr>
            <a:endParaRPr lang="en-US" sz="1600">
              <a:solidFill>
                <a:srgbClr val="990000"/>
              </a:solidFill>
              <a:latin typeface="Trebuchet MS" pitchFamily="34" charset="0"/>
            </a:endParaRPr>
          </a:p>
        </p:txBody>
      </p:sp>
      <p:sp>
        <p:nvSpPr>
          <p:cNvPr id="55312" name="AutoShape 16"/>
          <p:cNvSpPr>
            <a:spLocks noChangeArrowheads="1"/>
          </p:cNvSpPr>
          <p:nvPr/>
        </p:nvSpPr>
        <p:spPr bwMode="auto">
          <a:xfrm>
            <a:off x="4514850" y="1331913"/>
            <a:ext cx="1485900" cy="6494462"/>
          </a:xfrm>
          <a:prstGeom prst="foldedCorner">
            <a:avLst>
              <a:gd name="adj" fmla="val 12500"/>
            </a:avLst>
          </a:prstGeom>
          <a:noFill/>
          <a:ln w="9525">
            <a:solidFill>
              <a:srgbClr val="FF00FF"/>
            </a:solidFill>
            <a:round/>
            <a:headEnd/>
            <a:tailEnd/>
          </a:ln>
          <a:effectLst/>
        </p:spPr>
        <p:txBody>
          <a:bodyPr anchor="ctr">
            <a:spAutoFit/>
          </a:bodyPr>
          <a:lstStyle/>
          <a:p>
            <a:pPr>
              <a:defRPr/>
            </a:pPr>
            <a:r>
              <a:rPr lang="en-US" sz="1400" b="1" dirty="0">
                <a:solidFill>
                  <a:srgbClr val="FF0000"/>
                </a:solidFill>
                <a:effectLst>
                  <a:outerShdw blurRad="38100" dist="38100" dir="2700000" algn="tl">
                    <a:srgbClr val="C0C0C0"/>
                  </a:outerShdw>
                </a:effectLst>
              </a:rPr>
              <a:t>AMRA GLOBAL LOGISTICS LTD</a:t>
            </a:r>
            <a:r>
              <a:rPr lang="en-US" sz="1400" b="1" dirty="0">
                <a:solidFill>
                  <a:srgbClr val="990000"/>
                </a:solidFill>
                <a:latin typeface="Verdana" pitchFamily="34" charset="0"/>
              </a:rPr>
              <a:t> </a:t>
            </a:r>
            <a:r>
              <a:rPr lang="en-US" sz="1400" b="1" dirty="0">
                <a:latin typeface="Verdana" pitchFamily="34" charset="0"/>
              </a:rPr>
              <a:t>is almost working with All the </a:t>
            </a:r>
            <a:r>
              <a:rPr lang="en-US" sz="1400" b="1" dirty="0">
                <a:solidFill>
                  <a:srgbClr val="FF0000"/>
                </a:solidFill>
                <a:effectLst>
                  <a:outerShdw blurRad="38100" dist="38100" dir="2700000" algn="tl">
                    <a:srgbClr val="C0C0C0"/>
                  </a:outerShdw>
                </a:effectLst>
                <a:latin typeface="Verdana" pitchFamily="34" charset="0"/>
              </a:rPr>
              <a:t>M</a:t>
            </a:r>
            <a:r>
              <a:rPr lang="en-US" sz="1400" b="1" dirty="0">
                <a:solidFill>
                  <a:srgbClr val="0066FF"/>
                </a:solidFill>
                <a:effectLst>
                  <a:outerShdw blurRad="38100" dist="38100" dir="2700000" algn="tl">
                    <a:srgbClr val="C0C0C0"/>
                  </a:outerShdw>
                </a:effectLst>
                <a:latin typeface="Verdana" pitchFamily="34" charset="0"/>
              </a:rPr>
              <a:t>LO</a:t>
            </a:r>
            <a:r>
              <a:rPr lang="en-US" sz="1400" b="1" dirty="0">
                <a:effectLst>
                  <a:outerShdw blurRad="38100" dist="38100" dir="2700000" algn="tl">
                    <a:srgbClr val="C0C0C0"/>
                  </a:outerShdw>
                </a:effectLst>
                <a:latin typeface="Verdana" pitchFamily="34" charset="0"/>
              </a:rPr>
              <a:t>’s</a:t>
            </a:r>
            <a:r>
              <a:rPr lang="en-US" sz="1400" b="1" dirty="0">
                <a:latin typeface="Verdana" pitchFamily="34" charset="0"/>
              </a:rPr>
              <a:t> :</a:t>
            </a:r>
          </a:p>
          <a:p>
            <a:pPr>
              <a:defRPr/>
            </a:pPr>
            <a:endParaRPr lang="en-US" sz="1400" b="1" dirty="0">
              <a:latin typeface="Verdana" pitchFamily="34" charset="0"/>
            </a:endParaRPr>
          </a:p>
          <a:p>
            <a:pPr>
              <a:buFont typeface="Wingdings" pitchFamily="2" charset="2"/>
              <a:buChar char="Ø"/>
              <a:defRPr/>
            </a:pPr>
            <a:r>
              <a:rPr lang="en-US" sz="1400" b="1" dirty="0">
                <a:solidFill>
                  <a:srgbClr val="990000"/>
                </a:solidFill>
                <a:latin typeface="Verdana" pitchFamily="34" charset="0"/>
              </a:rPr>
              <a:t> APL Line</a:t>
            </a:r>
          </a:p>
          <a:p>
            <a:pPr>
              <a:buFont typeface="Wingdings" pitchFamily="2" charset="2"/>
              <a:buChar char="Ø"/>
              <a:defRPr/>
            </a:pPr>
            <a:r>
              <a:rPr lang="en-US" sz="1400" b="1" dirty="0">
                <a:solidFill>
                  <a:srgbClr val="990000"/>
                </a:solidFill>
                <a:latin typeface="Verdana" pitchFamily="34" charset="0"/>
              </a:rPr>
              <a:t> NYK Line</a:t>
            </a:r>
          </a:p>
          <a:p>
            <a:pPr>
              <a:buFont typeface="Wingdings" pitchFamily="2" charset="2"/>
              <a:buChar char="Ø"/>
              <a:defRPr/>
            </a:pPr>
            <a:r>
              <a:rPr lang="en-US" sz="1400" b="1" dirty="0">
                <a:solidFill>
                  <a:srgbClr val="990000"/>
                </a:solidFill>
                <a:latin typeface="Verdana" pitchFamily="34" charset="0"/>
              </a:rPr>
              <a:t> </a:t>
            </a:r>
            <a:r>
              <a:rPr lang="en-US" sz="1400" b="1" dirty="0" err="1">
                <a:solidFill>
                  <a:srgbClr val="990000"/>
                </a:solidFill>
                <a:latin typeface="Verdana" pitchFamily="34" charset="0"/>
              </a:rPr>
              <a:t>Maersk</a:t>
            </a:r>
            <a:r>
              <a:rPr lang="en-US" sz="1400" b="1" dirty="0">
                <a:solidFill>
                  <a:srgbClr val="990000"/>
                </a:solidFill>
                <a:latin typeface="Verdana" pitchFamily="34" charset="0"/>
              </a:rPr>
              <a:t> Line</a:t>
            </a:r>
          </a:p>
          <a:p>
            <a:pPr>
              <a:buFont typeface="Wingdings" pitchFamily="2" charset="2"/>
              <a:buChar char="Ø"/>
              <a:defRPr/>
            </a:pPr>
            <a:r>
              <a:rPr lang="en-US" sz="1400" b="1" dirty="0">
                <a:solidFill>
                  <a:srgbClr val="990000"/>
                </a:solidFill>
                <a:latin typeface="Verdana" pitchFamily="34" charset="0"/>
              </a:rPr>
              <a:t> OOCL Line</a:t>
            </a:r>
          </a:p>
          <a:p>
            <a:pPr>
              <a:buFont typeface="Wingdings" pitchFamily="2" charset="2"/>
              <a:buChar char="Ø"/>
              <a:defRPr/>
            </a:pPr>
            <a:r>
              <a:rPr lang="en-US" sz="1400" b="1" dirty="0">
                <a:solidFill>
                  <a:srgbClr val="990000"/>
                </a:solidFill>
                <a:latin typeface="Verdana" pitchFamily="34" charset="0"/>
              </a:rPr>
              <a:t> HAPAG Line</a:t>
            </a:r>
          </a:p>
          <a:p>
            <a:pPr>
              <a:buFont typeface="Wingdings" pitchFamily="2" charset="2"/>
              <a:buChar char="Ø"/>
              <a:defRPr/>
            </a:pPr>
            <a:r>
              <a:rPr lang="en-US" sz="1400" b="1" dirty="0">
                <a:solidFill>
                  <a:srgbClr val="990000"/>
                </a:solidFill>
                <a:latin typeface="Verdana" pitchFamily="34" charset="0"/>
              </a:rPr>
              <a:t> </a:t>
            </a:r>
            <a:r>
              <a:rPr lang="en-US" sz="1400" b="1" dirty="0" err="1">
                <a:solidFill>
                  <a:srgbClr val="990000"/>
                </a:solidFill>
                <a:latin typeface="Verdana" pitchFamily="34" charset="0"/>
              </a:rPr>
              <a:t>Hundai</a:t>
            </a:r>
            <a:r>
              <a:rPr lang="en-US" sz="1400" b="1" dirty="0">
                <a:solidFill>
                  <a:srgbClr val="990000"/>
                </a:solidFill>
                <a:latin typeface="Verdana" pitchFamily="34" charset="0"/>
              </a:rPr>
              <a:t> Line</a:t>
            </a:r>
          </a:p>
          <a:p>
            <a:pPr>
              <a:buFont typeface="Wingdings" pitchFamily="2" charset="2"/>
              <a:buChar char="Ø"/>
              <a:defRPr/>
            </a:pPr>
            <a:r>
              <a:rPr lang="en-US" sz="1400" b="1" dirty="0">
                <a:solidFill>
                  <a:srgbClr val="990000"/>
                </a:solidFill>
                <a:latin typeface="Verdana" pitchFamily="34" charset="0"/>
              </a:rPr>
              <a:t> CMA CGM Line</a:t>
            </a:r>
          </a:p>
          <a:p>
            <a:pPr>
              <a:buFont typeface="Wingdings" pitchFamily="2" charset="2"/>
              <a:buChar char="Ø"/>
              <a:defRPr/>
            </a:pPr>
            <a:r>
              <a:rPr lang="en-US" sz="1400" b="1" dirty="0">
                <a:solidFill>
                  <a:srgbClr val="990000"/>
                </a:solidFill>
                <a:latin typeface="Verdana" pitchFamily="34" charset="0"/>
              </a:rPr>
              <a:t> </a:t>
            </a:r>
            <a:r>
              <a:rPr lang="en-US" sz="1400" b="1" dirty="0" err="1">
                <a:solidFill>
                  <a:srgbClr val="990000"/>
                </a:solidFill>
                <a:latin typeface="Verdana" pitchFamily="34" charset="0"/>
              </a:rPr>
              <a:t>Hanjin</a:t>
            </a:r>
            <a:r>
              <a:rPr lang="en-US" sz="1400" b="1" dirty="0">
                <a:solidFill>
                  <a:srgbClr val="990000"/>
                </a:solidFill>
                <a:latin typeface="Verdana" pitchFamily="34" charset="0"/>
              </a:rPr>
              <a:t> Line</a:t>
            </a:r>
          </a:p>
          <a:p>
            <a:pPr>
              <a:buFont typeface="Wingdings" pitchFamily="2" charset="2"/>
              <a:buChar char="Ø"/>
              <a:defRPr/>
            </a:pPr>
            <a:r>
              <a:rPr lang="en-US" sz="1400" b="1" dirty="0">
                <a:solidFill>
                  <a:srgbClr val="990000"/>
                </a:solidFill>
                <a:latin typeface="Verdana" pitchFamily="34" charset="0"/>
              </a:rPr>
              <a:t> COSCO Line</a:t>
            </a:r>
          </a:p>
          <a:p>
            <a:pPr>
              <a:buFont typeface="Wingdings" pitchFamily="2" charset="2"/>
              <a:buChar char="Ø"/>
              <a:defRPr/>
            </a:pPr>
            <a:r>
              <a:rPr lang="en-US" sz="1400" b="1" dirty="0">
                <a:solidFill>
                  <a:srgbClr val="990000"/>
                </a:solidFill>
                <a:latin typeface="Verdana" pitchFamily="34" charset="0"/>
              </a:rPr>
              <a:t> Evergreen Line</a:t>
            </a:r>
          </a:p>
          <a:p>
            <a:pPr>
              <a:defRPr/>
            </a:pPr>
            <a:endParaRPr lang="en-US" sz="1400" b="1" dirty="0">
              <a:solidFill>
                <a:srgbClr val="990000"/>
              </a:solidFill>
              <a:latin typeface="Verdan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10244"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10242" name="Object 4"/>
          <p:cNvGraphicFramePr>
            <a:graphicFrameLocks noChangeAspect="1"/>
          </p:cNvGraphicFramePr>
          <p:nvPr/>
        </p:nvGraphicFramePr>
        <p:xfrm>
          <a:off x="-3175000" y="0"/>
          <a:ext cx="13208000" cy="9906000"/>
        </p:xfrm>
        <a:graphic>
          <a:graphicData uri="http://schemas.openxmlformats.org/presentationml/2006/ole">
            <p:oleObj spid="_x0000_s10242" name="Bitmap Image" r:id="rId3" imgW="9752381" imgH="7314286" progId="Paint.Picture">
              <p:embed/>
            </p:oleObj>
          </a:graphicData>
        </a:graphic>
      </p:graphicFrame>
      <p:sp>
        <p:nvSpPr>
          <p:cNvPr id="10245"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54279" name="Rectangle 7"/>
          <p:cNvSpPr>
            <a:spLocks noChangeArrowheads="1"/>
          </p:cNvSpPr>
          <p:nvPr/>
        </p:nvSpPr>
        <p:spPr bwMode="auto">
          <a:xfrm>
            <a:off x="800100" y="33020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10247" name="Rectangle 8"/>
          <p:cNvSpPr>
            <a:spLocks noChangeArrowheads="1"/>
          </p:cNvSpPr>
          <p:nvPr/>
        </p:nvSpPr>
        <p:spPr bwMode="auto">
          <a:xfrm>
            <a:off x="1714500" y="2201863"/>
            <a:ext cx="4857750" cy="6053137"/>
          </a:xfrm>
          <a:prstGeom prst="rect">
            <a:avLst/>
          </a:prstGeom>
          <a:noFill/>
          <a:ln w="9525">
            <a:noFill/>
            <a:miter lim="800000"/>
            <a:headEnd/>
            <a:tailEnd/>
          </a:ln>
        </p:spPr>
        <p:txBody>
          <a:bodyPr/>
          <a:lstStyle/>
          <a:p>
            <a:pPr algn="ctr">
              <a:spcBef>
                <a:spcPct val="20000"/>
              </a:spcBef>
            </a:pPr>
            <a:r>
              <a:rPr lang="en-US" sz="1200" b="1">
                <a:latin typeface="Garamond" pitchFamily="18" charset="0"/>
              </a:rPr>
              <a:t> </a:t>
            </a:r>
            <a:endParaRPr lang="en-US" sz="1400" b="1">
              <a:solidFill>
                <a:srgbClr val="000066"/>
              </a:solidFill>
              <a:latin typeface="Garamond" pitchFamily="18" charset="0"/>
            </a:endParaRPr>
          </a:p>
          <a:p>
            <a:pPr algn="ctr">
              <a:spcBef>
                <a:spcPct val="20000"/>
              </a:spcBef>
            </a:pPr>
            <a:endParaRPr lang="en-US" sz="1200" b="1">
              <a:latin typeface="Garamond" pitchFamily="18" charset="0"/>
            </a:endParaRPr>
          </a:p>
        </p:txBody>
      </p:sp>
      <p:pic>
        <p:nvPicPr>
          <p:cNvPr id="10248" name="Picture 10" descr="BD21370_"/>
          <p:cNvPicPr>
            <a:picLocks noChangeAspect="1" noChangeArrowheads="1"/>
          </p:cNvPicPr>
          <p:nvPr/>
        </p:nvPicPr>
        <p:blipFill>
          <a:blip r:embed="rId4"/>
          <a:srcRect/>
          <a:stretch>
            <a:fillRect/>
          </a:stretch>
        </p:blipFill>
        <p:spPr bwMode="auto">
          <a:xfrm>
            <a:off x="228600" y="8702675"/>
            <a:ext cx="6629400" cy="212725"/>
          </a:xfrm>
          <a:prstGeom prst="rect">
            <a:avLst/>
          </a:prstGeom>
          <a:noFill/>
          <a:ln w="9525">
            <a:noFill/>
            <a:miter lim="800000"/>
            <a:headEnd/>
            <a:tailEnd/>
          </a:ln>
        </p:spPr>
      </p:pic>
      <p:pic>
        <p:nvPicPr>
          <p:cNvPr id="10249" name="Picture 11" descr="BD21370_"/>
          <p:cNvPicPr>
            <a:picLocks noChangeAspect="1" noChangeArrowheads="1"/>
          </p:cNvPicPr>
          <p:nvPr/>
        </p:nvPicPr>
        <p:blipFill>
          <a:blip r:embed="rId4"/>
          <a:srcRect/>
          <a:stretch>
            <a:fillRect/>
          </a:stretch>
        </p:blipFill>
        <p:spPr bwMode="auto">
          <a:xfrm>
            <a:off x="228600" y="1327150"/>
            <a:ext cx="6629400" cy="214313"/>
          </a:xfrm>
          <a:prstGeom prst="rect">
            <a:avLst/>
          </a:prstGeom>
          <a:noFill/>
          <a:ln w="9525">
            <a:noFill/>
            <a:miter lim="800000"/>
            <a:headEnd/>
            <a:tailEnd/>
          </a:ln>
        </p:spPr>
      </p:pic>
      <p:sp>
        <p:nvSpPr>
          <p:cNvPr id="54284" name="Rectangle 12"/>
          <p:cNvSpPr>
            <a:spLocks noChangeArrowheads="1"/>
          </p:cNvSpPr>
          <p:nvPr/>
        </p:nvSpPr>
        <p:spPr bwMode="auto">
          <a:xfrm>
            <a:off x="457200" y="1541463"/>
            <a:ext cx="4914900" cy="6492875"/>
          </a:xfrm>
          <a:prstGeom prst="rect">
            <a:avLst/>
          </a:prstGeom>
          <a:noFill/>
          <a:ln w="9525">
            <a:noFill/>
            <a:miter lim="800000"/>
            <a:headEnd/>
            <a:tailEnd/>
          </a:ln>
        </p:spPr>
        <p:txBody>
          <a:bodyPr/>
          <a:lstStyle/>
          <a:p>
            <a:pPr>
              <a:lnSpc>
                <a:spcPct val="90000"/>
              </a:lnSpc>
              <a:spcBef>
                <a:spcPct val="20000"/>
              </a:spcBef>
              <a:defRPr/>
            </a:pPr>
            <a:endParaRPr lang="en-US" sz="1200" b="1" dirty="0">
              <a:solidFill>
                <a:srgbClr val="000066"/>
              </a:solidFill>
              <a:latin typeface="Verdana" pitchFamily="34" charset="0"/>
            </a:endParaRPr>
          </a:p>
          <a:p>
            <a:pPr lvl="1">
              <a:lnSpc>
                <a:spcPct val="90000"/>
              </a:lnSpc>
              <a:spcBef>
                <a:spcPct val="20000"/>
              </a:spcBef>
              <a:buFontTx/>
              <a:buBlip>
                <a:blip r:embed="rId5"/>
              </a:buBlip>
              <a:defRPr/>
            </a:pPr>
            <a:r>
              <a:rPr lang="en-US" sz="1200" b="1" dirty="0">
                <a:solidFill>
                  <a:srgbClr val="000066"/>
                </a:solidFill>
                <a:latin typeface="Verdana" pitchFamily="34" charset="0"/>
              </a:rPr>
              <a:t> </a:t>
            </a:r>
            <a:r>
              <a:rPr lang="en-US" b="1" dirty="0">
                <a:solidFill>
                  <a:srgbClr val="C21C0A"/>
                </a:solidFill>
                <a:effectLst>
                  <a:outerShdw blurRad="38100" dist="38100" dir="2700000" algn="tl">
                    <a:srgbClr val="C0C0C0"/>
                  </a:outerShdw>
                </a:effectLst>
                <a:latin typeface="Verdana" pitchFamily="34" charset="0"/>
              </a:rPr>
              <a:t>Customs Brokerage</a:t>
            </a:r>
          </a:p>
          <a:p>
            <a:pPr lvl="1">
              <a:lnSpc>
                <a:spcPct val="90000"/>
              </a:lnSpc>
              <a:spcBef>
                <a:spcPct val="20000"/>
              </a:spcBef>
              <a:defRPr/>
            </a:pPr>
            <a:endParaRPr lang="en-US" sz="1200" b="1" dirty="0">
              <a:solidFill>
                <a:srgbClr val="000066"/>
              </a:solidFill>
              <a:latin typeface="Verdana" pitchFamily="34" charset="0"/>
            </a:endParaRPr>
          </a:p>
          <a:p>
            <a:pPr>
              <a:defRPr/>
            </a:pPr>
            <a:r>
              <a:rPr kumimoji="1" lang="en-US" sz="1200" b="1" dirty="0">
                <a:solidFill>
                  <a:srgbClr val="000066"/>
                </a:solidFill>
                <a:latin typeface="Garamond" pitchFamily="18" charset="0"/>
              </a:rPr>
              <a:t>With more than a decade of experience,  AMRA GLOBAL LOGISTICS LTD  is a leading service provider of full-swing customs brokerage, local, ocean and air cargo distribution, Inter transportation and distribution. As one of the largest-volume customs entry filers in Bangladesh, we handle more than three hundred transactions annually. Our customs brokerage services shall help to speed up your shipments through customs clearance, Comprehensive service is provided </a:t>
            </a:r>
            <a:r>
              <a:rPr kumimoji="1" lang="en-US" sz="1400" b="1" dirty="0">
                <a:solidFill>
                  <a:srgbClr val="000066"/>
                </a:solidFill>
                <a:latin typeface="Garamond" pitchFamily="18" charset="0"/>
              </a:rPr>
              <a:t>all over Bangladesh having over 12 licensed Customs brokers and our qualified customs specialists and professionals in Dhaka, Chittagong and </a:t>
            </a:r>
            <a:r>
              <a:rPr kumimoji="1" lang="en-US" sz="1400" b="1" dirty="0" err="1">
                <a:solidFill>
                  <a:srgbClr val="000066"/>
                </a:solidFill>
                <a:latin typeface="Garamond" pitchFamily="18" charset="0"/>
              </a:rPr>
              <a:t>Benapole</a:t>
            </a:r>
            <a:r>
              <a:rPr kumimoji="1" lang="en-US" sz="1400" b="1" dirty="0">
                <a:solidFill>
                  <a:srgbClr val="000066"/>
                </a:solidFill>
                <a:latin typeface="Garamond" pitchFamily="18" charset="0"/>
              </a:rPr>
              <a:t>. -Management of imports and exports via land, sea and air. Duty and tax calculation, Customs bond issues, any protest preparation and filing, comprehensive expert analysis on HS Code and duty structure. Company equipped with an Expert sourcing of suppliers, Importer and buyers. They quashing on indemnity bonds. . AMRA GLOBAL LOGISTICS LTD  is your one-house solutions  for customs brokerage needs initiating from classification, to clearance and post-entry services.</a:t>
            </a:r>
            <a:r>
              <a:rPr kumimoji="1" lang="en-US" sz="1200" b="1" dirty="0">
                <a:solidFill>
                  <a:srgbClr val="000066"/>
                </a:solidFill>
                <a:latin typeface="Garamond" pitchFamily="18" charset="0"/>
              </a:rPr>
              <a:t> Our uniform work processes and professional abilities ensure that the right procedures are adopted at the outset of any operation. AMRA GLOBAL LOGISTICS LTD has the resources, the people and the technology to provide excellence of performances in customs brokerage services,. For more information, contact the logistics department of AMRA GLOBAL LOGISTICS LTD . </a:t>
            </a:r>
          </a:p>
          <a:p>
            <a:pPr>
              <a:defRPr/>
            </a:pPr>
            <a:endParaRPr kumimoji="1" lang="en-US" sz="1200" b="1" dirty="0">
              <a:solidFill>
                <a:srgbClr val="000066"/>
              </a:solidFill>
              <a:latin typeface="Garamond" pitchFamily="18" charset="0"/>
            </a:endParaRPr>
          </a:p>
          <a:p>
            <a:pPr>
              <a:defRPr/>
            </a:pPr>
            <a:r>
              <a:rPr kumimoji="1" lang="en-US" sz="1200" b="1" dirty="0">
                <a:solidFill>
                  <a:srgbClr val="000066"/>
                </a:solidFill>
                <a:latin typeface="Garamond" pitchFamily="18" charset="0"/>
              </a:rPr>
              <a:t>Mission Statement:       HELPING YOUR BUSINESS IS OUR BUSINESS!</a:t>
            </a:r>
          </a:p>
          <a:p>
            <a:pPr lvl="1">
              <a:lnSpc>
                <a:spcPct val="90000"/>
              </a:lnSpc>
              <a:spcBef>
                <a:spcPct val="20000"/>
              </a:spcBef>
              <a:defRPr/>
            </a:pPr>
            <a:endParaRPr kumimoji="1" lang="en-US" sz="1200" b="1" dirty="0">
              <a:solidFill>
                <a:srgbClr val="000066"/>
              </a:solidFill>
              <a:latin typeface="Garamond" pitchFamily="18" charset="0"/>
            </a:endParaRPr>
          </a:p>
        </p:txBody>
      </p:sp>
      <p:pic>
        <p:nvPicPr>
          <p:cNvPr id="10251" name="Picture 13" descr="BATEAU"/>
          <p:cNvPicPr>
            <a:picLocks noChangeAspect="1" noChangeArrowheads="1"/>
          </p:cNvPicPr>
          <p:nvPr/>
        </p:nvPicPr>
        <p:blipFill>
          <a:blip r:embed="rId6"/>
          <a:srcRect/>
          <a:stretch>
            <a:fillRect/>
          </a:stretch>
        </p:blipFill>
        <p:spPr bwMode="auto">
          <a:xfrm>
            <a:off x="5657850" y="2090738"/>
            <a:ext cx="914400" cy="2311400"/>
          </a:xfrm>
          <a:prstGeom prst="rect">
            <a:avLst/>
          </a:prstGeom>
          <a:noFill/>
          <a:ln w="9525">
            <a:noFill/>
            <a:miter lim="800000"/>
            <a:headEnd/>
            <a:tailEnd/>
          </a:ln>
        </p:spPr>
      </p:pic>
      <p:pic>
        <p:nvPicPr>
          <p:cNvPr id="10252" name="Picture 14" descr="SEA1"/>
          <p:cNvPicPr>
            <a:picLocks noChangeAspect="1" noChangeArrowheads="1"/>
          </p:cNvPicPr>
          <p:nvPr/>
        </p:nvPicPr>
        <p:blipFill>
          <a:blip r:embed="rId7">
            <a:lum contrast="6000"/>
          </a:blip>
          <a:srcRect/>
          <a:stretch>
            <a:fillRect/>
          </a:stretch>
        </p:blipFill>
        <p:spPr bwMode="auto">
          <a:xfrm>
            <a:off x="5657850" y="5062538"/>
            <a:ext cx="914400" cy="2422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ctrTitle"/>
          </p:nvPr>
        </p:nvSpPr>
        <p:spPr>
          <a:xfrm>
            <a:off x="514350" y="3076575"/>
            <a:ext cx="5829300" cy="2124075"/>
          </a:xfrm>
        </p:spPr>
        <p:txBody>
          <a:bodyPr/>
          <a:lstStyle/>
          <a:p>
            <a:pPr eaLnBrk="1" hangingPunct="1"/>
            <a:r>
              <a:rPr lang="en-US" smtClean="0"/>
              <a:t>  </a:t>
            </a:r>
          </a:p>
        </p:txBody>
      </p:sp>
      <p:sp>
        <p:nvSpPr>
          <p:cNvPr id="11268"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11266" name="Object 4"/>
          <p:cNvGraphicFramePr>
            <a:graphicFrameLocks noChangeAspect="1"/>
          </p:cNvGraphicFramePr>
          <p:nvPr/>
        </p:nvGraphicFramePr>
        <p:xfrm>
          <a:off x="-3200400" y="0"/>
          <a:ext cx="13208000" cy="9906000"/>
        </p:xfrm>
        <a:graphic>
          <a:graphicData uri="http://schemas.openxmlformats.org/presentationml/2006/ole">
            <p:oleObj spid="_x0000_s11266" name="Bitmap Image" r:id="rId3" imgW="9752381" imgH="7314286" progId="Paint.Picture">
              <p:embed/>
            </p:oleObj>
          </a:graphicData>
        </a:graphic>
      </p:graphicFrame>
      <p:sp>
        <p:nvSpPr>
          <p:cNvPr id="11269"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56327" name="Rectangle 7"/>
          <p:cNvSpPr>
            <a:spLocks noChangeArrowheads="1"/>
          </p:cNvSpPr>
          <p:nvPr/>
        </p:nvSpPr>
        <p:spPr bwMode="auto">
          <a:xfrm>
            <a:off x="800100" y="33020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11271" name="Rectangle 8"/>
          <p:cNvSpPr>
            <a:spLocks noChangeArrowheads="1"/>
          </p:cNvSpPr>
          <p:nvPr/>
        </p:nvSpPr>
        <p:spPr bwMode="auto">
          <a:xfrm>
            <a:off x="285750" y="1541463"/>
            <a:ext cx="6343650" cy="6053137"/>
          </a:xfrm>
          <a:prstGeom prst="rect">
            <a:avLst/>
          </a:prstGeom>
          <a:noFill/>
          <a:ln w="9525">
            <a:noFill/>
            <a:miter lim="800000"/>
            <a:headEnd/>
            <a:tailEnd/>
          </a:ln>
        </p:spPr>
        <p:txBody>
          <a:bodyPr/>
          <a:lstStyle/>
          <a:p>
            <a:pPr marL="609600" indent="-609600" algn="ctr">
              <a:spcBef>
                <a:spcPct val="20000"/>
              </a:spcBef>
            </a:pPr>
            <a:endParaRPr lang="en-US" sz="2000" b="1"/>
          </a:p>
        </p:txBody>
      </p:sp>
      <p:pic>
        <p:nvPicPr>
          <p:cNvPr id="11272" name="Picture 10" descr="BD21370_"/>
          <p:cNvPicPr>
            <a:picLocks noChangeAspect="1" noChangeArrowheads="1"/>
          </p:cNvPicPr>
          <p:nvPr/>
        </p:nvPicPr>
        <p:blipFill>
          <a:blip r:embed="rId4"/>
          <a:srcRect/>
          <a:stretch>
            <a:fillRect/>
          </a:stretch>
        </p:blipFill>
        <p:spPr bwMode="auto">
          <a:xfrm>
            <a:off x="228600" y="8151813"/>
            <a:ext cx="6629400" cy="212725"/>
          </a:xfrm>
          <a:prstGeom prst="rect">
            <a:avLst/>
          </a:prstGeom>
          <a:noFill/>
          <a:ln w="9525">
            <a:noFill/>
            <a:miter lim="800000"/>
            <a:headEnd/>
            <a:tailEnd/>
          </a:ln>
        </p:spPr>
      </p:pic>
      <p:pic>
        <p:nvPicPr>
          <p:cNvPr id="11273" name="Picture 11" descr="BD21370_"/>
          <p:cNvPicPr>
            <a:picLocks noChangeAspect="1" noChangeArrowheads="1"/>
          </p:cNvPicPr>
          <p:nvPr/>
        </p:nvPicPr>
        <p:blipFill>
          <a:blip r:embed="rId4"/>
          <a:srcRect/>
          <a:stretch>
            <a:fillRect/>
          </a:stretch>
        </p:blipFill>
        <p:spPr bwMode="auto">
          <a:xfrm>
            <a:off x="228600" y="1217613"/>
            <a:ext cx="6629400" cy="212725"/>
          </a:xfrm>
          <a:prstGeom prst="rect">
            <a:avLst/>
          </a:prstGeom>
          <a:noFill/>
          <a:ln w="9525">
            <a:noFill/>
            <a:miter lim="800000"/>
            <a:headEnd/>
            <a:tailEnd/>
          </a:ln>
        </p:spPr>
      </p:pic>
      <p:sp>
        <p:nvSpPr>
          <p:cNvPr id="11274" name="Text Box 12"/>
          <p:cNvSpPr txBox="1">
            <a:spLocks noChangeArrowheads="1"/>
          </p:cNvSpPr>
          <p:nvPr/>
        </p:nvSpPr>
        <p:spPr bwMode="auto">
          <a:xfrm>
            <a:off x="800100" y="1651000"/>
            <a:ext cx="5657850" cy="366713"/>
          </a:xfrm>
          <a:prstGeom prst="rect">
            <a:avLst/>
          </a:prstGeom>
          <a:noFill/>
          <a:ln w="9525">
            <a:noFill/>
            <a:miter lim="800000"/>
            <a:headEnd/>
            <a:tailEnd/>
          </a:ln>
        </p:spPr>
        <p:txBody>
          <a:bodyPr>
            <a:spAutoFit/>
          </a:bodyPr>
          <a:lstStyle/>
          <a:p>
            <a:pPr>
              <a:spcBef>
                <a:spcPct val="50000"/>
              </a:spcBef>
            </a:pPr>
            <a:endParaRPr lang="en-US"/>
          </a:p>
        </p:txBody>
      </p:sp>
      <p:sp>
        <p:nvSpPr>
          <p:cNvPr id="56333" name="Text Box 13"/>
          <p:cNvSpPr txBox="1">
            <a:spLocks noChangeArrowheads="1"/>
          </p:cNvSpPr>
          <p:nvPr/>
        </p:nvSpPr>
        <p:spPr bwMode="auto">
          <a:xfrm>
            <a:off x="742950" y="2614613"/>
            <a:ext cx="5772150" cy="3206750"/>
          </a:xfrm>
          <a:prstGeom prst="rect">
            <a:avLst/>
          </a:prstGeom>
          <a:noFill/>
          <a:ln w="9525">
            <a:noFill/>
            <a:miter lim="800000"/>
            <a:headEnd/>
            <a:tailEnd/>
          </a:ln>
          <a:effectLst/>
        </p:spPr>
        <p:txBody>
          <a:bodyPr>
            <a:spAutoFit/>
          </a:bodyPr>
          <a:lstStyle/>
          <a:p>
            <a:pPr algn="just">
              <a:defRPr/>
            </a:pPr>
            <a:r>
              <a:rPr lang="en-US" sz="2000" b="1" dirty="0">
                <a:solidFill>
                  <a:srgbClr val="990000"/>
                </a:solidFill>
                <a:effectLst>
                  <a:outerShdw blurRad="38100" dist="38100" dir="2700000" algn="tl">
                    <a:srgbClr val="C0C0C0"/>
                  </a:outerShdw>
                </a:effectLst>
                <a:latin typeface="Garamond" pitchFamily="18" charset="0"/>
              </a:rPr>
              <a:t>2.1 Outbound </a:t>
            </a:r>
            <a:r>
              <a:rPr lang="en-US" sz="2000" b="1" dirty="0" err="1">
                <a:solidFill>
                  <a:srgbClr val="990000"/>
                </a:solidFill>
                <a:effectLst>
                  <a:outerShdw blurRad="38100" dist="38100" dir="2700000" algn="tl">
                    <a:srgbClr val="C0C0C0"/>
                  </a:outerShdw>
                </a:effectLst>
                <a:latin typeface="Garamond" pitchFamily="18" charset="0"/>
              </a:rPr>
              <a:t>Groupage</a:t>
            </a:r>
            <a:r>
              <a:rPr lang="en-US" sz="2000" b="1" dirty="0">
                <a:solidFill>
                  <a:srgbClr val="990000"/>
                </a:solidFill>
                <a:effectLst>
                  <a:outerShdw blurRad="38100" dist="38100" dir="2700000" algn="tl">
                    <a:srgbClr val="C0C0C0"/>
                  </a:outerShdw>
                </a:effectLst>
                <a:latin typeface="Garamond" pitchFamily="18" charset="0"/>
              </a:rPr>
              <a:t>:</a:t>
            </a:r>
          </a:p>
          <a:p>
            <a:pPr algn="just">
              <a:defRPr/>
            </a:pPr>
            <a:endParaRPr lang="en-US" sz="2000" b="1" dirty="0">
              <a:solidFill>
                <a:srgbClr val="990000"/>
              </a:solidFill>
              <a:effectLst>
                <a:outerShdw blurRad="38100" dist="38100" dir="2700000" algn="tl">
                  <a:srgbClr val="C0C0C0"/>
                </a:outerShdw>
              </a:effectLst>
              <a:latin typeface="Garamond" pitchFamily="18" charset="0"/>
            </a:endParaRPr>
          </a:p>
          <a:p>
            <a:pPr algn="just">
              <a:defRPr/>
            </a:pPr>
            <a:r>
              <a:rPr lang="en-US" sz="1600" b="1" dirty="0">
                <a:solidFill>
                  <a:schemeClr val="accent2"/>
                </a:solidFill>
                <a:latin typeface="Trebuchet MS" pitchFamily="34" charset="0"/>
              </a:rPr>
              <a:t>As a commitment to providing world class service, AMRA GLOBAL LOGISTICS LTD, has endeavored to establish fixed date stuffing for world wide distribution, in consonance with shipping schedules of premium carriers. AMRA GLOBAL LOGISTICS LTD operations are smoothened out with the help of our Associates who are strategically located across the world. They are essentially hand picked professional organizations linked up to form a highly response-led and effective AMRA GLOBAL LOGISTICS LTD global network.</a:t>
            </a:r>
            <a:r>
              <a:rPr lang="en-US" sz="2000" dirty="0">
                <a:solidFill>
                  <a:schemeClr val="accent2"/>
                </a:solidFill>
                <a:latin typeface="Trebuchet MS" pitchFamily="34" charset="0"/>
              </a:rPr>
              <a:t> </a:t>
            </a:r>
          </a:p>
        </p:txBody>
      </p:sp>
      <p:sp>
        <p:nvSpPr>
          <p:cNvPr id="56334" name="Text Box 14"/>
          <p:cNvSpPr txBox="1">
            <a:spLocks noChangeArrowheads="1"/>
          </p:cNvSpPr>
          <p:nvPr/>
        </p:nvSpPr>
        <p:spPr bwMode="auto">
          <a:xfrm>
            <a:off x="400050" y="1562100"/>
            <a:ext cx="3657600" cy="639763"/>
          </a:xfrm>
          <a:prstGeom prst="rect">
            <a:avLst/>
          </a:prstGeom>
          <a:noFill/>
          <a:ln w="9525">
            <a:noFill/>
            <a:miter lim="800000"/>
            <a:headEnd/>
            <a:tailEnd/>
          </a:ln>
          <a:effectLst/>
        </p:spPr>
        <p:txBody>
          <a:bodyPr wrap="none"/>
          <a:lstStyle/>
          <a:p>
            <a:pPr lvl="1">
              <a:spcBef>
                <a:spcPct val="20000"/>
              </a:spcBef>
              <a:buFont typeface="Wingdings" pitchFamily="2" charset="2"/>
              <a:buBlip>
                <a:blip r:embed="rId5"/>
              </a:buBlip>
              <a:defRPr/>
            </a:pPr>
            <a:r>
              <a:rPr lang="en-US" sz="2500" b="1">
                <a:solidFill>
                  <a:schemeClr val="accent2"/>
                </a:solidFill>
                <a:latin typeface="Trebuchet MS" pitchFamily="34" charset="0"/>
              </a:rPr>
              <a:t> </a:t>
            </a:r>
            <a:r>
              <a:rPr lang="en-US" sz="2500" b="1">
                <a:solidFill>
                  <a:schemeClr val="hlink"/>
                </a:solidFill>
                <a:latin typeface="Trebuchet MS" pitchFamily="34" charset="0"/>
              </a:rPr>
              <a:t>LCL Consolidation (MCC &amp; SCC)</a:t>
            </a:r>
          </a:p>
          <a:p>
            <a:pPr lvl="1">
              <a:spcBef>
                <a:spcPct val="20000"/>
              </a:spcBef>
              <a:buFontTx/>
              <a:buChar char="–"/>
              <a:defRPr/>
            </a:pPr>
            <a:endParaRPr lang="en-US" sz="2500" b="1">
              <a:solidFill>
                <a:srgbClr val="0066FF"/>
              </a:solidFill>
              <a:effectLst>
                <a:outerShdw blurRad="38100" dist="38100" dir="2700000" algn="tl">
                  <a:srgbClr val="C0C0C0"/>
                </a:outerShdw>
              </a:effectLst>
              <a:latin typeface="Trebuchet MS" pitchFamily="34" charset="0"/>
            </a:endParaRPr>
          </a:p>
        </p:txBody>
      </p:sp>
      <p:sp>
        <p:nvSpPr>
          <p:cNvPr id="11277" name="Text Box 15"/>
          <p:cNvSpPr txBox="1">
            <a:spLocks noChangeArrowheads="1"/>
          </p:cNvSpPr>
          <p:nvPr/>
        </p:nvSpPr>
        <p:spPr bwMode="auto">
          <a:xfrm>
            <a:off x="742950" y="6142038"/>
            <a:ext cx="5772150" cy="1127125"/>
          </a:xfrm>
          <a:prstGeom prst="rect">
            <a:avLst/>
          </a:prstGeom>
          <a:noFill/>
          <a:ln w="9525">
            <a:noFill/>
            <a:miter lim="800000"/>
            <a:headEnd/>
            <a:tailEnd/>
          </a:ln>
        </p:spPr>
        <p:txBody>
          <a:bodyPr>
            <a:spAutoFit/>
          </a:bodyPr>
          <a:lstStyle/>
          <a:p>
            <a:pPr algn="just">
              <a:buFontTx/>
              <a:buBlip>
                <a:blip r:embed="rId6"/>
              </a:buBlip>
            </a:pPr>
            <a:r>
              <a:rPr lang="en-US" sz="1700" b="1">
                <a:solidFill>
                  <a:srgbClr val="0066FF"/>
                </a:solidFill>
                <a:latin typeface="Trebuchet MS" pitchFamily="34" charset="0"/>
              </a:rPr>
              <a:t> </a:t>
            </a:r>
            <a:r>
              <a:rPr lang="en-US" sz="1700" b="1">
                <a:solidFill>
                  <a:srgbClr val="990000"/>
                </a:solidFill>
                <a:latin typeface="Trebuchet MS" pitchFamily="34" charset="0"/>
              </a:rPr>
              <a:t>MCC routing via SIN to WORLD-WIDE</a:t>
            </a:r>
          </a:p>
          <a:p>
            <a:pPr algn="just">
              <a:buFontTx/>
              <a:buBlip>
                <a:blip r:embed="rId6"/>
              </a:buBlip>
            </a:pPr>
            <a:r>
              <a:rPr lang="en-US" sz="1700" b="1">
                <a:solidFill>
                  <a:srgbClr val="990000"/>
                </a:solidFill>
                <a:latin typeface="Trebuchet MS" pitchFamily="34" charset="0"/>
              </a:rPr>
              <a:t> SCC (Direct Consol) to Spain / Canada / France / Rotterdam</a:t>
            </a:r>
          </a:p>
          <a:p>
            <a:pPr algn="just">
              <a:buFontTx/>
              <a:buBlip>
                <a:blip r:embed="rId6"/>
              </a:buBlip>
            </a:pPr>
            <a:endParaRPr lang="en-US" sz="1700">
              <a:solidFill>
                <a:srgbClr val="0066FF"/>
              </a:solidFill>
              <a:latin typeface="Trebuchet MS"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ctrTitle"/>
          </p:nvPr>
        </p:nvSpPr>
        <p:spPr>
          <a:xfrm>
            <a:off x="514350" y="3076575"/>
            <a:ext cx="5829300" cy="2124075"/>
          </a:xfrm>
        </p:spPr>
        <p:txBody>
          <a:bodyPr/>
          <a:lstStyle/>
          <a:p>
            <a:pPr eaLnBrk="1" hangingPunct="1"/>
            <a:r>
              <a:rPr lang="en-US" smtClean="0"/>
              <a:t>  </a:t>
            </a:r>
          </a:p>
        </p:txBody>
      </p:sp>
      <p:sp>
        <p:nvSpPr>
          <p:cNvPr id="12292"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12290" name="Object 4"/>
          <p:cNvGraphicFramePr>
            <a:graphicFrameLocks noChangeAspect="1"/>
          </p:cNvGraphicFramePr>
          <p:nvPr/>
        </p:nvGraphicFramePr>
        <p:xfrm>
          <a:off x="-3175000" y="0"/>
          <a:ext cx="13208000" cy="9906000"/>
        </p:xfrm>
        <a:graphic>
          <a:graphicData uri="http://schemas.openxmlformats.org/presentationml/2006/ole">
            <p:oleObj spid="_x0000_s12290" name="Bitmap Image" r:id="rId3" imgW="9752381" imgH="7314286" progId="Paint.Picture">
              <p:embed/>
            </p:oleObj>
          </a:graphicData>
        </a:graphic>
      </p:graphicFrame>
      <p:sp>
        <p:nvSpPr>
          <p:cNvPr id="12293"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57351" name="Rectangle 7"/>
          <p:cNvSpPr>
            <a:spLocks noChangeArrowheads="1"/>
          </p:cNvSpPr>
          <p:nvPr/>
        </p:nvSpPr>
        <p:spPr bwMode="auto">
          <a:xfrm>
            <a:off x="800100" y="33020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12295" name="Rectangle 8"/>
          <p:cNvSpPr>
            <a:spLocks noChangeArrowheads="1"/>
          </p:cNvSpPr>
          <p:nvPr/>
        </p:nvSpPr>
        <p:spPr bwMode="auto">
          <a:xfrm>
            <a:off x="285750" y="1541463"/>
            <a:ext cx="6343650" cy="6053137"/>
          </a:xfrm>
          <a:prstGeom prst="rect">
            <a:avLst/>
          </a:prstGeom>
          <a:noFill/>
          <a:ln w="9525">
            <a:noFill/>
            <a:miter lim="800000"/>
            <a:headEnd/>
            <a:tailEnd/>
          </a:ln>
        </p:spPr>
        <p:txBody>
          <a:bodyPr/>
          <a:lstStyle/>
          <a:p>
            <a:pPr marL="609600" indent="-609600" algn="ctr">
              <a:spcBef>
                <a:spcPct val="20000"/>
              </a:spcBef>
            </a:pPr>
            <a:endParaRPr lang="en-US" sz="2000" b="1"/>
          </a:p>
        </p:txBody>
      </p:sp>
      <p:pic>
        <p:nvPicPr>
          <p:cNvPr id="12296" name="Picture 10" descr="BD21370_"/>
          <p:cNvPicPr>
            <a:picLocks noChangeAspect="1" noChangeArrowheads="1"/>
          </p:cNvPicPr>
          <p:nvPr/>
        </p:nvPicPr>
        <p:blipFill>
          <a:blip r:embed="rId4"/>
          <a:srcRect/>
          <a:stretch>
            <a:fillRect/>
          </a:stretch>
        </p:blipFill>
        <p:spPr bwMode="auto">
          <a:xfrm>
            <a:off x="228600" y="8372475"/>
            <a:ext cx="6629400" cy="212725"/>
          </a:xfrm>
          <a:prstGeom prst="rect">
            <a:avLst/>
          </a:prstGeom>
          <a:noFill/>
          <a:ln w="9525">
            <a:noFill/>
            <a:miter lim="800000"/>
            <a:headEnd/>
            <a:tailEnd/>
          </a:ln>
        </p:spPr>
      </p:pic>
      <p:pic>
        <p:nvPicPr>
          <p:cNvPr id="12297" name="Picture 11" descr="BD21370_"/>
          <p:cNvPicPr>
            <a:picLocks noChangeAspect="1" noChangeArrowheads="1"/>
          </p:cNvPicPr>
          <p:nvPr/>
        </p:nvPicPr>
        <p:blipFill>
          <a:blip r:embed="rId4"/>
          <a:srcRect/>
          <a:stretch>
            <a:fillRect/>
          </a:stretch>
        </p:blipFill>
        <p:spPr bwMode="auto">
          <a:xfrm>
            <a:off x="228600" y="1438275"/>
            <a:ext cx="6629400" cy="212725"/>
          </a:xfrm>
          <a:prstGeom prst="rect">
            <a:avLst/>
          </a:prstGeom>
          <a:noFill/>
          <a:ln w="9525">
            <a:noFill/>
            <a:miter lim="800000"/>
            <a:headEnd/>
            <a:tailEnd/>
          </a:ln>
        </p:spPr>
      </p:pic>
      <p:sp>
        <p:nvSpPr>
          <p:cNvPr id="12298" name="Text Box 12"/>
          <p:cNvSpPr txBox="1">
            <a:spLocks noChangeArrowheads="1"/>
          </p:cNvSpPr>
          <p:nvPr/>
        </p:nvSpPr>
        <p:spPr bwMode="auto">
          <a:xfrm>
            <a:off x="800100" y="1651000"/>
            <a:ext cx="5657850" cy="366713"/>
          </a:xfrm>
          <a:prstGeom prst="rect">
            <a:avLst/>
          </a:prstGeom>
          <a:noFill/>
          <a:ln w="9525">
            <a:noFill/>
            <a:miter lim="800000"/>
            <a:headEnd/>
            <a:tailEnd/>
          </a:ln>
        </p:spPr>
        <p:txBody>
          <a:bodyPr>
            <a:spAutoFit/>
          </a:bodyPr>
          <a:lstStyle/>
          <a:p>
            <a:pPr>
              <a:spcBef>
                <a:spcPct val="50000"/>
              </a:spcBef>
            </a:pPr>
            <a:endParaRPr lang="en-US"/>
          </a:p>
        </p:txBody>
      </p:sp>
      <p:sp>
        <p:nvSpPr>
          <p:cNvPr id="57357" name="Text Box 13"/>
          <p:cNvSpPr txBox="1">
            <a:spLocks noChangeArrowheads="1"/>
          </p:cNvSpPr>
          <p:nvPr/>
        </p:nvSpPr>
        <p:spPr bwMode="auto">
          <a:xfrm>
            <a:off x="742950" y="1871663"/>
            <a:ext cx="5772150" cy="2416175"/>
          </a:xfrm>
          <a:prstGeom prst="rect">
            <a:avLst/>
          </a:prstGeom>
          <a:noFill/>
          <a:ln w="9525">
            <a:noFill/>
            <a:miter lim="800000"/>
            <a:headEnd/>
            <a:tailEnd/>
          </a:ln>
          <a:effectLst/>
        </p:spPr>
        <p:txBody>
          <a:bodyPr/>
          <a:lstStyle/>
          <a:p>
            <a:pPr>
              <a:defRPr/>
            </a:pPr>
            <a:r>
              <a:rPr lang="en-US" sz="2000" b="1" dirty="0">
                <a:solidFill>
                  <a:srgbClr val="990000"/>
                </a:solidFill>
                <a:effectLst>
                  <a:outerShdw blurRad="38100" dist="38100" dir="2700000" algn="tl">
                    <a:srgbClr val="C0C0C0"/>
                  </a:outerShdw>
                </a:effectLst>
                <a:latin typeface="Garamond" pitchFamily="18" charset="0"/>
              </a:rPr>
              <a:t>2.2 Inbound </a:t>
            </a:r>
            <a:r>
              <a:rPr lang="en-US" sz="2000" b="1" dirty="0" err="1">
                <a:solidFill>
                  <a:srgbClr val="990000"/>
                </a:solidFill>
                <a:effectLst>
                  <a:outerShdw blurRad="38100" dist="38100" dir="2700000" algn="tl">
                    <a:srgbClr val="C0C0C0"/>
                  </a:outerShdw>
                </a:effectLst>
                <a:latin typeface="Garamond" pitchFamily="18" charset="0"/>
              </a:rPr>
              <a:t>Groupage</a:t>
            </a:r>
            <a:r>
              <a:rPr lang="en-US" sz="2000" b="1" dirty="0">
                <a:solidFill>
                  <a:srgbClr val="990000"/>
                </a:solidFill>
                <a:effectLst>
                  <a:outerShdw blurRad="38100" dist="38100" dir="2700000" algn="tl">
                    <a:srgbClr val="C0C0C0"/>
                  </a:outerShdw>
                </a:effectLst>
                <a:latin typeface="Garamond" pitchFamily="18" charset="0"/>
              </a:rPr>
              <a:t>:</a:t>
            </a:r>
          </a:p>
          <a:p>
            <a:pPr>
              <a:defRPr/>
            </a:pPr>
            <a:endParaRPr lang="en-US" sz="2000" b="1" dirty="0">
              <a:solidFill>
                <a:srgbClr val="990000"/>
              </a:solidFill>
              <a:effectLst>
                <a:outerShdw blurRad="38100" dist="38100" dir="2700000" algn="tl">
                  <a:srgbClr val="C0C0C0"/>
                </a:outerShdw>
              </a:effectLst>
              <a:latin typeface="Garamond" pitchFamily="18" charset="0"/>
            </a:endParaRPr>
          </a:p>
          <a:p>
            <a:pPr>
              <a:defRPr/>
            </a:pPr>
            <a:r>
              <a:rPr lang="en-US" sz="1600" b="1" dirty="0">
                <a:solidFill>
                  <a:schemeClr val="accent2"/>
                </a:solidFill>
                <a:latin typeface="Trebuchet MS" pitchFamily="34" charset="0"/>
              </a:rPr>
              <a:t>Working through an extensive global network of Associates and innovative routings AMRA GLOBAL LOGISTICS LTD, ensures that inbound freight into Bangladesh are economical, effective and time-bound as far as deliveries are concerned. That’s More Value to Customers.</a:t>
            </a:r>
          </a:p>
          <a:p>
            <a:pPr>
              <a:defRPr/>
            </a:pPr>
            <a:endParaRPr lang="en-US" sz="1600" b="1" dirty="0">
              <a:solidFill>
                <a:schemeClr val="accent2"/>
              </a:solidFill>
              <a:latin typeface="Trebuchet MS" pitchFamily="34" charset="0"/>
            </a:endParaRPr>
          </a:p>
        </p:txBody>
      </p:sp>
      <p:sp>
        <p:nvSpPr>
          <p:cNvPr id="57358" name="Text Box 14"/>
          <p:cNvSpPr txBox="1">
            <a:spLocks noChangeArrowheads="1"/>
          </p:cNvSpPr>
          <p:nvPr/>
        </p:nvSpPr>
        <p:spPr bwMode="auto">
          <a:xfrm>
            <a:off x="742950" y="4837113"/>
            <a:ext cx="5943600" cy="1924050"/>
          </a:xfrm>
          <a:prstGeom prst="rect">
            <a:avLst/>
          </a:prstGeom>
          <a:noFill/>
          <a:ln w="9525">
            <a:noFill/>
            <a:miter lim="800000"/>
            <a:headEnd/>
            <a:tailEnd/>
          </a:ln>
          <a:effectLst/>
        </p:spPr>
        <p:txBody>
          <a:bodyPr>
            <a:spAutoFit/>
          </a:bodyPr>
          <a:lstStyle/>
          <a:p>
            <a:pPr algn="just">
              <a:defRPr/>
            </a:pPr>
            <a:r>
              <a:rPr lang="en-US" sz="2000" b="1" dirty="0">
                <a:solidFill>
                  <a:srgbClr val="990000"/>
                </a:solidFill>
                <a:effectLst>
                  <a:outerShdw blurRad="38100" dist="38100" dir="2700000" algn="tl">
                    <a:srgbClr val="C0C0C0"/>
                  </a:outerShdw>
                </a:effectLst>
                <a:latin typeface="Garamond" pitchFamily="18" charset="0"/>
              </a:rPr>
              <a:t>2.3 Door-To-Door Logistics:</a:t>
            </a:r>
          </a:p>
          <a:p>
            <a:pPr algn="just">
              <a:defRPr/>
            </a:pPr>
            <a:endParaRPr lang="en-US" sz="2000" b="1" dirty="0">
              <a:solidFill>
                <a:srgbClr val="990000"/>
              </a:solidFill>
              <a:effectLst>
                <a:outerShdw blurRad="38100" dist="38100" dir="2700000" algn="tl">
                  <a:srgbClr val="C0C0C0"/>
                </a:outerShdw>
              </a:effectLst>
              <a:latin typeface="Garamond" pitchFamily="18" charset="0"/>
            </a:endParaRPr>
          </a:p>
          <a:p>
            <a:pPr algn="just">
              <a:defRPr/>
            </a:pPr>
            <a:r>
              <a:rPr lang="en-US" sz="1600" b="1" dirty="0">
                <a:solidFill>
                  <a:schemeClr val="accent2"/>
                </a:solidFill>
                <a:latin typeface="Trebuchet MS" pitchFamily="34" charset="0"/>
              </a:rPr>
              <a:t>AMRA GLOBAL LOGISTICS LTD, specializes in offering services that span Shipping Documentation, Custom Clearances, Cargo Insurance, Warehousing and Local Distribution as a part of its Door-to-Door Logistics Service. That's the Convenience of a Single Window Advantage.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ctrTitle"/>
          </p:nvPr>
        </p:nvSpPr>
        <p:spPr>
          <a:xfrm>
            <a:off x="514350" y="3076575"/>
            <a:ext cx="5829300" cy="2124075"/>
          </a:xfrm>
        </p:spPr>
        <p:txBody>
          <a:bodyPr/>
          <a:lstStyle/>
          <a:p>
            <a:pPr eaLnBrk="1" hangingPunct="1"/>
            <a:r>
              <a:rPr lang="en-US" smtClean="0"/>
              <a:t>  </a:t>
            </a:r>
          </a:p>
        </p:txBody>
      </p:sp>
      <p:sp>
        <p:nvSpPr>
          <p:cNvPr id="13316"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13314" name="Object 4"/>
          <p:cNvGraphicFramePr>
            <a:graphicFrameLocks noChangeAspect="1"/>
          </p:cNvGraphicFramePr>
          <p:nvPr/>
        </p:nvGraphicFramePr>
        <p:xfrm>
          <a:off x="-3175000" y="0"/>
          <a:ext cx="13208000" cy="9906000"/>
        </p:xfrm>
        <a:graphic>
          <a:graphicData uri="http://schemas.openxmlformats.org/presentationml/2006/ole">
            <p:oleObj spid="_x0000_s13314" name="Bitmap Image" r:id="rId3" imgW="9752381" imgH="7314286" progId="Paint.Picture">
              <p:embed/>
            </p:oleObj>
          </a:graphicData>
        </a:graphic>
      </p:graphicFrame>
      <p:sp>
        <p:nvSpPr>
          <p:cNvPr id="13317"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58375" name="Rectangle 7"/>
          <p:cNvSpPr>
            <a:spLocks noChangeArrowheads="1"/>
          </p:cNvSpPr>
          <p:nvPr/>
        </p:nvSpPr>
        <p:spPr bwMode="auto">
          <a:xfrm>
            <a:off x="800100" y="109538"/>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13319" name="Rectangle 8"/>
          <p:cNvSpPr>
            <a:spLocks noChangeArrowheads="1"/>
          </p:cNvSpPr>
          <p:nvPr/>
        </p:nvSpPr>
        <p:spPr bwMode="auto">
          <a:xfrm>
            <a:off x="285750" y="1541463"/>
            <a:ext cx="6343650" cy="6053137"/>
          </a:xfrm>
          <a:prstGeom prst="rect">
            <a:avLst/>
          </a:prstGeom>
          <a:noFill/>
          <a:ln w="9525">
            <a:noFill/>
            <a:miter lim="800000"/>
            <a:headEnd/>
            <a:tailEnd/>
          </a:ln>
        </p:spPr>
        <p:txBody>
          <a:bodyPr/>
          <a:lstStyle/>
          <a:p>
            <a:pPr marL="609600" indent="-609600" algn="ctr">
              <a:spcBef>
                <a:spcPct val="20000"/>
              </a:spcBef>
            </a:pPr>
            <a:endParaRPr lang="en-US" sz="2000" b="1"/>
          </a:p>
        </p:txBody>
      </p:sp>
      <p:pic>
        <p:nvPicPr>
          <p:cNvPr id="13320" name="Picture 10" descr="BD21370_"/>
          <p:cNvPicPr>
            <a:picLocks noChangeAspect="1" noChangeArrowheads="1"/>
          </p:cNvPicPr>
          <p:nvPr/>
        </p:nvPicPr>
        <p:blipFill>
          <a:blip r:embed="rId4"/>
          <a:srcRect/>
          <a:stretch>
            <a:fillRect/>
          </a:stretch>
        </p:blipFill>
        <p:spPr bwMode="auto">
          <a:xfrm>
            <a:off x="228600" y="8591550"/>
            <a:ext cx="6629400" cy="214313"/>
          </a:xfrm>
          <a:prstGeom prst="rect">
            <a:avLst/>
          </a:prstGeom>
          <a:noFill/>
          <a:ln w="9525">
            <a:noFill/>
            <a:miter lim="800000"/>
            <a:headEnd/>
            <a:tailEnd/>
          </a:ln>
        </p:spPr>
      </p:pic>
      <p:pic>
        <p:nvPicPr>
          <p:cNvPr id="13321" name="Picture 11" descr="BD21370_"/>
          <p:cNvPicPr>
            <a:picLocks noChangeAspect="1" noChangeArrowheads="1"/>
          </p:cNvPicPr>
          <p:nvPr/>
        </p:nvPicPr>
        <p:blipFill>
          <a:blip r:embed="rId4"/>
          <a:srcRect/>
          <a:stretch>
            <a:fillRect/>
          </a:stretch>
        </p:blipFill>
        <p:spPr bwMode="auto">
          <a:xfrm>
            <a:off x="228600" y="996950"/>
            <a:ext cx="6629400" cy="214313"/>
          </a:xfrm>
          <a:prstGeom prst="rect">
            <a:avLst/>
          </a:prstGeom>
          <a:noFill/>
          <a:ln w="9525">
            <a:noFill/>
            <a:miter lim="800000"/>
            <a:headEnd/>
            <a:tailEnd/>
          </a:ln>
        </p:spPr>
      </p:pic>
      <p:sp>
        <p:nvSpPr>
          <p:cNvPr id="13322" name="Text Box 12"/>
          <p:cNvSpPr txBox="1">
            <a:spLocks noChangeArrowheads="1"/>
          </p:cNvSpPr>
          <p:nvPr/>
        </p:nvSpPr>
        <p:spPr bwMode="auto">
          <a:xfrm>
            <a:off x="800100" y="1651000"/>
            <a:ext cx="5657850" cy="366713"/>
          </a:xfrm>
          <a:prstGeom prst="rect">
            <a:avLst/>
          </a:prstGeom>
          <a:noFill/>
          <a:ln w="9525">
            <a:noFill/>
            <a:miter lim="800000"/>
            <a:headEnd/>
            <a:tailEnd/>
          </a:ln>
        </p:spPr>
        <p:txBody>
          <a:bodyPr>
            <a:spAutoFit/>
          </a:bodyPr>
          <a:lstStyle/>
          <a:p>
            <a:pPr>
              <a:spcBef>
                <a:spcPct val="50000"/>
              </a:spcBef>
            </a:pPr>
            <a:endParaRPr lang="en-US"/>
          </a:p>
        </p:txBody>
      </p:sp>
      <p:sp>
        <p:nvSpPr>
          <p:cNvPr id="58381" name="Text Box 13"/>
          <p:cNvSpPr txBox="1">
            <a:spLocks noChangeArrowheads="1"/>
          </p:cNvSpPr>
          <p:nvPr/>
        </p:nvSpPr>
        <p:spPr bwMode="auto">
          <a:xfrm>
            <a:off x="742950" y="1981200"/>
            <a:ext cx="5772150" cy="2098675"/>
          </a:xfrm>
          <a:prstGeom prst="rect">
            <a:avLst/>
          </a:prstGeom>
          <a:noFill/>
          <a:ln w="9525">
            <a:noFill/>
            <a:miter lim="800000"/>
            <a:headEnd/>
            <a:tailEnd/>
          </a:ln>
          <a:effectLst/>
        </p:spPr>
        <p:txBody>
          <a:bodyPr>
            <a:spAutoFit/>
          </a:bodyPr>
          <a:lstStyle/>
          <a:p>
            <a:pPr algn="just">
              <a:defRPr/>
            </a:pPr>
            <a:r>
              <a:rPr lang="en-US" sz="2000" b="1" dirty="0">
                <a:solidFill>
                  <a:srgbClr val="990000"/>
                </a:solidFill>
                <a:effectLst>
                  <a:outerShdw blurRad="38100" dist="38100" dir="2700000" algn="tl">
                    <a:srgbClr val="C0C0C0"/>
                  </a:outerShdw>
                </a:effectLst>
                <a:latin typeface="Garamond" pitchFamily="18" charset="0"/>
              </a:rPr>
              <a:t>3.1 Outbound Air Freight Services:</a:t>
            </a:r>
          </a:p>
          <a:p>
            <a:pPr algn="just">
              <a:defRPr/>
            </a:pPr>
            <a:r>
              <a:rPr lang="en-US" sz="1400" b="1" dirty="0">
                <a:solidFill>
                  <a:schemeClr val="accent2"/>
                </a:solidFill>
                <a:latin typeface="Trebuchet MS" pitchFamily="34" charset="0"/>
              </a:rPr>
              <a:t>With an in-house IATA accredited company, AMRA GLOBAL LOGISTICS LTD, provides comprehensive air freight services from Bangladesh including door-to-door services. Extending the advantages of house airway bills, Bangladesh Bank Approvals for outbound consolidation, insured warehouse facilities close to airports with state-of-the-art stacking, on-line cargo Tracking on, in-house customs clearance and own vehicles for cargo pick- up. That’s a Constructive Build up.</a:t>
            </a:r>
          </a:p>
        </p:txBody>
      </p:sp>
      <p:sp>
        <p:nvSpPr>
          <p:cNvPr id="58382" name="Text Box 14"/>
          <p:cNvSpPr txBox="1">
            <a:spLocks noChangeArrowheads="1"/>
          </p:cNvSpPr>
          <p:nvPr/>
        </p:nvSpPr>
        <p:spPr bwMode="auto">
          <a:xfrm>
            <a:off x="742950" y="1211263"/>
            <a:ext cx="2343150" cy="854075"/>
          </a:xfrm>
          <a:prstGeom prst="rect">
            <a:avLst/>
          </a:prstGeom>
          <a:noFill/>
          <a:ln w="9525">
            <a:noFill/>
            <a:miter lim="800000"/>
            <a:headEnd/>
            <a:tailEnd/>
          </a:ln>
          <a:effectLst/>
        </p:spPr>
        <p:txBody>
          <a:bodyPr>
            <a:spAutoFit/>
          </a:bodyPr>
          <a:lstStyle/>
          <a:p>
            <a:pPr>
              <a:spcBef>
                <a:spcPct val="50000"/>
              </a:spcBef>
              <a:defRPr/>
            </a:pPr>
            <a:r>
              <a:rPr lang="en-US" sz="2500" b="1">
                <a:solidFill>
                  <a:srgbClr val="0066FF"/>
                </a:solidFill>
                <a:effectLst>
                  <a:outerShdw blurRad="38100" dist="38100" dir="2700000" algn="tl">
                    <a:srgbClr val="C0C0C0"/>
                  </a:outerShdw>
                </a:effectLst>
                <a:latin typeface="Garamond" pitchFamily="18" charset="0"/>
              </a:rPr>
              <a:t>3. AIR FREIGHT</a:t>
            </a:r>
          </a:p>
        </p:txBody>
      </p:sp>
      <p:sp>
        <p:nvSpPr>
          <p:cNvPr id="58383" name="Rectangle 15"/>
          <p:cNvSpPr>
            <a:spLocks noChangeAspect="1" noChangeArrowheads="1"/>
          </p:cNvSpPr>
          <p:nvPr/>
        </p:nvSpPr>
        <p:spPr bwMode="auto">
          <a:xfrm>
            <a:off x="571500" y="5681663"/>
            <a:ext cx="2857500" cy="1692275"/>
          </a:xfrm>
          <a:prstGeom prst="rect">
            <a:avLst/>
          </a:prstGeom>
          <a:noFill/>
          <a:ln w="9525">
            <a:noFill/>
            <a:miter lim="800000"/>
            <a:headEnd/>
            <a:tailEnd/>
          </a:ln>
          <a:effectLst/>
        </p:spPr>
        <p:txBody>
          <a:bodyPr lIns="0" tIns="0" rIns="0" bIns="0" anchor="ctr"/>
          <a:lstStyle/>
          <a:p>
            <a:pPr>
              <a:buFontTx/>
              <a:buBlip>
                <a:blip r:embed="rId5"/>
              </a:buBlip>
              <a:defRPr/>
            </a:pPr>
            <a:r>
              <a:rPr lang="en-US" sz="2000" b="1">
                <a:solidFill>
                  <a:srgbClr val="0066FF"/>
                </a:solidFill>
                <a:effectLst>
                  <a:outerShdw blurRad="38100" dist="38100" dir="2700000" algn="tl">
                    <a:srgbClr val="C0C0C0"/>
                  </a:outerShdw>
                </a:effectLst>
                <a:latin typeface="Verdana" pitchFamily="34" charset="0"/>
              </a:rPr>
              <a:t> </a:t>
            </a:r>
            <a:r>
              <a:rPr lang="en-US" sz="2000" b="1">
                <a:solidFill>
                  <a:schemeClr val="accent2"/>
                </a:solidFill>
                <a:effectLst>
                  <a:outerShdw blurRad="38100" dist="38100" dir="2700000" algn="tl">
                    <a:srgbClr val="C0C0C0"/>
                  </a:outerShdw>
                </a:effectLst>
                <a:latin typeface="Verdana" pitchFamily="34" charset="0"/>
              </a:rPr>
              <a:t>AIR</a:t>
            </a:r>
            <a:r>
              <a:rPr lang="en-US"/>
              <a:t> </a:t>
            </a:r>
            <a:r>
              <a:rPr lang="en-US" sz="2000" b="1">
                <a:solidFill>
                  <a:schemeClr val="accent2"/>
                </a:solidFill>
                <a:effectLst>
                  <a:outerShdw blurRad="38100" dist="38100" dir="2700000" algn="tl">
                    <a:srgbClr val="C0C0C0"/>
                  </a:outerShdw>
                </a:effectLst>
                <a:latin typeface="Verdana" pitchFamily="34" charset="0"/>
              </a:rPr>
              <a:t>Key Account:</a:t>
            </a:r>
          </a:p>
          <a:p>
            <a:pPr>
              <a:defRPr/>
            </a:pPr>
            <a:endParaRPr lang="en-US" sz="1000">
              <a:solidFill>
                <a:srgbClr val="0066FF"/>
              </a:solidFill>
            </a:endParaRPr>
          </a:p>
          <a:p>
            <a:pPr>
              <a:buFont typeface="Wingdings" pitchFamily="2" charset="2"/>
              <a:buChar char="v"/>
              <a:defRPr/>
            </a:pPr>
            <a:r>
              <a:rPr lang="en-US" sz="1200">
                <a:solidFill>
                  <a:srgbClr val="990000"/>
                </a:solidFill>
                <a:latin typeface="Trebuchet MS" pitchFamily="34" charset="0"/>
              </a:rPr>
              <a:t> INDITEX (ZARA) </a:t>
            </a:r>
          </a:p>
          <a:p>
            <a:pPr>
              <a:buFont typeface="Wingdings" pitchFamily="2" charset="2"/>
              <a:buChar char="v"/>
              <a:defRPr/>
            </a:pPr>
            <a:r>
              <a:rPr lang="en-US" sz="1200">
                <a:solidFill>
                  <a:srgbClr val="990000"/>
                </a:solidFill>
                <a:latin typeface="Trebuchet MS" pitchFamily="34" charset="0"/>
              </a:rPr>
              <a:t> SPERA (SPAIN)</a:t>
            </a:r>
          </a:p>
          <a:p>
            <a:pPr>
              <a:buFont typeface="Wingdings" pitchFamily="2" charset="2"/>
              <a:buChar char="v"/>
              <a:defRPr/>
            </a:pPr>
            <a:r>
              <a:rPr lang="en-US" sz="1200">
                <a:solidFill>
                  <a:srgbClr val="990000"/>
                </a:solidFill>
                <a:latin typeface="Trebuchet MS" pitchFamily="34" charset="0"/>
              </a:rPr>
              <a:t> PIVILION (ZARA, SPAIN)</a:t>
            </a:r>
          </a:p>
          <a:p>
            <a:pPr>
              <a:buFont typeface="Wingdings" pitchFamily="2" charset="2"/>
              <a:buChar char="v"/>
              <a:defRPr/>
            </a:pPr>
            <a:r>
              <a:rPr lang="en-US" sz="1200">
                <a:solidFill>
                  <a:srgbClr val="990000"/>
                </a:solidFill>
                <a:latin typeface="Trebuchet MS" pitchFamily="34" charset="0"/>
              </a:rPr>
              <a:t> UNIFORM UNIVERSAL (SPAIN)</a:t>
            </a:r>
          </a:p>
          <a:p>
            <a:pPr>
              <a:buFont typeface="Wingdings" pitchFamily="2" charset="2"/>
              <a:buChar char="v"/>
              <a:defRPr/>
            </a:pPr>
            <a:r>
              <a:rPr lang="en-US" sz="1200">
                <a:solidFill>
                  <a:srgbClr val="990000"/>
                </a:solidFill>
                <a:latin typeface="Trebuchet MS" pitchFamily="34" charset="0"/>
              </a:rPr>
              <a:t> FICOESA (SPAIN)</a:t>
            </a:r>
          </a:p>
          <a:p>
            <a:pPr>
              <a:defRPr/>
            </a:pPr>
            <a:endParaRPr lang="en-US" sz="1200">
              <a:solidFill>
                <a:srgbClr val="990000"/>
              </a:solidFill>
              <a:latin typeface="Trebuchet MS" pitchFamily="34" charset="0"/>
            </a:endParaRPr>
          </a:p>
          <a:p>
            <a:pPr>
              <a:defRPr/>
            </a:pPr>
            <a:endParaRPr lang="en-US" sz="1200">
              <a:latin typeface="Trebuchet MS" pitchFamily="34" charset="0"/>
            </a:endParaRPr>
          </a:p>
        </p:txBody>
      </p:sp>
      <p:sp>
        <p:nvSpPr>
          <p:cNvPr id="58384" name="Rectangle 16"/>
          <p:cNvSpPr>
            <a:spLocks noChangeArrowheads="1"/>
          </p:cNvSpPr>
          <p:nvPr/>
        </p:nvSpPr>
        <p:spPr bwMode="auto">
          <a:xfrm>
            <a:off x="3714750" y="5834063"/>
            <a:ext cx="2857500" cy="1430337"/>
          </a:xfrm>
          <a:prstGeom prst="rect">
            <a:avLst/>
          </a:prstGeom>
          <a:noFill/>
          <a:ln w="9525">
            <a:noFill/>
            <a:miter lim="800000"/>
            <a:headEnd/>
            <a:tailEnd/>
          </a:ln>
          <a:effectLst/>
        </p:spPr>
        <p:txBody>
          <a:bodyPr lIns="0" tIns="0" rIns="0" bIns="0" anchor="ctr"/>
          <a:lstStyle/>
          <a:p>
            <a:pPr>
              <a:buFontTx/>
              <a:buBlip>
                <a:blip r:embed="rId5"/>
              </a:buBlip>
              <a:defRPr/>
            </a:pPr>
            <a:r>
              <a:rPr lang="en-US" sz="2000" b="1">
                <a:solidFill>
                  <a:srgbClr val="0066FF"/>
                </a:solidFill>
                <a:effectLst>
                  <a:outerShdw blurRad="38100" dist="38100" dir="2700000" algn="tl">
                    <a:srgbClr val="C0C0C0"/>
                  </a:outerShdw>
                </a:effectLst>
                <a:latin typeface="Verdana" pitchFamily="34" charset="0"/>
              </a:rPr>
              <a:t> </a:t>
            </a:r>
            <a:r>
              <a:rPr lang="en-US" sz="2000" b="1">
                <a:solidFill>
                  <a:schemeClr val="accent2"/>
                </a:solidFill>
                <a:effectLst>
                  <a:outerShdw blurRad="38100" dist="38100" dir="2700000" algn="tl">
                    <a:srgbClr val="C0C0C0"/>
                  </a:outerShdw>
                </a:effectLst>
                <a:latin typeface="Verdana" pitchFamily="34" charset="0"/>
              </a:rPr>
              <a:t>AIR Key Account:</a:t>
            </a:r>
          </a:p>
          <a:p>
            <a:pPr>
              <a:defRPr/>
            </a:pPr>
            <a:endParaRPr lang="en-US" sz="1000">
              <a:solidFill>
                <a:srgbClr val="0066FF"/>
              </a:solidFill>
            </a:endParaRPr>
          </a:p>
          <a:p>
            <a:pPr>
              <a:buFont typeface="Wingdings" pitchFamily="2" charset="2"/>
              <a:buChar char="v"/>
              <a:defRPr/>
            </a:pPr>
            <a:r>
              <a:rPr lang="en-US" sz="1200">
                <a:solidFill>
                  <a:srgbClr val="990000"/>
                </a:solidFill>
                <a:latin typeface="Trebuchet MS" pitchFamily="34" charset="0"/>
              </a:rPr>
              <a:t> WM INC (CANADA)</a:t>
            </a:r>
          </a:p>
          <a:p>
            <a:pPr>
              <a:buFont typeface="Wingdings" pitchFamily="2" charset="2"/>
              <a:buChar char="v"/>
              <a:defRPr/>
            </a:pPr>
            <a:r>
              <a:rPr lang="en-US" sz="1200">
                <a:solidFill>
                  <a:srgbClr val="990000"/>
                </a:solidFill>
                <a:latin typeface="Trebuchet MS" pitchFamily="34" charset="0"/>
              </a:rPr>
              <a:t> WINNPEG PANTS + SPORTS WEAR MFG LTD (CANADA)</a:t>
            </a:r>
          </a:p>
          <a:p>
            <a:pPr>
              <a:buFont typeface="Wingdings" pitchFamily="2" charset="2"/>
              <a:buChar char="v"/>
              <a:defRPr/>
            </a:pPr>
            <a:r>
              <a:rPr lang="en-US" sz="1200">
                <a:solidFill>
                  <a:srgbClr val="990000"/>
                </a:solidFill>
                <a:latin typeface="Trebuchet MS" pitchFamily="34" charset="0"/>
              </a:rPr>
              <a:t> ALANN MARKS (FRANCE)</a:t>
            </a:r>
          </a:p>
          <a:p>
            <a:pPr>
              <a:buFont typeface="Wingdings" pitchFamily="2" charset="2"/>
              <a:buChar char="v"/>
              <a:defRPr/>
            </a:pPr>
            <a:r>
              <a:rPr lang="en-US" sz="1200">
                <a:solidFill>
                  <a:srgbClr val="990000"/>
                </a:solidFill>
                <a:latin typeface="Trebuchet MS" pitchFamily="34" charset="0"/>
              </a:rPr>
              <a:t> TARCO SA (ARGENTINA)</a:t>
            </a:r>
          </a:p>
          <a:p>
            <a:pPr>
              <a:buFont typeface="Wingdings" pitchFamily="2" charset="2"/>
              <a:buChar char="v"/>
              <a:defRPr/>
            </a:pPr>
            <a:r>
              <a:rPr lang="en-US" sz="1200">
                <a:solidFill>
                  <a:srgbClr val="990000"/>
                </a:solidFill>
                <a:latin typeface="Trebuchet MS" pitchFamily="34" charset="0"/>
              </a:rPr>
              <a:t> MARKS &amp; SPENCER (UK)</a:t>
            </a:r>
          </a:p>
          <a:p>
            <a:pPr>
              <a:buFont typeface="Wingdings" pitchFamily="2" charset="2"/>
              <a:buChar char="v"/>
              <a:defRPr/>
            </a:pPr>
            <a:r>
              <a:rPr lang="en-US" sz="1200">
                <a:solidFill>
                  <a:srgbClr val="990000"/>
                </a:solidFill>
                <a:latin typeface="Trebuchet MS" pitchFamily="34" charset="0"/>
              </a:rPr>
              <a:t> FINSBURY (UK)</a:t>
            </a:r>
          </a:p>
          <a:p>
            <a:pPr>
              <a:defRPr/>
            </a:pPr>
            <a:endParaRPr lang="en-US" sz="1200">
              <a:solidFill>
                <a:srgbClr val="990000"/>
              </a:solidFill>
              <a:latin typeface="Trebuchet MS" pitchFamily="34" charset="0"/>
            </a:endParaRPr>
          </a:p>
          <a:p>
            <a:pPr>
              <a:defRPr/>
            </a:pPr>
            <a:endParaRPr lang="en-US" sz="1200">
              <a:latin typeface="Trebuchet MS" pitchFamily="34" charset="0"/>
            </a:endParaRPr>
          </a:p>
        </p:txBody>
      </p:sp>
      <p:sp>
        <p:nvSpPr>
          <p:cNvPr id="13327" name="Line 17"/>
          <p:cNvSpPr>
            <a:spLocks noChangeShapeType="1"/>
          </p:cNvSpPr>
          <p:nvPr/>
        </p:nvSpPr>
        <p:spPr bwMode="auto">
          <a:xfrm>
            <a:off x="514350" y="4953000"/>
            <a:ext cx="6172200" cy="0"/>
          </a:xfrm>
          <a:prstGeom prst="line">
            <a:avLst/>
          </a:prstGeom>
          <a:noFill/>
          <a:ln w="9525">
            <a:solidFill>
              <a:schemeClr val="tx1"/>
            </a:solidFill>
            <a:round/>
            <a:headEnd/>
            <a:tailEnd/>
          </a:ln>
        </p:spPr>
        <p:txBody>
          <a:bodyPr/>
          <a:lstStyle/>
          <a:p>
            <a:endParaRPr lang="en-US"/>
          </a:p>
        </p:txBody>
      </p:sp>
      <p:sp>
        <p:nvSpPr>
          <p:cNvPr id="13328" name="Line 18"/>
          <p:cNvSpPr>
            <a:spLocks noChangeShapeType="1"/>
          </p:cNvSpPr>
          <p:nvPr/>
        </p:nvSpPr>
        <p:spPr bwMode="auto">
          <a:xfrm>
            <a:off x="3086100" y="5173663"/>
            <a:ext cx="0" cy="2200275"/>
          </a:xfrm>
          <a:prstGeom prst="line">
            <a:avLst/>
          </a:prstGeom>
          <a:noFill/>
          <a:ln w="9525">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14340"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14338" name="Object 4"/>
          <p:cNvGraphicFramePr>
            <a:graphicFrameLocks noChangeAspect="1"/>
          </p:cNvGraphicFramePr>
          <p:nvPr/>
        </p:nvGraphicFramePr>
        <p:xfrm>
          <a:off x="-3175000" y="0"/>
          <a:ext cx="13208000" cy="9906000"/>
        </p:xfrm>
        <a:graphic>
          <a:graphicData uri="http://schemas.openxmlformats.org/presentationml/2006/ole">
            <p:oleObj spid="_x0000_s14338" name="Bitmap Image" r:id="rId3" imgW="9752381" imgH="7314286" progId="Paint.Picture">
              <p:embed/>
            </p:oleObj>
          </a:graphicData>
        </a:graphic>
      </p:graphicFrame>
      <p:sp>
        <p:nvSpPr>
          <p:cNvPr id="14341"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59399" name="Rectangle 7"/>
          <p:cNvSpPr>
            <a:spLocks noChangeArrowheads="1"/>
          </p:cNvSpPr>
          <p:nvPr/>
        </p:nvSpPr>
        <p:spPr bwMode="auto">
          <a:xfrm>
            <a:off x="800100" y="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14343" name="Rectangle 8"/>
          <p:cNvSpPr>
            <a:spLocks noChangeArrowheads="1"/>
          </p:cNvSpPr>
          <p:nvPr/>
        </p:nvSpPr>
        <p:spPr bwMode="auto">
          <a:xfrm>
            <a:off x="1714500" y="2201863"/>
            <a:ext cx="4857750" cy="6053137"/>
          </a:xfrm>
          <a:prstGeom prst="rect">
            <a:avLst/>
          </a:prstGeom>
          <a:noFill/>
          <a:ln w="9525">
            <a:noFill/>
            <a:miter lim="800000"/>
            <a:headEnd/>
            <a:tailEnd/>
          </a:ln>
        </p:spPr>
        <p:txBody>
          <a:bodyPr/>
          <a:lstStyle/>
          <a:p>
            <a:pPr algn="ctr">
              <a:spcBef>
                <a:spcPct val="20000"/>
              </a:spcBef>
            </a:pPr>
            <a:r>
              <a:rPr lang="en-US" sz="1200" b="1">
                <a:latin typeface="Garamond" pitchFamily="18" charset="0"/>
              </a:rPr>
              <a:t> </a:t>
            </a:r>
            <a:endParaRPr lang="en-US" sz="1400" b="1">
              <a:solidFill>
                <a:srgbClr val="000066"/>
              </a:solidFill>
              <a:latin typeface="Garamond" pitchFamily="18" charset="0"/>
            </a:endParaRPr>
          </a:p>
          <a:p>
            <a:pPr algn="ctr">
              <a:spcBef>
                <a:spcPct val="20000"/>
              </a:spcBef>
            </a:pPr>
            <a:endParaRPr lang="en-US" sz="1200" b="1">
              <a:latin typeface="Garamond" pitchFamily="18" charset="0"/>
            </a:endParaRPr>
          </a:p>
        </p:txBody>
      </p:sp>
      <p:pic>
        <p:nvPicPr>
          <p:cNvPr id="14344" name="Picture 10" descr="BD21370_"/>
          <p:cNvPicPr>
            <a:picLocks noChangeAspect="1" noChangeArrowheads="1"/>
          </p:cNvPicPr>
          <p:nvPr/>
        </p:nvPicPr>
        <p:blipFill>
          <a:blip r:embed="rId4"/>
          <a:srcRect/>
          <a:stretch>
            <a:fillRect/>
          </a:stretch>
        </p:blipFill>
        <p:spPr bwMode="auto">
          <a:xfrm>
            <a:off x="228600" y="8921750"/>
            <a:ext cx="6629400" cy="214313"/>
          </a:xfrm>
          <a:prstGeom prst="rect">
            <a:avLst/>
          </a:prstGeom>
          <a:noFill/>
          <a:ln w="9525">
            <a:noFill/>
            <a:miter lim="800000"/>
            <a:headEnd/>
            <a:tailEnd/>
          </a:ln>
        </p:spPr>
      </p:pic>
      <p:pic>
        <p:nvPicPr>
          <p:cNvPr id="14345" name="Picture 11" descr="BD21370_"/>
          <p:cNvPicPr>
            <a:picLocks noChangeAspect="1" noChangeArrowheads="1"/>
          </p:cNvPicPr>
          <p:nvPr/>
        </p:nvPicPr>
        <p:blipFill>
          <a:blip r:embed="rId4"/>
          <a:srcRect/>
          <a:stretch>
            <a:fillRect/>
          </a:stretch>
        </p:blipFill>
        <p:spPr bwMode="auto">
          <a:xfrm>
            <a:off x="228600" y="660400"/>
            <a:ext cx="6629400" cy="212725"/>
          </a:xfrm>
          <a:prstGeom prst="rect">
            <a:avLst/>
          </a:prstGeom>
          <a:noFill/>
          <a:ln w="9525">
            <a:noFill/>
            <a:miter lim="800000"/>
            <a:headEnd/>
            <a:tailEnd/>
          </a:ln>
        </p:spPr>
      </p:pic>
      <p:sp>
        <p:nvSpPr>
          <p:cNvPr id="59404" name="Rectangle 12"/>
          <p:cNvSpPr>
            <a:spLocks noChangeArrowheads="1"/>
          </p:cNvSpPr>
          <p:nvPr/>
        </p:nvSpPr>
        <p:spPr bwMode="auto">
          <a:xfrm>
            <a:off x="114300" y="1760538"/>
            <a:ext cx="3200400" cy="3852862"/>
          </a:xfrm>
          <a:prstGeom prst="rect">
            <a:avLst/>
          </a:prstGeom>
          <a:noFill/>
          <a:ln w="9525">
            <a:noFill/>
            <a:miter lim="800000"/>
            <a:headEnd/>
            <a:tailEnd/>
          </a:ln>
        </p:spPr>
        <p:txBody>
          <a:bodyPr/>
          <a:lstStyle/>
          <a:p>
            <a:pPr marL="342900" indent="-342900">
              <a:lnSpc>
                <a:spcPct val="120000"/>
              </a:lnSpc>
              <a:spcBef>
                <a:spcPct val="20000"/>
              </a:spcBef>
              <a:buFontTx/>
              <a:buBlip>
                <a:blip r:embed="rId5"/>
              </a:buBlip>
              <a:defRPr/>
            </a:pPr>
            <a:r>
              <a:rPr lang="en-US" sz="1600" b="1">
                <a:solidFill>
                  <a:srgbClr val="C21C0A"/>
                </a:solidFill>
                <a:effectLst>
                  <a:outerShdw blurRad="38100" dist="38100" dir="2700000" algn="tl">
                    <a:srgbClr val="C0C0C0"/>
                  </a:outerShdw>
                </a:effectLst>
                <a:latin typeface="Garamond" pitchFamily="18" charset="0"/>
              </a:rPr>
              <a:t>Air Freight Management</a:t>
            </a:r>
          </a:p>
          <a:p>
            <a:pPr marL="342900" indent="-342900">
              <a:lnSpc>
                <a:spcPct val="120000"/>
              </a:lnSpc>
              <a:spcBef>
                <a:spcPct val="20000"/>
              </a:spcBef>
              <a:defRPr/>
            </a:pPr>
            <a:endParaRPr lang="en-US" sz="800" b="1">
              <a:solidFill>
                <a:srgbClr val="C21C0A"/>
              </a:solidFill>
              <a:effectLst>
                <a:outerShdw blurRad="38100" dist="38100" dir="2700000" algn="tl">
                  <a:srgbClr val="C0C0C0"/>
                </a:outerShdw>
              </a:effectLst>
              <a:latin typeface="Garamond" pitchFamily="18" charset="0"/>
            </a:endParaRPr>
          </a:p>
          <a:p>
            <a:pPr marL="742950" lvl="1" indent="-285750">
              <a:lnSpc>
                <a:spcPct val="120000"/>
              </a:lnSpc>
              <a:spcBef>
                <a:spcPct val="20000"/>
              </a:spcBef>
              <a:buFontTx/>
              <a:buBlip>
                <a:blip r:embed="rId6"/>
              </a:buBlip>
              <a:defRPr/>
            </a:pPr>
            <a:r>
              <a:rPr lang="en-US" sz="1400" b="1">
                <a:solidFill>
                  <a:srgbClr val="6600FF"/>
                </a:solidFill>
                <a:latin typeface="Garamond" pitchFamily="18" charset="0"/>
              </a:rPr>
              <a:t>Time Definite Product</a:t>
            </a:r>
          </a:p>
          <a:p>
            <a:pPr marL="742950" lvl="1" indent="-285750">
              <a:lnSpc>
                <a:spcPct val="120000"/>
              </a:lnSpc>
              <a:spcBef>
                <a:spcPct val="20000"/>
              </a:spcBef>
              <a:buFontTx/>
              <a:buBlip>
                <a:blip r:embed="rId6"/>
              </a:buBlip>
              <a:defRPr/>
            </a:pPr>
            <a:r>
              <a:rPr lang="en-US" sz="1400" b="1">
                <a:solidFill>
                  <a:srgbClr val="6600FF"/>
                </a:solidFill>
                <a:latin typeface="Garamond" pitchFamily="18" charset="0"/>
              </a:rPr>
              <a:t> Guaranteed space on regular Freighter</a:t>
            </a:r>
          </a:p>
          <a:p>
            <a:pPr marL="742950" lvl="1" indent="-285750">
              <a:lnSpc>
                <a:spcPct val="120000"/>
              </a:lnSpc>
              <a:spcBef>
                <a:spcPct val="20000"/>
              </a:spcBef>
              <a:buFontTx/>
              <a:buBlip>
                <a:blip r:embed="rId6"/>
              </a:buBlip>
              <a:defRPr/>
            </a:pPr>
            <a:r>
              <a:rPr lang="en-US" sz="1400" b="1">
                <a:solidFill>
                  <a:srgbClr val="6600FF"/>
                </a:solidFill>
                <a:latin typeface="Garamond" pitchFamily="18" charset="0"/>
              </a:rPr>
              <a:t>Equipment &amp; Space management in peak season</a:t>
            </a:r>
          </a:p>
          <a:p>
            <a:pPr marL="742950" lvl="1" indent="-285750">
              <a:lnSpc>
                <a:spcPct val="120000"/>
              </a:lnSpc>
              <a:spcBef>
                <a:spcPct val="20000"/>
              </a:spcBef>
              <a:buFontTx/>
              <a:buBlip>
                <a:blip r:embed="rId6"/>
              </a:buBlip>
              <a:defRPr/>
            </a:pPr>
            <a:r>
              <a:rPr lang="en-US" sz="1400" b="1">
                <a:solidFill>
                  <a:srgbClr val="6600FF"/>
                </a:solidFill>
                <a:latin typeface="Garamond" pitchFamily="18" charset="0"/>
              </a:rPr>
              <a:t>Long Term Storage</a:t>
            </a:r>
          </a:p>
          <a:p>
            <a:pPr marL="742950" lvl="1" indent="-285750">
              <a:lnSpc>
                <a:spcPct val="120000"/>
              </a:lnSpc>
              <a:spcBef>
                <a:spcPct val="20000"/>
              </a:spcBef>
              <a:buFontTx/>
              <a:buBlip>
                <a:blip r:embed="rId6"/>
              </a:buBlip>
              <a:defRPr/>
            </a:pPr>
            <a:r>
              <a:rPr lang="en-US" sz="1400" b="1">
                <a:solidFill>
                  <a:srgbClr val="6600FF"/>
                </a:solidFill>
                <a:latin typeface="Garamond" pitchFamily="18" charset="0"/>
              </a:rPr>
              <a:t>Regular Freighter Operation</a:t>
            </a:r>
          </a:p>
          <a:p>
            <a:pPr marL="742950" lvl="1" indent="-285750">
              <a:lnSpc>
                <a:spcPct val="120000"/>
              </a:lnSpc>
              <a:spcBef>
                <a:spcPct val="20000"/>
              </a:spcBef>
              <a:buFontTx/>
              <a:buBlip>
                <a:blip r:embed="rId6"/>
              </a:buBlip>
              <a:defRPr/>
            </a:pPr>
            <a:r>
              <a:rPr lang="en-US" sz="1400" b="1">
                <a:solidFill>
                  <a:srgbClr val="6600FF"/>
                </a:solidFill>
                <a:latin typeface="Garamond" pitchFamily="18" charset="0"/>
              </a:rPr>
              <a:t>Proactive Collaborations</a:t>
            </a:r>
          </a:p>
        </p:txBody>
      </p:sp>
      <p:pic>
        <p:nvPicPr>
          <p:cNvPr id="14347" name="Picture 13" descr="12_2768"/>
          <p:cNvPicPr>
            <a:picLocks noChangeAspect="1" noChangeArrowheads="1"/>
          </p:cNvPicPr>
          <p:nvPr/>
        </p:nvPicPr>
        <p:blipFill>
          <a:blip r:embed="rId7"/>
          <a:srcRect/>
          <a:stretch>
            <a:fillRect/>
          </a:stretch>
        </p:blipFill>
        <p:spPr bwMode="auto">
          <a:xfrm>
            <a:off x="5029200" y="990600"/>
            <a:ext cx="742950" cy="1871663"/>
          </a:xfrm>
          <a:prstGeom prst="rect">
            <a:avLst/>
          </a:prstGeom>
          <a:noFill/>
          <a:ln w="9525">
            <a:noFill/>
            <a:miter lim="800000"/>
            <a:headEnd/>
            <a:tailEnd/>
          </a:ln>
        </p:spPr>
      </p:pic>
      <p:pic>
        <p:nvPicPr>
          <p:cNvPr id="14348" name="Picture 14"/>
          <p:cNvPicPr>
            <a:picLocks noChangeAspect="1" noChangeArrowheads="1"/>
          </p:cNvPicPr>
          <p:nvPr/>
        </p:nvPicPr>
        <p:blipFill>
          <a:blip r:embed="rId8"/>
          <a:srcRect l="29218" t="5742" r="29044" b="8134"/>
          <a:stretch>
            <a:fillRect/>
          </a:stretch>
        </p:blipFill>
        <p:spPr bwMode="auto">
          <a:xfrm>
            <a:off x="5029200" y="3081338"/>
            <a:ext cx="742950" cy="1651000"/>
          </a:xfrm>
          <a:prstGeom prst="rect">
            <a:avLst/>
          </a:prstGeom>
          <a:noFill/>
          <a:ln w="9525">
            <a:noFill/>
            <a:miter lim="800000"/>
            <a:headEnd/>
            <a:tailEnd/>
          </a:ln>
        </p:spPr>
      </p:pic>
      <p:pic>
        <p:nvPicPr>
          <p:cNvPr id="14349" name="Picture 15" descr="cargo3"/>
          <p:cNvPicPr>
            <a:picLocks noChangeAspect="1" noChangeArrowheads="1"/>
          </p:cNvPicPr>
          <p:nvPr/>
        </p:nvPicPr>
        <p:blipFill>
          <a:blip r:embed="rId9"/>
          <a:srcRect l="12834" t="5826" r="10161" b="6796"/>
          <a:stretch>
            <a:fillRect/>
          </a:stretch>
        </p:blipFill>
        <p:spPr bwMode="auto">
          <a:xfrm>
            <a:off x="5921375" y="1100138"/>
            <a:ext cx="822325" cy="1981200"/>
          </a:xfrm>
          <a:prstGeom prst="rect">
            <a:avLst/>
          </a:prstGeom>
          <a:noFill/>
          <a:ln w="9525">
            <a:noFill/>
            <a:miter lim="800000"/>
            <a:headEnd/>
            <a:tailEnd/>
          </a:ln>
        </p:spPr>
      </p:pic>
      <p:pic>
        <p:nvPicPr>
          <p:cNvPr id="14350" name="Picture 16" descr="coordination-2"/>
          <p:cNvPicPr>
            <a:picLocks noChangeAspect="1" noChangeArrowheads="1"/>
          </p:cNvPicPr>
          <p:nvPr/>
        </p:nvPicPr>
        <p:blipFill>
          <a:blip r:embed="rId10">
            <a:lum bright="20000" contrast="-92000"/>
          </a:blip>
          <a:srcRect/>
          <a:stretch>
            <a:fillRect/>
          </a:stretch>
        </p:blipFill>
        <p:spPr bwMode="auto">
          <a:xfrm>
            <a:off x="857250" y="6053138"/>
            <a:ext cx="1543050" cy="2641600"/>
          </a:xfrm>
          <a:prstGeom prst="rect">
            <a:avLst/>
          </a:prstGeom>
          <a:noFill/>
          <a:ln w="9525">
            <a:noFill/>
            <a:miter lim="800000"/>
            <a:headEnd/>
            <a:tailEnd/>
          </a:ln>
        </p:spPr>
      </p:pic>
      <p:sp>
        <p:nvSpPr>
          <p:cNvPr id="14351" name="Oval 17"/>
          <p:cNvSpPr>
            <a:spLocks noChangeArrowheads="1"/>
          </p:cNvSpPr>
          <p:nvPr/>
        </p:nvSpPr>
        <p:spPr bwMode="auto">
          <a:xfrm>
            <a:off x="1450975" y="7008813"/>
            <a:ext cx="187325" cy="457200"/>
          </a:xfrm>
          <a:prstGeom prst="ellipse">
            <a:avLst/>
          </a:prstGeom>
          <a:noFill/>
          <a:ln w="9525">
            <a:solidFill>
              <a:schemeClr val="tx1"/>
            </a:solidFill>
            <a:round/>
            <a:headEnd/>
            <a:tailEnd/>
          </a:ln>
        </p:spPr>
        <p:txBody>
          <a:bodyPr wrap="none" anchor="ctr"/>
          <a:lstStyle/>
          <a:p>
            <a:pPr algn="ctr" eaLnBrk="0" hangingPunct="0"/>
            <a:endParaRPr kumimoji="1" lang="en-US" sz="2000">
              <a:solidFill>
                <a:srgbClr val="003580"/>
              </a:solidFill>
              <a:latin typeface="Helvetica" pitchFamily="34" charset="0"/>
            </a:endParaRPr>
          </a:p>
        </p:txBody>
      </p:sp>
      <p:sp>
        <p:nvSpPr>
          <p:cNvPr id="14352" name="Text Box 18"/>
          <p:cNvSpPr txBox="1">
            <a:spLocks noChangeArrowheads="1"/>
          </p:cNvSpPr>
          <p:nvPr/>
        </p:nvSpPr>
        <p:spPr bwMode="auto">
          <a:xfrm>
            <a:off x="1397000" y="7104063"/>
            <a:ext cx="369888" cy="168275"/>
          </a:xfrm>
          <a:prstGeom prst="rect">
            <a:avLst/>
          </a:prstGeom>
          <a:noFill/>
          <a:ln w="9525">
            <a:noFill/>
            <a:miter lim="800000"/>
            <a:headEnd/>
            <a:tailEnd/>
          </a:ln>
        </p:spPr>
        <p:txBody>
          <a:bodyPr wrap="none">
            <a:spAutoFit/>
          </a:bodyPr>
          <a:lstStyle/>
          <a:p>
            <a:pPr eaLnBrk="0" hangingPunct="0"/>
            <a:r>
              <a:rPr kumimoji="1" lang="en-US" sz="500" b="1">
                <a:latin typeface="Garamond" pitchFamily="18" charset="0"/>
              </a:rPr>
              <a:t>AMRA</a:t>
            </a:r>
          </a:p>
        </p:txBody>
      </p:sp>
      <p:sp>
        <p:nvSpPr>
          <p:cNvPr id="14353" name="Line 19"/>
          <p:cNvSpPr>
            <a:spLocks noChangeShapeType="1"/>
          </p:cNvSpPr>
          <p:nvPr/>
        </p:nvSpPr>
        <p:spPr bwMode="auto">
          <a:xfrm>
            <a:off x="1544638" y="7466013"/>
            <a:ext cx="0" cy="569912"/>
          </a:xfrm>
          <a:prstGeom prst="line">
            <a:avLst/>
          </a:prstGeom>
          <a:noFill/>
          <a:ln w="9525">
            <a:solidFill>
              <a:schemeClr val="tx1"/>
            </a:solidFill>
            <a:round/>
            <a:headEnd/>
            <a:tailEnd type="triangle" w="med" len="med"/>
          </a:ln>
        </p:spPr>
        <p:txBody>
          <a:bodyPr/>
          <a:lstStyle/>
          <a:p>
            <a:endParaRPr lang="en-US"/>
          </a:p>
        </p:txBody>
      </p:sp>
      <p:sp>
        <p:nvSpPr>
          <p:cNvPr id="14354" name="Line 20"/>
          <p:cNvSpPr>
            <a:spLocks noChangeShapeType="1"/>
          </p:cNvSpPr>
          <p:nvPr/>
        </p:nvSpPr>
        <p:spPr bwMode="auto">
          <a:xfrm>
            <a:off x="1638300" y="7237413"/>
            <a:ext cx="236538" cy="0"/>
          </a:xfrm>
          <a:prstGeom prst="line">
            <a:avLst/>
          </a:prstGeom>
          <a:noFill/>
          <a:ln w="9525">
            <a:solidFill>
              <a:schemeClr val="tx1"/>
            </a:solidFill>
            <a:round/>
            <a:headEnd/>
            <a:tailEnd type="triangle" w="med" len="med"/>
          </a:ln>
        </p:spPr>
        <p:txBody>
          <a:bodyPr/>
          <a:lstStyle/>
          <a:p>
            <a:endParaRPr lang="en-US"/>
          </a:p>
        </p:txBody>
      </p:sp>
      <p:sp>
        <p:nvSpPr>
          <p:cNvPr id="14355" name="Line 21"/>
          <p:cNvSpPr>
            <a:spLocks noChangeShapeType="1"/>
          </p:cNvSpPr>
          <p:nvPr/>
        </p:nvSpPr>
        <p:spPr bwMode="auto">
          <a:xfrm flipV="1">
            <a:off x="1544638" y="6550025"/>
            <a:ext cx="0" cy="458788"/>
          </a:xfrm>
          <a:prstGeom prst="line">
            <a:avLst/>
          </a:prstGeom>
          <a:noFill/>
          <a:ln w="9525">
            <a:solidFill>
              <a:schemeClr val="tx1"/>
            </a:solidFill>
            <a:round/>
            <a:headEnd/>
            <a:tailEnd type="triangle" w="med" len="med"/>
          </a:ln>
        </p:spPr>
        <p:txBody>
          <a:bodyPr/>
          <a:lstStyle/>
          <a:p>
            <a:endParaRPr lang="en-US"/>
          </a:p>
        </p:txBody>
      </p:sp>
      <p:sp>
        <p:nvSpPr>
          <p:cNvPr id="14356" name="Line 22"/>
          <p:cNvSpPr>
            <a:spLocks noChangeShapeType="1"/>
          </p:cNvSpPr>
          <p:nvPr/>
        </p:nvSpPr>
        <p:spPr bwMode="auto">
          <a:xfrm flipH="1">
            <a:off x="1239838" y="7237413"/>
            <a:ext cx="211137" cy="0"/>
          </a:xfrm>
          <a:prstGeom prst="line">
            <a:avLst/>
          </a:prstGeom>
          <a:noFill/>
          <a:ln w="9525">
            <a:solidFill>
              <a:schemeClr val="tx1"/>
            </a:solidFill>
            <a:round/>
            <a:headEnd/>
            <a:tailEnd type="triangle" w="med" len="med"/>
          </a:ln>
        </p:spPr>
        <p:txBody>
          <a:bodyPr/>
          <a:lstStyle/>
          <a:p>
            <a:endParaRPr lang="en-US"/>
          </a:p>
        </p:txBody>
      </p:sp>
      <p:sp>
        <p:nvSpPr>
          <p:cNvPr id="14357" name="Line 23"/>
          <p:cNvSpPr>
            <a:spLocks noChangeShapeType="1"/>
          </p:cNvSpPr>
          <p:nvPr/>
        </p:nvSpPr>
        <p:spPr bwMode="auto">
          <a:xfrm>
            <a:off x="1614488" y="7408863"/>
            <a:ext cx="330200" cy="685800"/>
          </a:xfrm>
          <a:prstGeom prst="line">
            <a:avLst/>
          </a:prstGeom>
          <a:noFill/>
          <a:ln w="9525">
            <a:solidFill>
              <a:schemeClr val="tx1"/>
            </a:solidFill>
            <a:round/>
            <a:headEnd/>
            <a:tailEnd type="triangle" w="med" len="med"/>
          </a:ln>
        </p:spPr>
        <p:txBody>
          <a:bodyPr/>
          <a:lstStyle/>
          <a:p>
            <a:endParaRPr lang="en-US"/>
          </a:p>
        </p:txBody>
      </p:sp>
      <p:sp>
        <p:nvSpPr>
          <p:cNvPr id="14358" name="Line 24"/>
          <p:cNvSpPr>
            <a:spLocks noChangeShapeType="1"/>
          </p:cNvSpPr>
          <p:nvPr/>
        </p:nvSpPr>
        <p:spPr bwMode="auto">
          <a:xfrm flipV="1">
            <a:off x="1614488" y="6378575"/>
            <a:ext cx="282575" cy="685800"/>
          </a:xfrm>
          <a:prstGeom prst="line">
            <a:avLst/>
          </a:prstGeom>
          <a:noFill/>
          <a:ln w="9525">
            <a:solidFill>
              <a:schemeClr val="tx1"/>
            </a:solidFill>
            <a:round/>
            <a:headEnd/>
            <a:tailEnd type="triangle" w="med" len="med"/>
          </a:ln>
        </p:spPr>
        <p:txBody>
          <a:bodyPr/>
          <a:lstStyle/>
          <a:p>
            <a:endParaRPr lang="en-US"/>
          </a:p>
        </p:txBody>
      </p:sp>
      <p:sp>
        <p:nvSpPr>
          <p:cNvPr id="14359" name="Line 25"/>
          <p:cNvSpPr>
            <a:spLocks noChangeShapeType="1"/>
          </p:cNvSpPr>
          <p:nvPr/>
        </p:nvSpPr>
        <p:spPr bwMode="auto">
          <a:xfrm flipH="1">
            <a:off x="1239838" y="7408863"/>
            <a:ext cx="234950" cy="798512"/>
          </a:xfrm>
          <a:prstGeom prst="line">
            <a:avLst/>
          </a:prstGeom>
          <a:noFill/>
          <a:ln w="9525">
            <a:solidFill>
              <a:schemeClr val="tx1"/>
            </a:solidFill>
            <a:round/>
            <a:headEnd/>
            <a:tailEnd type="triangle" w="med" len="med"/>
          </a:ln>
        </p:spPr>
        <p:txBody>
          <a:bodyPr/>
          <a:lstStyle/>
          <a:p>
            <a:endParaRPr lang="en-US"/>
          </a:p>
        </p:txBody>
      </p:sp>
      <p:sp>
        <p:nvSpPr>
          <p:cNvPr id="14360" name="Line 26"/>
          <p:cNvSpPr>
            <a:spLocks noChangeShapeType="1"/>
          </p:cNvSpPr>
          <p:nvPr/>
        </p:nvSpPr>
        <p:spPr bwMode="auto">
          <a:xfrm flipH="1" flipV="1">
            <a:off x="1192213" y="6378575"/>
            <a:ext cx="282575" cy="685800"/>
          </a:xfrm>
          <a:prstGeom prst="line">
            <a:avLst/>
          </a:prstGeom>
          <a:noFill/>
          <a:ln w="9525">
            <a:solidFill>
              <a:schemeClr val="tx1"/>
            </a:solidFill>
            <a:round/>
            <a:headEnd/>
            <a:tailEnd type="triangle" w="med" len="med"/>
          </a:ln>
        </p:spPr>
        <p:txBody>
          <a:bodyPr/>
          <a:lstStyle/>
          <a:p>
            <a:endParaRPr lang="en-US"/>
          </a:p>
        </p:txBody>
      </p:sp>
      <p:sp>
        <p:nvSpPr>
          <p:cNvPr id="14361" name="Text Box 27"/>
          <p:cNvSpPr txBox="1">
            <a:spLocks noChangeArrowheads="1"/>
          </p:cNvSpPr>
          <p:nvPr/>
        </p:nvSpPr>
        <p:spPr bwMode="auto">
          <a:xfrm>
            <a:off x="1257300" y="6362700"/>
            <a:ext cx="769938" cy="214313"/>
          </a:xfrm>
          <a:prstGeom prst="rect">
            <a:avLst/>
          </a:prstGeom>
          <a:noFill/>
          <a:ln w="9525">
            <a:noFill/>
            <a:miter lim="800000"/>
            <a:headEnd/>
            <a:tailEnd/>
          </a:ln>
        </p:spPr>
        <p:txBody>
          <a:bodyPr wrap="none">
            <a:spAutoFit/>
          </a:bodyPr>
          <a:lstStyle/>
          <a:p>
            <a:pPr eaLnBrk="0" hangingPunct="0"/>
            <a:r>
              <a:rPr kumimoji="1" lang="en-US" sz="800" b="1">
                <a:solidFill>
                  <a:srgbClr val="003580"/>
                </a:solidFill>
                <a:latin typeface="Garamond" pitchFamily="18" charset="0"/>
              </a:rPr>
              <a:t>CUSTOMER</a:t>
            </a:r>
          </a:p>
        </p:txBody>
      </p:sp>
      <p:sp>
        <p:nvSpPr>
          <p:cNvPr id="14362" name="Text Box 28"/>
          <p:cNvSpPr txBox="1">
            <a:spLocks noChangeArrowheads="1"/>
          </p:cNvSpPr>
          <p:nvPr/>
        </p:nvSpPr>
        <p:spPr bwMode="auto">
          <a:xfrm>
            <a:off x="1327150" y="7961313"/>
            <a:ext cx="685800" cy="214312"/>
          </a:xfrm>
          <a:prstGeom prst="rect">
            <a:avLst/>
          </a:prstGeom>
          <a:noFill/>
          <a:ln w="9525">
            <a:noFill/>
            <a:miter lim="800000"/>
            <a:headEnd/>
            <a:tailEnd/>
          </a:ln>
        </p:spPr>
        <p:txBody>
          <a:bodyPr wrap="none">
            <a:spAutoFit/>
          </a:bodyPr>
          <a:lstStyle/>
          <a:p>
            <a:pPr eaLnBrk="0" hangingPunct="0"/>
            <a:r>
              <a:rPr kumimoji="1" lang="en-US" sz="800" b="1">
                <a:solidFill>
                  <a:srgbClr val="003580"/>
                </a:solidFill>
                <a:latin typeface="Garamond" pitchFamily="18" charset="0"/>
              </a:rPr>
              <a:t>SUPPLIER</a:t>
            </a:r>
          </a:p>
        </p:txBody>
      </p:sp>
      <p:sp>
        <p:nvSpPr>
          <p:cNvPr id="14363" name="Text Box 29"/>
          <p:cNvSpPr txBox="1">
            <a:spLocks noChangeArrowheads="1"/>
          </p:cNvSpPr>
          <p:nvPr/>
        </p:nvSpPr>
        <p:spPr bwMode="auto">
          <a:xfrm>
            <a:off x="800100" y="7064375"/>
            <a:ext cx="644525" cy="214313"/>
          </a:xfrm>
          <a:prstGeom prst="rect">
            <a:avLst/>
          </a:prstGeom>
          <a:noFill/>
          <a:ln w="9525">
            <a:noFill/>
            <a:miter lim="800000"/>
            <a:headEnd/>
            <a:tailEnd/>
          </a:ln>
        </p:spPr>
        <p:txBody>
          <a:bodyPr wrap="none">
            <a:spAutoFit/>
          </a:bodyPr>
          <a:lstStyle/>
          <a:p>
            <a:pPr eaLnBrk="0" hangingPunct="0"/>
            <a:r>
              <a:rPr kumimoji="1" lang="en-US" sz="800" b="1">
                <a:solidFill>
                  <a:srgbClr val="003580"/>
                </a:solidFill>
                <a:latin typeface="Garamond" pitchFamily="18" charset="0"/>
              </a:rPr>
              <a:t>CARRIER</a:t>
            </a:r>
          </a:p>
        </p:txBody>
      </p:sp>
      <p:sp>
        <p:nvSpPr>
          <p:cNvPr id="14364" name="Text Box 30"/>
          <p:cNvSpPr txBox="1">
            <a:spLocks noChangeArrowheads="1"/>
          </p:cNvSpPr>
          <p:nvPr/>
        </p:nvSpPr>
        <p:spPr bwMode="auto">
          <a:xfrm>
            <a:off x="1543050" y="6184900"/>
            <a:ext cx="854075" cy="214313"/>
          </a:xfrm>
          <a:prstGeom prst="rect">
            <a:avLst/>
          </a:prstGeom>
          <a:noFill/>
          <a:ln w="9525">
            <a:noFill/>
            <a:miter lim="800000"/>
            <a:headEnd/>
            <a:tailEnd/>
          </a:ln>
        </p:spPr>
        <p:txBody>
          <a:bodyPr wrap="none">
            <a:spAutoFit/>
          </a:bodyPr>
          <a:lstStyle/>
          <a:p>
            <a:pPr eaLnBrk="0" hangingPunct="0"/>
            <a:r>
              <a:rPr kumimoji="1" lang="en-US" sz="800" b="1">
                <a:solidFill>
                  <a:srgbClr val="003580"/>
                </a:solidFill>
                <a:latin typeface="Garamond" pitchFamily="18" charset="0"/>
              </a:rPr>
              <a:t>WAREHOUSE</a:t>
            </a:r>
          </a:p>
        </p:txBody>
      </p:sp>
      <p:sp>
        <p:nvSpPr>
          <p:cNvPr id="14365" name="Text Box 31"/>
          <p:cNvSpPr txBox="1">
            <a:spLocks noChangeArrowheads="1"/>
          </p:cNvSpPr>
          <p:nvPr/>
        </p:nvSpPr>
        <p:spPr bwMode="auto">
          <a:xfrm>
            <a:off x="1755775" y="8145463"/>
            <a:ext cx="925513" cy="214312"/>
          </a:xfrm>
          <a:prstGeom prst="rect">
            <a:avLst/>
          </a:prstGeom>
          <a:noFill/>
          <a:ln w="9525">
            <a:noFill/>
            <a:miter lim="800000"/>
            <a:headEnd/>
            <a:tailEnd/>
          </a:ln>
        </p:spPr>
        <p:txBody>
          <a:bodyPr wrap="none">
            <a:spAutoFit/>
          </a:bodyPr>
          <a:lstStyle/>
          <a:p>
            <a:pPr eaLnBrk="0" hangingPunct="0"/>
            <a:r>
              <a:rPr kumimoji="1" lang="en-US" sz="800" b="1">
                <a:solidFill>
                  <a:srgbClr val="003580"/>
                </a:solidFill>
                <a:latin typeface="Garamond" pitchFamily="18" charset="0"/>
              </a:rPr>
              <a:t>DESTINATION</a:t>
            </a:r>
          </a:p>
        </p:txBody>
      </p:sp>
      <p:sp>
        <p:nvSpPr>
          <p:cNvPr id="14366" name="Text Box 32"/>
          <p:cNvSpPr txBox="1">
            <a:spLocks noChangeArrowheads="1"/>
          </p:cNvSpPr>
          <p:nvPr/>
        </p:nvSpPr>
        <p:spPr bwMode="auto">
          <a:xfrm>
            <a:off x="1458913" y="6908800"/>
            <a:ext cx="1092200" cy="336550"/>
          </a:xfrm>
          <a:prstGeom prst="rect">
            <a:avLst/>
          </a:prstGeom>
          <a:noFill/>
          <a:ln w="9525">
            <a:noFill/>
            <a:miter lim="800000"/>
            <a:headEnd/>
            <a:tailEnd/>
          </a:ln>
        </p:spPr>
        <p:txBody>
          <a:bodyPr wrap="none">
            <a:spAutoFit/>
          </a:bodyPr>
          <a:lstStyle/>
          <a:p>
            <a:pPr algn="ctr" eaLnBrk="0" hangingPunct="0"/>
            <a:r>
              <a:rPr kumimoji="1" lang="en-US" sz="800" b="1">
                <a:solidFill>
                  <a:srgbClr val="003580"/>
                </a:solidFill>
                <a:latin typeface="Garamond" pitchFamily="18" charset="0"/>
              </a:rPr>
              <a:t>TRANSSHIPMENT</a:t>
            </a:r>
          </a:p>
          <a:p>
            <a:pPr algn="ctr" eaLnBrk="0" hangingPunct="0"/>
            <a:r>
              <a:rPr kumimoji="1" lang="en-US" sz="800" b="1">
                <a:solidFill>
                  <a:srgbClr val="003580"/>
                </a:solidFill>
                <a:latin typeface="Garamond" pitchFamily="18" charset="0"/>
              </a:rPr>
              <a:t>PORT</a:t>
            </a:r>
          </a:p>
        </p:txBody>
      </p:sp>
      <p:sp>
        <p:nvSpPr>
          <p:cNvPr id="14367" name="Text Box 33"/>
          <p:cNvSpPr txBox="1">
            <a:spLocks noChangeArrowheads="1"/>
          </p:cNvSpPr>
          <p:nvPr/>
        </p:nvSpPr>
        <p:spPr bwMode="auto">
          <a:xfrm>
            <a:off x="857250" y="6184900"/>
            <a:ext cx="812800" cy="214313"/>
          </a:xfrm>
          <a:prstGeom prst="rect">
            <a:avLst/>
          </a:prstGeom>
          <a:noFill/>
          <a:ln w="9525">
            <a:noFill/>
            <a:miter lim="800000"/>
            <a:headEnd/>
            <a:tailEnd/>
          </a:ln>
        </p:spPr>
        <p:txBody>
          <a:bodyPr wrap="none">
            <a:spAutoFit/>
          </a:bodyPr>
          <a:lstStyle/>
          <a:p>
            <a:pPr eaLnBrk="0" hangingPunct="0"/>
            <a:r>
              <a:rPr kumimoji="1" lang="en-US" sz="800" b="1">
                <a:solidFill>
                  <a:srgbClr val="003580"/>
                </a:solidFill>
                <a:latin typeface="Garamond" pitchFamily="18" charset="0"/>
              </a:rPr>
              <a:t>OPERATION</a:t>
            </a:r>
          </a:p>
        </p:txBody>
      </p:sp>
      <p:sp>
        <p:nvSpPr>
          <p:cNvPr id="14368" name="Text Box 34"/>
          <p:cNvSpPr txBox="1">
            <a:spLocks noChangeArrowheads="1"/>
          </p:cNvSpPr>
          <p:nvPr/>
        </p:nvSpPr>
        <p:spPr bwMode="auto">
          <a:xfrm>
            <a:off x="966788" y="8153400"/>
            <a:ext cx="749300" cy="214313"/>
          </a:xfrm>
          <a:prstGeom prst="rect">
            <a:avLst/>
          </a:prstGeom>
          <a:noFill/>
          <a:ln w="9525">
            <a:noFill/>
            <a:miter lim="800000"/>
            <a:headEnd/>
            <a:tailEnd/>
          </a:ln>
        </p:spPr>
        <p:txBody>
          <a:bodyPr wrap="none">
            <a:spAutoFit/>
          </a:bodyPr>
          <a:lstStyle/>
          <a:p>
            <a:pPr eaLnBrk="0" hangingPunct="0"/>
            <a:r>
              <a:rPr kumimoji="1" lang="en-US" sz="800" b="1">
                <a:solidFill>
                  <a:srgbClr val="003580"/>
                </a:solidFill>
                <a:latin typeface="Garamond" pitchFamily="18" charset="0"/>
              </a:rPr>
              <a:t>PLANNING</a:t>
            </a:r>
          </a:p>
        </p:txBody>
      </p:sp>
      <p:pic>
        <p:nvPicPr>
          <p:cNvPr id="14369" name="Picture 35" descr="coordination-4"/>
          <p:cNvPicPr>
            <a:picLocks noChangeAspect="1" noChangeArrowheads="1"/>
          </p:cNvPicPr>
          <p:nvPr/>
        </p:nvPicPr>
        <p:blipFill>
          <a:blip r:embed="rId11"/>
          <a:srcRect/>
          <a:stretch>
            <a:fillRect/>
          </a:stretch>
        </p:blipFill>
        <p:spPr bwMode="auto">
          <a:xfrm>
            <a:off x="2400300" y="6053138"/>
            <a:ext cx="1277938" cy="2641600"/>
          </a:xfrm>
          <a:prstGeom prst="rect">
            <a:avLst/>
          </a:prstGeom>
          <a:noFill/>
          <a:ln w="9525">
            <a:noFill/>
            <a:miter lim="800000"/>
            <a:headEnd/>
            <a:tailEnd/>
          </a:ln>
        </p:spPr>
      </p:pic>
      <p:pic>
        <p:nvPicPr>
          <p:cNvPr id="14370" name="Picture 36" descr="Atlas Air -5"/>
          <p:cNvPicPr>
            <a:picLocks noChangeAspect="1" noChangeArrowheads="1"/>
          </p:cNvPicPr>
          <p:nvPr/>
        </p:nvPicPr>
        <p:blipFill>
          <a:blip r:embed="rId12"/>
          <a:srcRect l="1839" t="4732" r="2338" b="6444"/>
          <a:stretch>
            <a:fillRect/>
          </a:stretch>
        </p:blipFill>
        <p:spPr bwMode="auto">
          <a:xfrm>
            <a:off x="5715000" y="4918075"/>
            <a:ext cx="971550" cy="1355725"/>
          </a:xfrm>
          <a:prstGeom prst="rect">
            <a:avLst/>
          </a:prstGeom>
          <a:noFill/>
          <a:ln w="9525">
            <a:noFill/>
            <a:miter lim="800000"/>
            <a:headEnd/>
            <a:tailEnd/>
          </a:ln>
        </p:spPr>
      </p:pic>
      <p:pic>
        <p:nvPicPr>
          <p:cNvPr id="14371" name="Picture 37" descr="Atlas Air -3"/>
          <p:cNvPicPr>
            <a:picLocks noChangeAspect="1" noChangeArrowheads="1"/>
          </p:cNvPicPr>
          <p:nvPr/>
        </p:nvPicPr>
        <p:blipFill>
          <a:blip r:embed="rId13"/>
          <a:srcRect/>
          <a:stretch>
            <a:fillRect/>
          </a:stretch>
        </p:blipFill>
        <p:spPr bwMode="auto">
          <a:xfrm>
            <a:off x="5257800" y="6494463"/>
            <a:ext cx="1428750" cy="1981200"/>
          </a:xfrm>
          <a:prstGeom prst="rect">
            <a:avLst/>
          </a:prstGeom>
          <a:noFill/>
          <a:ln w="9525">
            <a:noFill/>
            <a:miter lim="800000"/>
            <a:headEnd/>
            <a:tailEnd/>
          </a:ln>
        </p:spPr>
      </p:pic>
      <p:pic>
        <p:nvPicPr>
          <p:cNvPr id="14372" name="Picture 38" descr="MVC-010F"/>
          <p:cNvPicPr>
            <a:picLocks noChangeAspect="1" noChangeArrowheads="1"/>
          </p:cNvPicPr>
          <p:nvPr/>
        </p:nvPicPr>
        <p:blipFill>
          <a:blip r:embed="rId14"/>
          <a:srcRect/>
          <a:stretch>
            <a:fillRect/>
          </a:stretch>
        </p:blipFill>
        <p:spPr bwMode="auto">
          <a:xfrm>
            <a:off x="3829050" y="5613400"/>
            <a:ext cx="1257300" cy="1651000"/>
          </a:xfrm>
          <a:prstGeom prst="rect">
            <a:avLst/>
          </a:prstGeom>
          <a:noFill/>
          <a:ln w="9525">
            <a:noFill/>
            <a:miter lim="800000"/>
            <a:headEnd/>
            <a:tailEnd/>
          </a:ln>
        </p:spPr>
      </p:pic>
      <p:sp>
        <p:nvSpPr>
          <p:cNvPr id="14373" name="Rectangle 39"/>
          <p:cNvSpPr>
            <a:spLocks noChangeArrowheads="1"/>
          </p:cNvSpPr>
          <p:nvPr/>
        </p:nvSpPr>
        <p:spPr bwMode="auto">
          <a:xfrm>
            <a:off x="285750" y="881063"/>
            <a:ext cx="4445000" cy="457200"/>
          </a:xfrm>
          <a:prstGeom prst="rect">
            <a:avLst/>
          </a:prstGeom>
          <a:noFill/>
          <a:ln w="9525">
            <a:noFill/>
            <a:miter lim="800000"/>
            <a:headEnd/>
            <a:tailEnd/>
          </a:ln>
        </p:spPr>
        <p:txBody>
          <a:bodyPr wrap="none">
            <a:spAutoFit/>
          </a:bodyPr>
          <a:lstStyle/>
          <a:p>
            <a:pPr eaLnBrk="0" hangingPunct="0"/>
            <a:r>
              <a:rPr kumimoji="1" lang="en-US" sz="2400" b="1">
                <a:solidFill>
                  <a:srgbClr val="000066"/>
                </a:solidFill>
                <a:latin typeface="Garamond" pitchFamily="18" charset="0"/>
              </a:rPr>
              <a:t>Seamless Supply Chain Solutions</a:t>
            </a:r>
          </a:p>
        </p:txBody>
      </p:sp>
      <p:sp>
        <p:nvSpPr>
          <p:cNvPr id="59432" name="Rectangle 40"/>
          <p:cNvSpPr>
            <a:spLocks noChangeArrowheads="1"/>
          </p:cNvSpPr>
          <p:nvPr/>
        </p:nvSpPr>
        <p:spPr bwMode="auto">
          <a:xfrm>
            <a:off x="3314700" y="2681288"/>
            <a:ext cx="1600200" cy="2190750"/>
          </a:xfrm>
          <a:prstGeom prst="rect">
            <a:avLst/>
          </a:prstGeom>
          <a:noFill/>
          <a:ln w="9525">
            <a:noFill/>
            <a:miter lim="800000"/>
            <a:headEnd/>
            <a:tailEnd/>
          </a:ln>
          <a:effectLst/>
        </p:spPr>
        <p:txBody>
          <a:bodyPr tIns="0" bIns="0" anchor="ctr">
            <a:spAutoFit/>
          </a:bodyPr>
          <a:lstStyle/>
          <a:p>
            <a:pPr>
              <a:defRPr/>
            </a:pPr>
            <a:r>
              <a:rPr lang="en-US" sz="1400" b="1" u="sng" dirty="0">
                <a:effectLst>
                  <a:outerShdw blurRad="38100" dist="38100" dir="2700000" algn="tl">
                    <a:srgbClr val="C0C0C0"/>
                  </a:outerShdw>
                </a:effectLst>
                <a:latin typeface="Garamond" pitchFamily="18" charset="0"/>
              </a:rPr>
              <a:t>3. </a:t>
            </a:r>
            <a:r>
              <a:rPr lang="en-US" sz="1400" b="1" u="sng" dirty="0">
                <a:solidFill>
                  <a:srgbClr val="FF0000"/>
                </a:solidFill>
                <a:effectLst>
                  <a:outerShdw blurRad="38100" dist="38100" dir="2700000" algn="tl">
                    <a:srgbClr val="C0C0C0"/>
                  </a:outerShdw>
                </a:effectLst>
                <a:latin typeface="Garamond" pitchFamily="18" charset="0"/>
              </a:rPr>
              <a:t>AMRA GLOBAL LOGISTICS LTD</a:t>
            </a:r>
            <a:r>
              <a:rPr lang="en-US" sz="1400" b="1" u="sng" dirty="0">
                <a:solidFill>
                  <a:srgbClr val="C21C0A"/>
                </a:solidFill>
                <a:effectLst>
                  <a:outerShdw blurRad="38100" dist="38100" dir="2700000" algn="tl">
                    <a:srgbClr val="C0C0C0"/>
                  </a:outerShdw>
                </a:effectLst>
                <a:latin typeface="Garamond" pitchFamily="18" charset="0"/>
              </a:rPr>
              <a:t> Stock Holders</a:t>
            </a:r>
          </a:p>
          <a:p>
            <a:pPr>
              <a:defRPr/>
            </a:pPr>
            <a:endParaRPr lang="en-US" sz="1600" b="1" dirty="0">
              <a:solidFill>
                <a:srgbClr val="C21C0A"/>
              </a:solidFill>
              <a:effectLst>
                <a:outerShdw blurRad="38100" dist="38100" dir="2700000" algn="tl">
                  <a:srgbClr val="C0C0C0"/>
                </a:outerShdw>
              </a:effectLst>
              <a:latin typeface="Garamond" pitchFamily="18" charset="0"/>
            </a:endParaRPr>
          </a:p>
          <a:p>
            <a:pPr>
              <a:buFontTx/>
              <a:buBlip>
                <a:blip r:embed="rId6"/>
              </a:buBlip>
              <a:defRPr/>
            </a:pPr>
            <a:r>
              <a:rPr lang="en-US" sz="1000" dirty="0">
                <a:solidFill>
                  <a:srgbClr val="FF0000"/>
                </a:solidFill>
                <a:latin typeface="Verdana" pitchFamily="34" charset="0"/>
              </a:rPr>
              <a:t> </a:t>
            </a:r>
            <a:r>
              <a:rPr lang="en-US" sz="1200" dirty="0">
                <a:solidFill>
                  <a:srgbClr val="FF0000"/>
                </a:solidFill>
                <a:latin typeface="Verdana" pitchFamily="34" charset="0"/>
              </a:rPr>
              <a:t>Qatar Airways</a:t>
            </a:r>
          </a:p>
          <a:p>
            <a:pPr>
              <a:buFontTx/>
              <a:buBlip>
                <a:blip r:embed="rId6"/>
              </a:buBlip>
              <a:defRPr/>
            </a:pPr>
            <a:r>
              <a:rPr lang="en-US" sz="1200" dirty="0">
                <a:solidFill>
                  <a:srgbClr val="FF0000"/>
                </a:solidFill>
                <a:latin typeface="Verdana" pitchFamily="34" charset="0"/>
              </a:rPr>
              <a:t> Saudi Arabian Airlines</a:t>
            </a:r>
          </a:p>
          <a:p>
            <a:pPr>
              <a:buFontTx/>
              <a:buBlip>
                <a:blip r:embed="rId6"/>
              </a:buBlip>
              <a:defRPr/>
            </a:pPr>
            <a:r>
              <a:rPr lang="en-US" sz="1200" dirty="0">
                <a:solidFill>
                  <a:srgbClr val="FF0000"/>
                </a:solidFill>
                <a:latin typeface="Verdana" pitchFamily="34" charset="0"/>
              </a:rPr>
              <a:t> Thai Airways</a:t>
            </a:r>
          </a:p>
          <a:p>
            <a:pPr>
              <a:buFontTx/>
              <a:buBlip>
                <a:blip r:embed="rId6"/>
              </a:buBlip>
              <a:defRPr/>
            </a:pPr>
            <a:r>
              <a:rPr lang="en-US" sz="1200" dirty="0">
                <a:solidFill>
                  <a:srgbClr val="FF0000"/>
                </a:solidFill>
                <a:latin typeface="Verdana" pitchFamily="34" charset="0"/>
              </a:rPr>
              <a:t> Emirates</a:t>
            </a:r>
          </a:p>
          <a:p>
            <a:pPr eaLnBrk="0" hangingPunct="0">
              <a:defRPr/>
            </a:pPr>
            <a:endParaRPr lang="en-US" sz="1200" dirty="0">
              <a:solidFill>
                <a:srgbClr val="FF0000"/>
              </a:solidFill>
              <a:latin typeface="Verdana" pitchFamily="34" charset="0"/>
            </a:endParaRPr>
          </a:p>
        </p:txBody>
      </p:sp>
      <p:sp>
        <p:nvSpPr>
          <p:cNvPr id="14375" name="Line 41"/>
          <p:cNvSpPr>
            <a:spLocks noChangeShapeType="1"/>
          </p:cNvSpPr>
          <p:nvPr/>
        </p:nvSpPr>
        <p:spPr bwMode="auto">
          <a:xfrm>
            <a:off x="3257550" y="1981200"/>
            <a:ext cx="0" cy="3632200"/>
          </a:xfrm>
          <a:prstGeom prst="line">
            <a:avLst/>
          </a:prstGeom>
          <a:noFill/>
          <a:ln w="9525">
            <a:solidFill>
              <a:schemeClr val="tx1"/>
            </a:solidFill>
            <a:round/>
            <a:headEnd/>
            <a:tailEnd/>
          </a:ln>
        </p:spPr>
        <p:txBody>
          <a:bodyPr/>
          <a:lstStyle/>
          <a:p>
            <a:endParaRPr lang="en-US"/>
          </a:p>
        </p:txBody>
      </p:sp>
      <p:sp>
        <p:nvSpPr>
          <p:cNvPr id="14376" name="Line 42"/>
          <p:cNvSpPr>
            <a:spLocks noChangeShapeType="1"/>
          </p:cNvSpPr>
          <p:nvPr/>
        </p:nvSpPr>
        <p:spPr bwMode="auto">
          <a:xfrm>
            <a:off x="4914900" y="1871663"/>
            <a:ext cx="0" cy="3632200"/>
          </a:xfrm>
          <a:prstGeom prst="line">
            <a:avLst/>
          </a:prstGeom>
          <a:noFill/>
          <a:ln w="9525">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ctrTitle"/>
          </p:nvPr>
        </p:nvSpPr>
        <p:spPr>
          <a:xfrm>
            <a:off x="514350" y="3076575"/>
            <a:ext cx="5829300" cy="2124075"/>
          </a:xfrm>
        </p:spPr>
        <p:txBody>
          <a:bodyPr/>
          <a:lstStyle/>
          <a:p>
            <a:pPr eaLnBrk="1" hangingPunct="1"/>
            <a:r>
              <a:rPr lang="en-US" smtClean="0"/>
              <a:t>  </a:t>
            </a:r>
          </a:p>
        </p:txBody>
      </p:sp>
      <p:sp>
        <p:nvSpPr>
          <p:cNvPr id="15364"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15362" name="Object 4"/>
          <p:cNvGraphicFramePr>
            <a:graphicFrameLocks noChangeAspect="1"/>
          </p:cNvGraphicFramePr>
          <p:nvPr/>
        </p:nvGraphicFramePr>
        <p:xfrm>
          <a:off x="-3175000" y="0"/>
          <a:ext cx="13208000" cy="9906000"/>
        </p:xfrm>
        <a:graphic>
          <a:graphicData uri="http://schemas.openxmlformats.org/presentationml/2006/ole">
            <p:oleObj spid="_x0000_s15362" name="Bitmap Image" r:id="rId3" imgW="9752381" imgH="7314286" progId="Paint.Picture">
              <p:embed/>
            </p:oleObj>
          </a:graphicData>
        </a:graphic>
      </p:graphicFrame>
      <p:sp>
        <p:nvSpPr>
          <p:cNvPr id="15365"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60423" name="Rectangle 7"/>
          <p:cNvSpPr>
            <a:spLocks noChangeArrowheads="1"/>
          </p:cNvSpPr>
          <p:nvPr/>
        </p:nvSpPr>
        <p:spPr bwMode="auto">
          <a:xfrm>
            <a:off x="800100" y="33020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15367" name="Rectangle 8"/>
          <p:cNvSpPr>
            <a:spLocks noChangeArrowheads="1"/>
          </p:cNvSpPr>
          <p:nvPr/>
        </p:nvSpPr>
        <p:spPr bwMode="auto">
          <a:xfrm>
            <a:off x="285750" y="1541463"/>
            <a:ext cx="6343650" cy="6053137"/>
          </a:xfrm>
          <a:prstGeom prst="rect">
            <a:avLst/>
          </a:prstGeom>
          <a:noFill/>
          <a:ln w="9525">
            <a:noFill/>
            <a:miter lim="800000"/>
            <a:headEnd/>
            <a:tailEnd/>
          </a:ln>
        </p:spPr>
        <p:txBody>
          <a:bodyPr/>
          <a:lstStyle/>
          <a:p>
            <a:pPr marL="609600" indent="-609600" algn="ctr">
              <a:spcBef>
                <a:spcPct val="20000"/>
              </a:spcBef>
            </a:pPr>
            <a:endParaRPr lang="en-US" sz="2000" b="1"/>
          </a:p>
        </p:txBody>
      </p:sp>
      <p:pic>
        <p:nvPicPr>
          <p:cNvPr id="15368" name="Picture 10" descr="BD21370_"/>
          <p:cNvPicPr>
            <a:picLocks noChangeAspect="1" noChangeArrowheads="1"/>
          </p:cNvPicPr>
          <p:nvPr/>
        </p:nvPicPr>
        <p:blipFill>
          <a:blip r:embed="rId4"/>
          <a:srcRect/>
          <a:stretch>
            <a:fillRect/>
          </a:stretch>
        </p:blipFill>
        <p:spPr bwMode="auto">
          <a:xfrm>
            <a:off x="228600" y="5722938"/>
            <a:ext cx="6629400" cy="214312"/>
          </a:xfrm>
          <a:prstGeom prst="rect">
            <a:avLst/>
          </a:prstGeom>
          <a:noFill/>
          <a:ln w="9525">
            <a:noFill/>
            <a:miter lim="800000"/>
            <a:headEnd/>
            <a:tailEnd/>
          </a:ln>
        </p:spPr>
      </p:pic>
      <p:pic>
        <p:nvPicPr>
          <p:cNvPr id="15369" name="Picture 11" descr="BD21370_"/>
          <p:cNvPicPr>
            <a:picLocks noChangeAspect="1" noChangeArrowheads="1"/>
          </p:cNvPicPr>
          <p:nvPr/>
        </p:nvPicPr>
        <p:blipFill>
          <a:blip r:embed="rId4"/>
          <a:srcRect/>
          <a:stretch>
            <a:fillRect/>
          </a:stretch>
        </p:blipFill>
        <p:spPr bwMode="auto">
          <a:xfrm>
            <a:off x="228600" y="1438275"/>
            <a:ext cx="6629400" cy="212725"/>
          </a:xfrm>
          <a:prstGeom prst="rect">
            <a:avLst/>
          </a:prstGeom>
          <a:noFill/>
          <a:ln w="9525">
            <a:noFill/>
            <a:miter lim="800000"/>
            <a:headEnd/>
            <a:tailEnd/>
          </a:ln>
        </p:spPr>
      </p:pic>
      <p:sp>
        <p:nvSpPr>
          <p:cNvPr id="15370" name="Text Box 12"/>
          <p:cNvSpPr txBox="1">
            <a:spLocks noChangeArrowheads="1"/>
          </p:cNvSpPr>
          <p:nvPr/>
        </p:nvSpPr>
        <p:spPr bwMode="auto">
          <a:xfrm>
            <a:off x="800100" y="1651000"/>
            <a:ext cx="5657850" cy="366713"/>
          </a:xfrm>
          <a:prstGeom prst="rect">
            <a:avLst/>
          </a:prstGeom>
          <a:noFill/>
          <a:ln w="9525">
            <a:noFill/>
            <a:miter lim="800000"/>
            <a:headEnd/>
            <a:tailEnd/>
          </a:ln>
        </p:spPr>
        <p:txBody>
          <a:bodyPr>
            <a:spAutoFit/>
          </a:bodyPr>
          <a:lstStyle/>
          <a:p>
            <a:pPr>
              <a:spcBef>
                <a:spcPct val="50000"/>
              </a:spcBef>
            </a:pPr>
            <a:endParaRPr lang="en-US"/>
          </a:p>
        </p:txBody>
      </p:sp>
      <p:sp>
        <p:nvSpPr>
          <p:cNvPr id="60429" name="Text Box 13"/>
          <p:cNvSpPr txBox="1">
            <a:spLocks noChangeArrowheads="1"/>
          </p:cNvSpPr>
          <p:nvPr/>
        </p:nvSpPr>
        <p:spPr bwMode="auto">
          <a:xfrm>
            <a:off x="685800" y="2201863"/>
            <a:ext cx="5772150" cy="2565400"/>
          </a:xfrm>
          <a:prstGeom prst="rect">
            <a:avLst/>
          </a:prstGeom>
          <a:noFill/>
          <a:ln w="9525">
            <a:noFill/>
            <a:miter lim="800000"/>
            <a:headEnd/>
            <a:tailEnd/>
          </a:ln>
          <a:effectLst/>
        </p:spPr>
        <p:txBody>
          <a:bodyPr>
            <a:spAutoFit/>
          </a:bodyPr>
          <a:lstStyle/>
          <a:p>
            <a:pPr algn="just">
              <a:defRPr/>
            </a:pPr>
            <a:r>
              <a:rPr lang="en-US" sz="2500" b="1" dirty="0">
                <a:solidFill>
                  <a:srgbClr val="990000"/>
                </a:solidFill>
                <a:effectLst>
                  <a:outerShdw blurRad="38100" dist="38100" dir="2700000" algn="tl">
                    <a:srgbClr val="C0C0C0"/>
                  </a:outerShdw>
                </a:effectLst>
                <a:latin typeface="Garamond" pitchFamily="18" charset="0"/>
              </a:rPr>
              <a:t>3.2 - Inbound Air Consolidation Services:</a:t>
            </a:r>
          </a:p>
          <a:p>
            <a:pPr algn="just">
              <a:defRPr/>
            </a:pPr>
            <a:endParaRPr lang="en-US" sz="2500" b="1" dirty="0">
              <a:solidFill>
                <a:srgbClr val="990000"/>
              </a:solidFill>
              <a:effectLst>
                <a:outerShdw blurRad="38100" dist="38100" dir="2700000" algn="tl">
                  <a:srgbClr val="C0C0C0"/>
                </a:outerShdw>
              </a:effectLst>
              <a:latin typeface="Verdana" pitchFamily="34" charset="0"/>
            </a:endParaRPr>
          </a:p>
          <a:p>
            <a:pPr>
              <a:defRPr/>
            </a:pPr>
            <a:r>
              <a:rPr lang="en-US" sz="1600" b="1" dirty="0">
                <a:solidFill>
                  <a:schemeClr val="accent2"/>
                </a:solidFill>
                <a:latin typeface="Trebuchet MS" pitchFamily="34" charset="0"/>
              </a:rPr>
              <a:t>A committed and efficient team of professionals at AMRA GLOBAL LOGISTICS LTD have developed an exhaustive world wide network of associates and an effective chain supply system to cater to demanding customers. Together with highly responsive and dynamic global partners, AMRA GLOBAL LOGISTICS LTD provides time -bound and cost effective services always.</a:t>
            </a:r>
          </a:p>
        </p:txBody>
      </p:sp>
      <p:grpSp>
        <p:nvGrpSpPr>
          <p:cNvPr id="15372" name="Group 13"/>
          <p:cNvGrpSpPr>
            <a:grpSpLocks/>
          </p:cNvGrpSpPr>
          <p:nvPr/>
        </p:nvGrpSpPr>
        <p:grpSpPr bwMode="auto">
          <a:xfrm>
            <a:off x="914400" y="6713538"/>
            <a:ext cx="5543550" cy="2201862"/>
            <a:chOff x="1080" y="8535"/>
            <a:chExt cx="10965" cy="2086"/>
          </a:xfrm>
        </p:grpSpPr>
        <p:pic>
          <p:nvPicPr>
            <p:cNvPr id="15373" name="Picture 1"/>
            <p:cNvPicPr>
              <a:picLocks noChangeAspect="1" noChangeArrowheads="1"/>
            </p:cNvPicPr>
            <p:nvPr/>
          </p:nvPicPr>
          <p:blipFill>
            <a:blip r:embed="rId5"/>
            <a:srcRect l="1125" t="27875" r="75676" b="28250"/>
            <a:stretch>
              <a:fillRect/>
            </a:stretch>
          </p:blipFill>
          <p:spPr bwMode="auto">
            <a:xfrm>
              <a:off x="1080" y="8535"/>
              <a:ext cx="2175" cy="2086"/>
            </a:xfrm>
            <a:prstGeom prst="rect">
              <a:avLst/>
            </a:prstGeom>
            <a:noFill/>
            <a:ln w="9525">
              <a:noFill/>
              <a:miter lim="800000"/>
              <a:headEnd/>
              <a:tailEnd/>
            </a:ln>
          </p:spPr>
        </p:pic>
        <p:pic>
          <p:nvPicPr>
            <p:cNvPr id="15374" name="Picture 1"/>
            <p:cNvPicPr>
              <a:picLocks noChangeAspect="1" noChangeArrowheads="1"/>
            </p:cNvPicPr>
            <p:nvPr/>
          </p:nvPicPr>
          <p:blipFill>
            <a:blip r:embed="rId5"/>
            <a:srcRect l="25124" t="27875" r="17438" b="28250"/>
            <a:stretch>
              <a:fillRect/>
            </a:stretch>
          </p:blipFill>
          <p:spPr bwMode="auto">
            <a:xfrm>
              <a:off x="6825" y="8535"/>
              <a:ext cx="5220" cy="1715"/>
            </a:xfrm>
            <a:prstGeom prst="rect">
              <a:avLst/>
            </a:prstGeom>
            <a:noFill/>
            <a:ln w="9525">
              <a:noFill/>
              <a:miter lim="800000"/>
              <a:headEnd/>
              <a:tailEnd/>
            </a:ln>
          </p:spPr>
        </p:pic>
        <p:pic>
          <p:nvPicPr>
            <p:cNvPr id="15375" name="Picture 1"/>
            <p:cNvPicPr>
              <a:picLocks noChangeAspect="1" noChangeArrowheads="1"/>
            </p:cNvPicPr>
            <p:nvPr/>
          </p:nvPicPr>
          <p:blipFill>
            <a:blip r:embed="rId5"/>
            <a:srcRect l="5411" t="15125" r="83139" b="73750"/>
            <a:stretch>
              <a:fillRect/>
            </a:stretch>
          </p:blipFill>
          <p:spPr bwMode="auto">
            <a:xfrm>
              <a:off x="3420" y="8763"/>
              <a:ext cx="3195" cy="1197"/>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16388"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16386" name="Object 4"/>
          <p:cNvGraphicFramePr>
            <a:graphicFrameLocks noChangeAspect="1"/>
          </p:cNvGraphicFramePr>
          <p:nvPr/>
        </p:nvGraphicFramePr>
        <p:xfrm>
          <a:off x="-3175000" y="0"/>
          <a:ext cx="13208000" cy="9906000"/>
        </p:xfrm>
        <a:graphic>
          <a:graphicData uri="http://schemas.openxmlformats.org/presentationml/2006/ole">
            <p:oleObj spid="_x0000_s16386" name="Bitmap Image" r:id="rId3" imgW="9752381" imgH="7314286" progId="Paint.Picture">
              <p:embed/>
            </p:oleObj>
          </a:graphicData>
        </a:graphic>
      </p:graphicFrame>
      <p:sp>
        <p:nvSpPr>
          <p:cNvPr id="16389"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18439" name="Rectangle 7"/>
          <p:cNvSpPr>
            <a:spLocks noChangeArrowheads="1"/>
          </p:cNvSpPr>
          <p:nvPr/>
        </p:nvSpPr>
        <p:spPr bwMode="auto">
          <a:xfrm>
            <a:off x="800100" y="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16391" name="Rectangle 8"/>
          <p:cNvSpPr>
            <a:spLocks noChangeArrowheads="1"/>
          </p:cNvSpPr>
          <p:nvPr/>
        </p:nvSpPr>
        <p:spPr bwMode="auto">
          <a:xfrm>
            <a:off x="1714500" y="2201863"/>
            <a:ext cx="4857750" cy="6053137"/>
          </a:xfrm>
          <a:prstGeom prst="rect">
            <a:avLst/>
          </a:prstGeom>
          <a:noFill/>
          <a:ln w="9525">
            <a:noFill/>
            <a:miter lim="800000"/>
            <a:headEnd/>
            <a:tailEnd/>
          </a:ln>
        </p:spPr>
        <p:txBody>
          <a:bodyPr/>
          <a:lstStyle/>
          <a:p>
            <a:pPr algn="ctr">
              <a:spcBef>
                <a:spcPct val="20000"/>
              </a:spcBef>
            </a:pPr>
            <a:r>
              <a:rPr lang="en-US" sz="1200" b="1">
                <a:latin typeface="Garamond" pitchFamily="18" charset="0"/>
              </a:rPr>
              <a:t> </a:t>
            </a:r>
            <a:endParaRPr lang="en-US" sz="1400" b="1">
              <a:solidFill>
                <a:srgbClr val="000066"/>
              </a:solidFill>
              <a:latin typeface="Garamond" pitchFamily="18" charset="0"/>
            </a:endParaRPr>
          </a:p>
          <a:p>
            <a:pPr algn="ctr">
              <a:spcBef>
                <a:spcPct val="20000"/>
              </a:spcBef>
            </a:pPr>
            <a:endParaRPr lang="en-US" sz="1200" b="1">
              <a:latin typeface="Garamond" pitchFamily="18" charset="0"/>
            </a:endParaRPr>
          </a:p>
        </p:txBody>
      </p:sp>
      <p:pic>
        <p:nvPicPr>
          <p:cNvPr id="16392" name="Picture 10" descr="BD21370_"/>
          <p:cNvPicPr>
            <a:picLocks noChangeAspect="1" noChangeArrowheads="1"/>
          </p:cNvPicPr>
          <p:nvPr/>
        </p:nvPicPr>
        <p:blipFill>
          <a:blip r:embed="rId4"/>
          <a:srcRect/>
          <a:stretch>
            <a:fillRect/>
          </a:stretch>
        </p:blipFill>
        <p:spPr bwMode="auto">
          <a:xfrm>
            <a:off x="228600" y="8591550"/>
            <a:ext cx="6629400" cy="214313"/>
          </a:xfrm>
          <a:prstGeom prst="rect">
            <a:avLst/>
          </a:prstGeom>
          <a:noFill/>
          <a:ln w="9525">
            <a:noFill/>
            <a:miter lim="800000"/>
            <a:headEnd/>
            <a:tailEnd/>
          </a:ln>
        </p:spPr>
      </p:pic>
      <p:pic>
        <p:nvPicPr>
          <p:cNvPr id="16393" name="Picture 11" descr="BD21370_"/>
          <p:cNvPicPr>
            <a:picLocks noChangeAspect="1" noChangeArrowheads="1"/>
          </p:cNvPicPr>
          <p:nvPr/>
        </p:nvPicPr>
        <p:blipFill>
          <a:blip r:embed="rId4"/>
          <a:srcRect/>
          <a:stretch>
            <a:fillRect/>
          </a:stretch>
        </p:blipFill>
        <p:spPr bwMode="auto">
          <a:xfrm>
            <a:off x="228600" y="996950"/>
            <a:ext cx="6629400" cy="214313"/>
          </a:xfrm>
          <a:prstGeom prst="rect">
            <a:avLst/>
          </a:prstGeom>
          <a:noFill/>
          <a:ln w="9525">
            <a:noFill/>
            <a:miter lim="800000"/>
            <a:headEnd/>
            <a:tailEnd/>
          </a:ln>
        </p:spPr>
      </p:pic>
      <p:sp>
        <p:nvSpPr>
          <p:cNvPr id="16394" name="Rectangle 12"/>
          <p:cNvSpPr>
            <a:spLocks noChangeArrowheads="1"/>
          </p:cNvSpPr>
          <p:nvPr/>
        </p:nvSpPr>
        <p:spPr bwMode="auto">
          <a:xfrm>
            <a:off x="2857500" y="2641600"/>
            <a:ext cx="3943350" cy="3522663"/>
          </a:xfrm>
          <a:prstGeom prst="rect">
            <a:avLst/>
          </a:prstGeom>
          <a:noFill/>
          <a:ln w="9525">
            <a:noFill/>
            <a:miter lim="800000"/>
            <a:headEnd/>
            <a:tailEnd/>
          </a:ln>
        </p:spPr>
        <p:txBody>
          <a:bodyPr wrap="none"/>
          <a:lstStyle/>
          <a:p>
            <a:pPr marL="406400" lvl="1" indent="252413" eaLnBrk="0" hangingPunct="0">
              <a:lnSpc>
                <a:spcPct val="90000"/>
              </a:lnSpc>
            </a:pPr>
            <a:r>
              <a:rPr lang="en-US" sz="1200">
                <a:solidFill>
                  <a:srgbClr val="990000"/>
                </a:solidFill>
                <a:latin typeface="Garamond" pitchFamily="18" charset="0"/>
              </a:rPr>
              <a:t>	 Transit Time	: 9-10 Days (CTG - CBO - European Dest.) </a:t>
            </a:r>
          </a:p>
          <a:p>
            <a:pPr marL="773113" lvl="2" indent="212725" eaLnBrk="0" hangingPunct="0">
              <a:lnSpc>
                <a:spcPct val="90000"/>
              </a:lnSpc>
            </a:pPr>
            <a:r>
              <a:rPr lang="en-US" sz="1200">
                <a:solidFill>
                  <a:srgbClr val="990000"/>
                </a:solidFill>
                <a:latin typeface="Garamond" pitchFamily="18" charset="0"/>
              </a:rPr>
              <a:t>Transit Time	: 10-12 Days (CTG - CBO - USA/Canada Dest.)</a:t>
            </a:r>
          </a:p>
          <a:p>
            <a:pPr marL="773113" lvl="2" indent="212725" eaLnBrk="0" hangingPunct="0">
              <a:lnSpc>
                <a:spcPct val="90000"/>
              </a:lnSpc>
            </a:pPr>
            <a:r>
              <a:rPr lang="en-US" sz="1200">
                <a:solidFill>
                  <a:srgbClr val="990000"/>
                </a:solidFill>
                <a:latin typeface="Garamond" pitchFamily="18" charset="0"/>
              </a:rPr>
              <a:t>Transit Time	: 15-16 Days (CTG - DXB - European Dest.)</a:t>
            </a:r>
          </a:p>
          <a:p>
            <a:pPr marL="773113" lvl="2" indent="212725" eaLnBrk="0" hangingPunct="0">
              <a:lnSpc>
                <a:spcPct val="90000"/>
              </a:lnSpc>
            </a:pPr>
            <a:r>
              <a:rPr lang="en-US" sz="1200">
                <a:solidFill>
                  <a:srgbClr val="990000"/>
                </a:solidFill>
                <a:latin typeface="Garamond" pitchFamily="18" charset="0"/>
              </a:rPr>
              <a:t>Transit Time	: 16-18 Days (CTG - DXB - USA/Canada)</a:t>
            </a:r>
          </a:p>
          <a:p>
            <a:pPr marL="773113" lvl="2" indent="212725" eaLnBrk="0" hangingPunct="0">
              <a:lnSpc>
                <a:spcPct val="90000"/>
              </a:lnSpc>
            </a:pPr>
            <a:r>
              <a:rPr lang="en-US" sz="1200">
                <a:solidFill>
                  <a:srgbClr val="990000"/>
                </a:solidFill>
                <a:latin typeface="Garamond" pitchFamily="18" charset="0"/>
              </a:rPr>
              <a:t>Cost Saving	 : 10% - 20% during Lean Season</a:t>
            </a:r>
          </a:p>
          <a:p>
            <a:pPr marL="773113" lvl="2" indent="212725" eaLnBrk="0" hangingPunct="0">
              <a:lnSpc>
                <a:spcPct val="90000"/>
              </a:lnSpc>
            </a:pPr>
            <a:r>
              <a:rPr lang="en-US" sz="1200">
                <a:solidFill>
                  <a:srgbClr val="990000"/>
                </a:solidFill>
                <a:latin typeface="Garamond" pitchFamily="18" charset="0"/>
              </a:rPr>
              <a:t>Cost Saving	: 20% - 30% during Peak Season</a:t>
            </a:r>
          </a:p>
          <a:p>
            <a:pPr marL="773113" lvl="2" indent="212725" eaLnBrk="0" hangingPunct="0">
              <a:lnSpc>
                <a:spcPct val="90000"/>
              </a:lnSpc>
            </a:pPr>
            <a:r>
              <a:rPr lang="en-US" sz="1200">
                <a:solidFill>
                  <a:srgbClr val="990000"/>
                </a:solidFill>
                <a:latin typeface="Garamond" pitchFamily="18" charset="0"/>
              </a:rPr>
              <a:t>Sailings/Week	: 2/Week, EX-CTG</a:t>
            </a:r>
          </a:p>
          <a:p>
            <a:pPr marL="773113" lvl="2" indent="212725" eaLnBrk="0" hangingPunct="0">
              <a:lnSpc>
                <a:spcPct val="90000"/>
              </a:lnSpc>
            </a:pPr>
            <a:r>
              <a:rPr lang="en-US" sz="1200">
                <a:solidFill>
                  <a:srgbClr val="990000"/>
                </a:solidFill>
                <a:latin typeface="Garamond" pitchFamily="18" charset="0"/>
              </a:rPr>
              <a:t>Arrival in CBO/Week	: 2/Week</a:t>
            </a:r>
          </a:p>
          <a:p>
            <a:pPr marL="773113" lvl="2" indent="212725" eaLnBrk="0" hangingPunct="0">
              <a:lnSpc>
                <a:spcPct val="90000"/>
              </a:lnSpc>
            </a:pPr>
            <a:r>
              <a:rPr lang="en-US" sz="1200">
                <a:solidFill>
                  <a:srgbClr val="990000"/>
                </a:solidFill>
                <a:latin typeface="Garamond" pitchFamily="18" charset="0"/>
              </a:rPr>
              <a:t>Arrival in DXB/Week	: 1/Week via CBO, 1/Week via SIN</a:t>
            </a:r>
          </a:p>
          <a:p>
            <a:pPr marL="773113" lvl="2" indent="212725" eaLnBrk="0" hangingPunct="0">
              <a:lnSpc>
                <a:spcPct val="90000"/>
              </a:lnSpc>
            </a:pPr>
            <a:r>
              <a:rPr lang="en-US" sz="1200">
                <a:solidFill>
                  <a:srgbClr val="990000"/>
                </a:solidFill>
                <a:latin typeface="Garamond" pitchFamily="18" charset="0"/>
              </a:rPr>
              <a:t>Transshipment Port	: CBO/DXB</a:t>
            </a:r>
          </a:p>
          <a:p>
            <a:pPr marL="773113" lvl="2" indent="212725" eaLnBrk="0" hangingPunct="0">
              <a:lnSpc>
                <a:spcPct val="90000"/>
              </a:lnSpc>
            </a:pPr>
            <a:endParaRPr lang="en-US" sz="1200">
              <a:solidFill>
                <a:srgbClr val="990000"/>
              </a:solidFill>
              <a:latin typeface="Garamond" pitchFamily="18" charset="0"/>
            </a:endParaRPr>
          </a:p>
          <a:p>
            <a:pPr marL="773113" lvl="2" indent="212725" eaLnBrk="0" hangingPunct="0">
              <a:lnSpc>
                <a:spcPct val="90000"/>
              </a:lnSpc>
            </a:pPr>
            <a:r>
              <a:rPr lang="en-US" sz="1200">
                <a:solidFill>
                  <a:srgbClr val="990000"/>
                </a:solidFill>
                <a:latin typeface="Garamond" pitchFamily="18" charset="0"/>
              </a:rPr>
              <a:t>Efficient Handling, reliable Carrier in DXB/CBO</a:t>
            </a:r>
          </a:p>
        </p:txBody>
      </p:sp>
      <p:grpSp>
        <p:nvGrpSpPr>
          <p:cNvPr id="16395" name="Group 13"/>
          <p:cNvGrpSpPr>
            <a:grpSpLocks/>
          </p:cNvGrpSpPr>
          <p:nvPr/>
        </p:nvGrpSpPr>
        <p:grpSpPr bwMode="auto">
          <a:xfrm>
            <a:off x="228600" y="4622800"/>
            <a:ext cx="2800350" cy="3302000"/>
            <a:chOff x="240" y="2592"/>
            <a:chExt cx="2352" cy="1440"/>
          </a:xfrm>
        </p:grpSpPr>
        <p:grpSp>
          <p:nvGrpSpPr>
            <p:cNvPr id="16397" name="Group 14"/>
            <p:cNvGrpSpPr>
              <a:grpSpLocks/>
            </p:cNvGrpSpPr>
            <p:nvPr/>
          </p:nvGrpSpPr>
          <p:grpSpPr bwMode="auto">
            <a:xfrm>
              <a:off x="240" y="2592"/>
              <a:ext cx="2352" cy="1440"/>
              <a:chOff x="3312" y="2352"/>
              <a:chExt cx="2352" cy="1440"/>
            </a:xfrm>
          </p:grpSpPr>
          <p:grpSp>
            <p:nvGrpSpPr>
              <p:cNvPr id="16401" name="Group 15"/>
              <p:cNvGrpSpPr>
                <a:grpSpLocks/>
              </p:cNvGrpSpPr>
              <p:nvPr/>
            </p:nvGrpSpPr>
            <p:grpSpPr bwMode="auto">
              <a:xfrm>
                <a:off x="3312" y="2352"/>
                <a:ext cx="2352" cy="1440"/>
                <a:chOff x="158" y="1009"/>
                <a:chExt cx="5444" cy="3147"/>
              </a:xfrm>
            </p:grpSpPr>
            <p:sp>
              <p:nvSpPr>
                <p:cNvPr id="16403" name="AutoShape 16"/>
                <p:cNvSpPr>
                  <a:spLocks noChangeAspect="1" noChangeArrowheads="1" noTextEdit="1"/>
                </p:cNvSpPr>
                <p:nvPr/>
              </p:nvSpPr>
              <p:spPr bwMode="auto">
                <a:xfrm>
                  <a:off x="158" y="1009"/>
                  <a:ext cx="5444" cy="3147"/>
                </a:xfrm>
                <a:prstGeom prst="rect">
                  <a:avLst/>
                </a:prstGeom>
                <a:noFill/>
                <a:ln w="9525">
                  <a:noFill/>
                  <a:miter lim="800000"/>
                  <a:headEnd/>
                  <a:tailEnd/>
                </a:ln>
              </p:spPr>
              <p:txBody>
                <a:bodyPr/>
                <a:lstStyle/>
                <a:p>
                  <a:endParaRPr lang="en-US"/>
                </a:p>
              </p:txBody>
            </p:sp>
            <p:sp>
              <p:nvSpPr>
                <p:cNvPr id="16404" name="Freeform 17"/>
                <p:cNvSpPr>
                  <a:spLocks/>
                </p:cNvSpPr>
                <p:nvPr/>
              </p:nvSpPr>
              <p:spPr bwMode="auto">
                <a:xfrm>
                  <a:off x="1083" y="1264"/>
                  <a:ext cx="247" cy="102"/>
                </a:xfrm>
                <a:custGeom>
                  <a:avLst/>
                  <a:gdLst>
                    <a:gd name="T0" fmla="*/ 116 w 247"/>
                    <a:gd name="T1" fmla="*/ 15 h 102"/>
                    <a:gd name="T2" fmla="*/ 73 w 247"/>
                    <a:gd name="T3" fmla="*/ 15 h 102"/>
                    <a:gd name="T4" fmla="*/ 59 w 247"/>
                    <a:gd name="T5" fmla="*/ 15 h 102"/>
                    <a:gd name="T6" fmla="*/ 14 w 247"/>
                    <a:gd name="T7" fmla="*/ 29 h 102"/>
                    <a:gd name="T8" fmla="*/ 0 w 247"/>
                    <a:gd name="T9" fmla="*/ 56 h 102"/>
                    <a:gd name="T10" fmla="*/ 45 w 247"/>
                    <a:gd name="T11" fmla="*/ 56 h 102"/>
                    <a:gd name="T12" fmla="*/ 73 w 247"/>
                    <a:gd name="T13" fmla="*/ 44 h 102"/>
                    <a:gd name="T14" fmla="*/ 59 w 247"/>
                    <a:gd name="T15" fmla="*/ 75 h 102"/>
                    <a:gd name="T16" fmla="*/ 102 w 247"/>
                    <a:gd name="T17" fmla="*/ 75 h 102"/>
                    <a:gd name="T18" fmla="*/ 102 w 247"/>
                    <a:gd name="T19" fmla="*/ 102 h 102"/>
                    <a:gd name="T20" fmla="*/ 116 w 247"/>
                    <a:gd name="T21" fmla="*/ 102 h 102"/>
                    <a:gd name="T22" fmla="*/ 176 w 247"/>
                    <a:gd name="T23" fmla="*/ 87 h 102"/>
                    <a:gd name="T24" fmla="*/ 247 w 247"/>
                    <a:gd name="T25" fmla="*/ 75 h 102"/>
                    <a:gd name="T26" fmla="*/ 235 w 247"/>
                    <a:gd name="T27" fmla="*/ 56 h 102"/>
                    <a:gd name="T28" fmla="*/ 206 w 247"/>
                    <a:gd name="T29" fmla="*/ 56 h 102"/>
                    <a:gd name="T30" fmla="*/ 220 w 247"/>
                    <a:gd name="T31" fmla="*/ 29 h 102"/>
                    <a:gd name="T32" fmla="*/ 190 w 247"/>
                    <a:gd name="T33" fmla="*/ 29 h 102"/>
                    <a:gd name="T34" fmla="*/ 190 w 247"/>
                    <a:gd name="T35" fmla="*/ 0 h 102"/>
                    <a:gd name="T36" fmla="*/ 176 w 247"/>
                    <a:gd name="T37" fmla="*/ 0 h 102"/>
                    <a:gd name="T38" fmla="*/ 147 w 247"/>
                    <a:gd name="T39" fmla="*/ 44 h 102"/>
                    <a:gd name="T40" fmla="*/ 116 w 247"/>
                    <a:gd name="T41" fmla="*/ 15 h 102"/>
                    <a:gd name="T42" fmla="*/ 116 w 247"/>
                    <a:gd name="T43" fmla="*/ 15 h 10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7"/>
                    <a:gd name="T67" fmla="*/ 0 h 102"/>
                    <a:gd name="T68" fmla="*/ 247 w 247"/>
                    <a:gd name="T69" fmla="*/ 102 h 10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7" h="102">
                      <a:moveTo>
                        <a:pt x="116" y="15"/>
                      </a:moveTo>
                      <a:lnTo>
                        <a:pt x="73" y="15"/>
                      </a:lnTo>
                      <a:lnTo>
                        <a:pt x="59" y="15"/>
                      </a:lnTo>
                      <a:lnTo>
                        <a:pt x="14" y="29"/>
                      </a:lnTo>
                      <a:lnTo>
                        <a:pt x="0" y="56"/>
                      </a:lnTo>
                      <a:lnTo>
                        <a:pt x="45" y="56"/>
                      </a:lnTo>
                      <a:lnTo>
                        <a:pt x="73" y="44"/>
                      </a:lnTo>
                      <a:lnTo>
                        <a:pt x="59" y="75"/>
                      </a:lnTo>
                      <a:lnTo>
                        <a:pt x="102" y="75"/>
                      </a:lnTo>
                      <a:lnTo>
                        <a:pt x="102" y="102"/>
                      </a:lnTo>
                      <a:lnTo>
                        <a:pt x="116" y="102"/>
                      </a:lnTo>
                      <a:lnTo>
                        <a:pt x="176" y="87"/>
                      </a:lnTo>
                      <a:lnTo>
                        <a:pt x="247" y="75"/>
                      </a:lnTo>
                      <a:lnTo>
                        <a:pt x="235" y="56"/>
                      </a:lnTo>
                      <a:lnTo>
                        <a:pt x="206" y="56"/>
                      </a:lnTo>
                      <a:lnTo>
                        <a:pt x="220" y="29"/>
                      </a:lnTo>
                      <a:lnTo>
                        <a:pt x="190" y="29"/>
                      </a:lnTo>
                      <a:lnTo>
                        <a:pt x="190" y="0"/>
                      </a:lnTo>
                      <a:lnTo>
                        <a:pt x="176" y="0"/>
                      </a:lnTo>
                      <a:lnTo>
                        <a:pt x="147" y="44"/>
                      </a:lnTo>
                      <a:lnTo>
                        <a:pt x="116" y="15"/>
                      </a:lnTo>
                      <a:close/>
                    </a:path>
                  </a:pathLst>
                </a:custGeom>
                <a:solidFill>
                  <a:srgbClr val="000000"/>
                </a:solidFill>
                <a:ln w="9525">
                  <a:noFill/>
                  <a:round/>
                  <a:headEnd/>
                  <a:tailEnd/>
                </a:ln>
              </p:spPr>
              <p:txBody>
                <a:bodyPr/>
                <a:lstStyle/>
                <a:p>
                  <a:endParaRPr lang="en-US"/>
                </a:p>
              </p:txBody>
            </p:sp>
            <p:sp>
              <p:nvSpPr>
                <p:cNvPr id="16405" name="Freeform 18"/>
                <p:cNvSpPr>
                  <a:spLocks/>
                </p:cNvSpPr>
                <p:nvPr/>
              </p:nvSpPr>
              <p:spPr bwMode="auto">
                <a:xfrm>
                  <a:off x="1244" y="1218"/>
                  <a:ext cx="74" cy="46"/>
                </a:xfrm>
                <a:custGeom>
                  <a:avLst/>
                  <a:gdLst>
                    <a:gd name="T0" fmla="*/ 59 w 74"/>
                    <a:gd name="T1" fmla="*/ 0 h 46"/>
                    <a:gd name="T2" fmla="*/ 15 w 74"/>
                    <a:gd name="T3" fmla="*/ 0 h 46"/>
                    <a:gd name="T4" fmla="*/ 0 w 74"/>
                    <a:gd name="T5" fmla="*/ 17 h 46"/>
                    <a:gd name="T6" fmla="*/ 45 w 74"/>
                    <a:gd name="T7" fmla="*/ 17 h 46"/>
                    <a:gd name="T8" fmla="*/ 0 w 74"/>
                    <a:gd name="T9" fmla="*/ 31 h 46"/>
                    <a:gd name="T10" fmla="*/ 59 w 74"/>
                    <a:gd name="T11" fmla="*/ 46 h 46"/>
                    <a:gd name="T12" fmla="*/ 74 w 74"/>
                    <a:gd name="T13" fmla="*/ 17 h 46"/>
                    <a:gd name="T14" fmla="*/ 59 w 74"/>
                    <a:gd name="T15" fmla="*/ 0 h 46"/>
                    <a:gd name="T16" fmla="*/ 59 w 74"/>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4"/>
                    <a:gd name="T28" fmla="*/ 0 h 46"/>
                    <a:gd name="T29" fmla="*/ 74 w 74"/>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4" h="46">
                      <a:moveTo>
                        <a:pt x="59" y="0"/>
                      </a:moveTo>
                      <a:lnTo>
                        <a:pt x="15" y="0"/>
                      </a:lnTo>
                      <a:lnTo>
                        <a:pt x="0" y="17"/>
                      </a:lnTo>
                      <a:lnTo>
                        <a:pt x="45" y="17"/>
                      </a:lnTo>
                      <a:lnTo>
                        <a:pt x="0" y="31"/>
                      </a:lnTo>
                      <a:lnTo>
                        <a:pt x="59" y="46"/>
                      </a:lnTo>
                      <a:lnTo>
                        <a:pt x="74" y="17"/>
                      </a:lnTo>
                      <a:lnTo>
                        <a:pt x="59" y="0"/>
                      </a:lnTo>
                      <a:close/>
                    </a:path>
                  </a:pathLst>
                </a:custGeom>
                <a:solidFill>
                  <a:srgbClr val="000000"/>
                </a:solidFill>
                <a:ln w="9525">
                  <a:noFill/>
                  <a:round/>
                  <a:headEnd/>
                  <a:tailEnd/>
                </a:ln>
              </p:spPr>
              <p:txBody>
                <a:bodyPr/>
                <a:lstStyle/>
                <a:p>
                  <a:endParaRPr lang="en-US"/>
                </a:p>
              </p:txBody>
            </p:sp>
            <p:sp>
              <p:nvSpPr>
                <p:cNvPr id="16406" name="Freeform 19"/>
                <p:cNvSpPr>
                  <a:spLocks/>
                </p:cNvSpPr>
                <p:nvPr/>
              </p:nvSpPr>
              <p:spPr bwMode="auto">
                <a:xfrm>
                  <a:off x="1355" y="1208"/>
                  <a:ext cx="81" cy="58"/>
                </a:xfrm>
                <a:custGeom>
                  <a:avLst/>
                  <a:gdLst>
                    <a:gd name="T0" fmla="*/ 81 w 81"/>
                    <a:gd name="T1" fmla="*/ 54 h 58"/>
                    <a:gd name="T2" fmla="*/ 81 w 81"/>
                    <a:gd name="T3" fmla="*/ 38 h 58"/>
                    <a:gd name="T4" fmla="*/ 58 w 81"/>
                    <a:gd name="T5" fmla="*/ 27 h 58"/>
                    <a:gd name="T6" fmla="*/ 29 w 81"/>
                    <a:gd name="T7" fmla="*/ 0 h 58"/>
                    <a:gd name="T8" fmla="*/ 6 w 81"/>
                    <a:gd name="T9" fmla="*/ 0 h 58"/>
                    <a:gd name="T10" fmla="*/ 0 w 81"/>
                    <a:gd name="T11" fmla="*/ 18 h 58"/>
                    <a:gd name="T12" fmla="*/ 26 w 81"/>
                    <a:gd name="T13" fmla="*/ 30 h 58"/>
                    <a:gd name="T14" fmla="*/ 6 w 81"/>
                    <a:gd name="T15" fmla="*/ 40 h 58"/>
                    <a:gd name="T16" fmla="*/ 6 w 81"/>
                    <a:gd name="T17" fmla="*/ 58 h 58"/>
                    <a:gd name="T18" fmla="*/ 49 w 81"/>
                    <a:gd name="T19" fmla="*/ 43 h 58"/>
                    <a:gd name="T20" fmla="*/ 65 w 81"/>
                    <a:gd name="T21" fmla="*/ 45 h 58"/>
                    <a:gd name="T22" fmla="*/ 65 w 81"/>
                    <a:gd name="T23" fmla="*/ 54 h 58"/>
                    <a:gd name="T24" fmla="*/ 81 w 81"/>
                    <a:gd name="T25" fmla="*/ 54 h 58"/>
                    <a:gd name="T26" fmla="*/ 81 w 81"/>
                    <a:gd name="T27" fmla="*/ 54 h 5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1"/>
                    <a:gd name="T43" fmla="*/ 0 h 58"/>
                    <a:gd name="T44" fmla="*/ 81 w 81"/>
                    <a:gd name="T45" fmla="*/ 58 h 5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1" h="58">
                      <a:moveTo>
                        <a:pt x="81" y="54"/>
                      </a:moveTo>
                      <a:lnTo>
                        <a:pt x="81" y="38"/>
                      </a:lnTo>
                      <a:lnTo>
                        <a:pt x="58" y="27"/>
                      </a:lnTo>
                      <a:lnTo>
                        <a:pt x="29" y="0"/>
                      </a:lnTo>
                      <a:lnTo>
                        <a:pt x="6" y="0"/>
                      </a:lnTo>
                      <a:lnTo>
                        <a:pt x="0" y="18"/>
                      </a:lnTo>
                      <a:lnTo>
                        <a:pt x="26" y="30"/>
                      </a:lnTo>
                      <a:lnTo>
                        <a:pt x="6" y="40"/>
                      </a:lnTo>
                      <a:lnTo>
                        <a:pt x="6" y="58"/>
                      </a:lnTo>
                      <a:lnTo>
                        <a:pt x="49" y="43"/>
                      </a:lnTo>
                      <a:lnTo>
                        <a:pt x="65" y="45"/>
                      </a:lnTo>
                      <a:lnTo>
                        <a:pt x="65" y="54"/>
                      </a:lnTo>
                      <a:lnTo>
                        <a:pt x="81" y="54"/>
                      </a:lnTo>
                      <a:close/>
                    </a:path>
                  </a:pathLst>
                </a:custGeom>
                <a:solidFill>
                  <a:srgbClr val="000000"/>
                </a:solidFill>
                <a:ln w="9525">
                  <a:noFill/>
                  <a:round/>
                  <a:headEnd/>
                  <a:tailEnd/>
                </a:ln>
              </p:spPr>
              <p:txBody>
                <a:bodyPr/>
                <a:lstStyle/>
                <a:p>
                  <a:endParaRPr lang="en-US"/>
                </a:p>
              </p:txBody>
            </p:sp>
            <p:sp>
              <p:nvSpPr>
                <p:cNvPr id="16407" name="Freeform 20"/>
                <p:cNvSpPr>
                  <a:spLocks/>
                </p:cNvSpPr>
                <p:nvPr/>
              </p:nvSpPr>
              <p:spPr bwMode="auto">
                <a:xfrm>
                  <a:off x="1445" y="1226"/>
                  <a:ext cx="54" cy="58"/>
                </a:xfrm>
                <a:custGeom>
                  <a:avLst/>
                  <a:gdLst>
                    <a:gd name="T0" fmla="*/ 45 w 54"/>
                    <a:gd name="T1" fmla="*/ 58 h 58"/>
                    <a:gd name="T2" fmla="*/ 54 w 54"/>
                    <a:gd name="T3" fmla="*/ 47 h 58"/>
                    <a:gd name="T4" fmla="*/ 50 w 54"/>
                    <a:gd name="T5" fmla="*/ 22 h 58"/>
                    <a:gd name="T6" fmla="*/ 29 w 54"/>
                    <a:gd name="T7" fmla="*/ 12 h 58"/>
                    <a:gd name="T8" fmla="*/ 27 w 54"/>
                    <a:gd name="T9" fmla="*/ 0 h 58"/>
                    <a:gd name="T10" fmla="*/ 0 w 54"/>
                    <a:gd name="T11" fmla="*/ 0 h 58"/>
                    <a:gd name="T12" fmla="*/ 2 w 54"/>
                    <a:gd name="T13" fmla="*/ 34 h 58"/>
                    <a:gd name="T14" fmla="*/ 25 w 54"/>
                    <a:gd name="T15" fmla="*/ 58 h 58"/>
                    <a:gd name="T16" fmla="*/ 45 w 54"/>
                    <a:gd name="T17" fmla="*/ 58 h 58"/>
                    <a:gd name="T18" fmla="*/ 45 w 54"/>
                    <a:gd name="T19" fmla="*/ 58 h 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58"/>
                    <a:gd name="T32" fmla="*/ 54 w 54"/>
                    <a:gd name="T33" fmla="*/ 58 h 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58">
                      <a:moveTo>
                        <a:pt x="45" y="58"/>
                      </a:moveTo>
                      <a:lnTo>
                        <a:pt x="54" y="47"/>
                      </a:lnTo>
                      <a:lnTo>
                        <a:pt x="50" y="22"/>
                      </a:lnTo>
                      <a:lnTo>
                        <a:pt x="29" y="12"/>
                      </a:lnTo>
                      <a:lnTo>
                        <a:pt x="27" y="0"/>
                      </a:lnTo>
                      <a:lnTo>
                        <a:pt x="0" y="0"/>
                      </a:lnTo>
                      <a:lnTo>
                        <a:pt x="2" y="34"/>
                      </a:lnTo>
                      <a:lnTo>
                        <a:pt x="25" y="58"/>
                      </a:lnTo>
                      <a:lnTo>
                        <a:pt x="45" y="58"/>
                      </a:lnTo>
                      <a:close/>
                    </a:path>
                  </a:pathLst>
                </a:custGeom>
                <a:solidFill>
                  <a:srgbClr val="000000"/>
                </a:solidFill>
                <a:ln w="9525">
                  <a:noFill/>
                  <a:round/>
                  <a:headEnd/>
                  <a:tailEnd/>
                </a:ln>
              </p:spPr>
              <p:txBody>
                <a:bodyPr/>
                <a:lstStyle/>
                <a:p>
                  <a:endParaRPr lang="en-US"/>
                </a:p>
              </p:txBody>
            </p:sp>
            <p:sp>
              <p:nvSpPr>
                <p:cNvPr id="16408" name="Freeform 21"/>
                <p:cNvSpPr>
                  <a:spLocks/>
                </p:cNvSpPr>
                <p:nvPr/>
              </p:nvSpPr>
              <p:spPr bwMode="auto">
                <a:xfrm>
                  <a:off x="1017" y="1344"/>
                  <a:ext cx="310" cy="151"/>
                </a:xfrm>
                <a:custGeom>
                  <a:avLst/>
                  <a:gdLst>
                    <a:gd name="T0" fmla="*/ 127 w 310"/>
                    <a:gd name="T1" fmla="*/ 13 h 151"/>
                    <a:gd name="T2" fmla="*/ 57 w 310"/>
                    <a:gd name="T3" fmla="*/ 6 h 151"/>
                    <a:gd name="T4" fmla="*/ 28 w 310"/>
                    <a:gd name="T5" fmla="*/ 0 h 151"/>
                    <a:gd name="T6" fmla="*/ 35 w 310"/>
                    <a:gd name="T7" fmla="*/ 13 h 151"/>
                    <a:gd name="T8" fmla="*/ 0 w 310"/>
                    <a:gd name="T9" fmla="*/ 62 h 151"/>
                    <a:gd name="T10" fmla="*/ 0 w 310"/>
                    <a:gd name="T11" fmla="*/ 82 h 151"/>
                    <a:gd name="T12" fmla="*/ 12 w 310"/>
                    <a:gd name="T13" fmla="*/ 97 h 151"/>
                    <a:gd name="T14" fmla="*/ 21 w 310"/>
                    <a:gd name="T15" fmla="*/ 113 h 151"/>
                    <a:gd name="T16" fmla="*/ 50 w 310"/>
                    <a:gd name="T17" fmla="*/ 111 h 151"/>
                    <a:gd name="T18" fmla="*/ 50 w 310"/>
                    <a:gd name="T19" fmla="*/ 100 h 151"/>
                    <a:gd name="T20" fmla="*/ 64 w 310"/>
                    <a:gd name="T21" fmla="*/ 97 h 151"/>
                    <a:gd name="T22" fmla="*/ 87 w 310"/>
                    <a:gd name="T23" fmla="*/ 53 h 151"/>
                    <a:gd name="T24" fmla="*/ 104 w 310"/>
                    <a:gd name="T25" fmla="*/ 66 h 151"/>
                    <a:gd name="T26" fmla="*/ 87 w 310"/>
                    <a:gd name="T27" fmla="*/ 77 h 151"/>
                    <a:gd name="T28" fmla="*/ 87 w 310"/>
                    <a:gd name="T29" fmla="*/ 104 h 151"/>
                    <a:gd name="T30" fmla="*/ 100 w 310"/>
                    <a:gd name="T31" fmla="*/ 97 h 151"/>
                    <a:gd name="T32" fmla="*/ 87 w 310"/>
                    <a:gd name="T33" fmla="*/ 117 h 151"/>
                    <a:gd name="T34" fmla="*/ 87 w 310"/>
                    <a:gd name="T35" fmla="*/ 129 h 151"/>
                    <a:gd name="T36" fmla="*/ 134 w 310"/>
                    <a:gd name="T37" fmla="*/ 140 h 151"/>
                    <a:gd name="T38" fmla="*/ 193 w 310"/>
                    <a:gd name="T39" fmla="*/ 149 h 151"/>
                    <a:gd name="T40" fmla="*/ 222 w 310"/>
                    <a:gd name="T41" fmla="*/ 131 h 151"/>
                    <a:gd name="T42" fmla="*/ 249 w 310"/>
                    <a:gd name="T43" fmla="*/ 149 h 151"/>
                    <a:gd name="T44" fmla="*/ 303 w 310"/>
                    <a:gd name="T45" fmla="*/ 151 h 151"/>
                    <a:gd name="T46" fmla="*/ 304 w 310"/>
                    <a:gd name="T47" fmla="*/ 135 h 151"/>
                    <a:gd name="T48" fmla="*/ 276 w 310"/>
                    <a:gd name="T49" fmla="*/ 109 h 151"/>
                    <a:gd name="T50" fmla="*/ 288 w 310"/>
                    <a:gd name="T51" fmla="*/ 80 h 151"/>
                    <a:gd name="T52" fmla="*/ 306 w 310"/>
                    <a:gd name="T53" fmla="*/ 58 h 151"/>
                    <a:gd name="T54" fmla="*/ 310 w 310"/>
                    <a:gd name="T55" fmla="*/ 31 h 151"/>
                    <a:gd name="T56" fmla="*/ 256 w 310"/>
                    <a:gd name="T57" fmla="*/ 29 h 151"/>
                    <a:gd name="T58" fmla="*/ 249 w 310"/>
                    <a:gd name="T59" fmla="*/ 62 h 151"/>
                    <a:gd name="T60" fmla="*/ 225 w 310"/>
                    <a:gd name="T61" fmla="*/ 66 h 151"/>
                    <a:gd name="T62" fmla="*/ 217 w 310"/>
                    <a:gd name="T63" fmla="*/ 88 h 151"/>
                    <a:gd name="T64" fmla="*/ 190 w 310"/>
                    <a:gd name="T65" fmla="*/ 46 h 151"/>
                    <a:gd name="T66" fmla="*/ 174 w 310"/>
                    <a:gd name="T67" fmla="*/ 62 h 151"/>
                    <a:gd name="T68" fmla="*/ 163 w 310"/>
                    <a:gd name="T69" fmla="*/ 49 h 151"/>
                    <a:gd name="T70" fmla="*/ 168 w 310"/>
                    <a:gd name="T71" fmla="*/ 31 h 151"/>
                    <a:gd name="T72" fmla="*/ 134 w 310"/>
                    <a:gd name="T73" fmla="*/ 29 h 151"/>
                    <a:gd name="T74" fmla="*/ 127 w 310"/>
                    <a:gd name="T75" fmla="*/ 13 h 151"/>
                    <a:gd name="T76" fmla="*/ 127 w 310"/>
                    <a:gd name="T77" fmla="*/ 13 h 1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10"/>
                    <a:gd name="T118" fmla="*/ 0 h 151"/>
                    <a:gd name="T119" fmla="*/ 310 w 310"/>
                    <a:gd name="T120" fmla="*/ 151 h 15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10" h="151">
                      <a:moveTo>
                        <a:pt x="127" y="13"/>
                      </a:moveTo>
                      <a:lnTo>
                        <a:pt x="57" y="6"/>
                      </a:lnTo>
                      <a:lnTo>
                        <a:pt x="28" y="0"/>
                      </a:lnTo>
                      <a:lnTo>
                        <a:pt x="35" y="13"/>
                      </a:lnTo>
                      <a:lnTo>
                        <a:pt x="0" y="62"/>
                      </a:lnTo>
                      <a:lnTo>
                        <a:pt x="0" y="82"/>
                      </a:lnTo>
                      <a:lnTo>
                        <a:pt x="12" y="97"/>
                      </a:lnTo>
                      <a:lnTo>
                        <a:pt x="21" y="113"/>
                      </a:lnTo>
                      <a:lnTo>
                        <a:pt x="50" y="111"/>
                      </a:lnTo>
                      <a:lnTo>
                        <a:pt x="50" y="100"/>
                      </a:lnTo>
                      <a:lnTo>
                        <a:pt x="64" y="97"/>
                      </a:lnTo>
                      <a:lnTo>
                        <a:pt x="87" y="53"/>
                      </a:lnTo>
                      <a:lnTo>
                        <a:pt x="104" y="66"/>
                      </a:lnTo>
                      <a:lnTo>
                        <a:pt x="87" y="77"/>
                      </a:lnTo>
                      <a:lnTo>
                        <a:pt x="87" y="104"/>
                      </a:lnTo>
                      <a:lnTo>
                        <a:pt x="100" y="97"/>
                      </a:lnTo>
                      <a:lnTo>
                        <a:pt x="87" y="117"/>
                      </a:lnTo>
                      <a:lnTo>
                        <a:pt x="87" y="129"/>
                      </a:lnTo>
                      <a:lnTo>
                        <a:pt x="134" y="140"/>
                      </a:lnTo>
                      <a:lnTo>
                        <a:pt x="193" y="149"/>
                      </a:lnTo>
                      <a:lnTo>
                        <a:pt x="222" y="131"/>
                      </a:lnTo>
                      <a:lnTo>
                        <a:pt x="249" y="149"/>
                      </a:lnTo>
                      <a:lnTo>
                        <a:pt x="303" y="151"/>
                      </a:lnTo>
                      <a:lnTo>
                        <a:pt x="304" y="135"/>
                      </a:lnTo>
                      <a:lnTo>
                        <a:pt x="276" y="109"/>
                      </a:lnTo>
                      <a:lnTo>
                        <a:pt x="288" y="80"/>
                      </a:lnTo>
                      <a:lnTo>
                        <a:pt x="306" y="58"/>
                      </a:lnTo>
                      <a:lnTo>
                        <a:pt x="310" y="31"/>
                      </a:lnTo>
                      <a:lnTo>
                        <a:pt x="256" y="29"/>
                      </a:lnTo>
                      <a:lnTo>
                        <a:pt x="249" y="62"/>
                      </a:lnTo>
                      <a:lnTo>
                        <a:pt x="225" y="66"/>
                      </a:lnTo>
                      <a:lnTo>
                        <a:pt x="217" y="88"/>
                      </a:lnTo>
                      <a:lnTo>
                        <a:pt x="190" y="46"/>
                      </a:lnTo>
                      <a:lnTo>
                        <a:pt x="174" y="62"/>
                      </a:lnTo>
                      <a:lnTo>
                        <a:pt x="163" y="49"/>
                      </a:lnTo>
                      <a:lnTo>
                        <a:pt x="168" y="31"/>
                      </a:lnTo>
                      <a:lnTo>
                        <a:pt x="134" y="29"/>
                      </a:lnTo>
                      <a:lnTo>
                        <a:pt x="127" y="13"/>
                      </a:lnTo>
                      <a:close/>
                    </a:path>
                  </a:pathLst>
                </a:custGeom>
                <a:solidFill>
                  <a:srgbClr val="000000"/>
                </a:solidFill>
                <a:ln w="9525">
                  <a:noFill/>
                  <a:round/>
                  <a:headEnd/>
                  <a:tailEnd/>
                </a:ln>
              </p:spPr>
              <p:txBody>
                <a:bodyPr/>
                <a:lstStyle/>
                <a:p>
                  <a:endParaRPr lang="en-US"/>
                </a:p>
              </p:txBody>
            </p:sp>
            <p:sp>
              <p:nvSpPr>
                <p:cNvPr id="16409" name="Freeform 22"/>
                <p:cNvSpPr>
                  <a:spLocks/>
                </p:cNvSpPr>
                <p:nvPr/>
              </p:nvSpPr>
              <p:spPr bwMode="auto">
                <a:xfrm>
                  <a:off x="1336" y="1370"/>
                  <a:ext cx="89" cy="98"/>
                </a:xfrm>
                <a:custGeom>
                  <a:avLst/>
                  <a:gdLst>
                    <a:gd name="T0" fmla="*/ 89 w 89"/>
                    <a:gd name="T1" fmla="*/ 7 h 98"/>
                    <a:gd name="T2" fmla="*/ 61 w 89"/>
                    <a:gd name="T3" fmla="*/ 0 h 98"/>
                    <a:gd name="T4" fmla="*/ 30 w 89"/>
                    <a:gd name="T5" fmla="*/ 7 h 98"/>
                    <a:gd name="T6" fmla="*/ 19 w 89"/>
                    <a:gd name="T7" fmla="*/ 23 h 98"/>
                    <a:gd name="T8" fmla="*/ 37 w 89"/>
                    <a:gd name="T9" fmla="*/ 23 h 98"/>
                    <a:gd name="T10" fmla="*/ 30 w 89"/>
                    <a:gd name="T11" fmla="*/ 36 h 98"/>
                    <a:gd name="T12" fmla="*/ 0 w 89"/>
                    <a:gd name="T13" fmla="*/ 40 h 98"/>
                    <a:gd name="T14" fmla="*/ 10 w 89"/>
                    <a:gd name="T15" fmla="*/ 63 h 98"/>
                    <a:gd name="T16" fmla="*/ 27 w 89"/>
                    <a:gd name="T17" fmla="*/ 62 h 98"/>
                    <a:gd name="T18" fmla="*/ 30 w 89"/>
                    <a:gd name="T19" fmla="*/ 74 h 98"/>
                    <a:gd name="T20" fmla="*/ 48 w 89"/>
                    <a:gd name="T21" fmla="*/ 98 h 98"/>
                    <a:gd name="T22" fmla="*/ 88 w 89"/>
                    <a:gd name="T23" fmla="*/ 71 h 98"/>
                    <a:gd name="T24" fmla="*/ 75 w 89"/>
                    <a:gd name="T25" fmla="*/ 56 h 98"/>
                    <a:gd name="T26" fmla="*/ 88 w 89"/>
                    <a:gd name="T27" fmla="*/ 49 h 98"/>
                    <a:gd name="T28" fmla="*/ 77 w 89"/>
                    <a:gd name="T29" fmla="*/ 31 h 98"/>
                    <a:gd name="T30" fmla="*/ 89 w 89"/>
                    <a:gd name="T31" fmla="*/ 20 h 98"/>
                    <a:gd name="T32" fmla="*/ 89 w 89"/>
                    <a:gd name="T33" fmla="*/ 7 h 98"/>
                    <a:gd name="T34" fmla="*/ 89 w 89"/>
                    <a:gd name="T35" fmla="*/ 7 h 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98"/>
                    <a:gd name="T56" fmla="*/ 89 w 89"/>
                    <a:gd name="T57" fmla="*/ 98 h 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98">
                      <a:moveTo>
                        <a:pt x="89" y="7"/>
                      </a:moveTo>
                      <a:lnTo>
                        <a:pt x="61" y="0"/>
                      </a:lnTo>
                      <a:lnTo>
                        <a:pt x="30" y="7"/>
                      </a:lnTo>
                      <a:lnTo>
                        <a:pt x="19" y="23"/>
                      </a:lnTo>
                      <a:lnTo>
                        <a:pt x="37" y="23"/>
                      </a:lnTo>
                      <a:lnTo>
                        <a:pt x="30" y="36"/>
                      </a:lnTo>
                      <a:lnTo>
                        <a:pt x="0" y="40"/>
                      </a:lnTo>
                      <a:lnTo>
                        <a:pt x="10" y="63"/>
                      </a:lnTo>
                      <a:lnTo>
                        <a:pt x="27" y="62"/>
                      </a:lnTo>
                      <a:lnTo>
                        <a:pt x="30" y="74"/>
                      </a:lnTo>
                      <a:lnTo>
                        <a:pt x="48" y="98"/>
                      </a:lnTo>
                      <a:lnTo>
                        <a:pt x="88" y="71"/>
                      </a:lnTo>
                      <a:lnTo>
                        <a:pt x="75" y="56"/>
                      </a:lnTo>
                      <a:lnTo>
                        <a:pt x="88" y="49"/>
                      </a:lnTo>
                      <a:lnTo>
                        <a:pt x="77" y="31"/>
                      </a:lnTo>
                      <a:lnTo>
                        <a:pt x="89" y="20"/>
                      </a:lnTo>
                      <a:lnTo>
                        <a:pt x="89" y="7"/>
                      </a:lnTo>
                      <a:close/>
                    </a:path>
                  </a:pathLst>
                </a:custGeom>
                <a:solidFill>
                  <a:srgbClr val="000000"/>
                </a:solidFill>
                <a:ln w="9525">
                  <a:noFill/>
                  <a:round/>
                  <a:headEnd/>
                  <a:tailEnd/>
                </a:ln>
              </p:spPr>
              <p:txBody>
                <a:bodyPr/>
                <a:lstStyle/>
                <a:p>
                  <a:endParaRPr lang="en-US"/>
                </a:p>
              </p:txBody>
            </p:sp>
            <p:sp>
              <p:nvSpPr>
                <p:cNvPr id="16410" name="Freeform 23"/>
                <p:cNvSpPr>
                  <a:spLocks/>
                </p:cNvSpPr>
                <p:nvPr/>
              </p:nvSpPr>
              <p:spPr bwMode="auto">
                <a:xfrm>
                  <a:off x="1341" y="1304"/>
                  <a:ext cx="104" cy="53"/>
                </a:xfrm>
                <a:custGeom>
                  <a:avLst/>
                  <a:gdLst>
                    <a:gd name="T0" fmla="*/ 5 w 104"/>
                    <a:gd name="T1" fmla="*/ 0 h 53"/>
                    <a:gd name="T2" fmla="*/ 0 w 104"/>
                    <a:gd name="T3" fmla="*/ 13 h 53"/>
                    <a:gd name="T4" fmla="*/ 22 w 104"/>
                    <a:gd name="T5" fmla="*/ 38 h 53"/>
                    <a:gd name="T6" fmla="*/ 57 w 104"/>
                    <a:gd name="T7" fmla="*/ 36 h 53"/>
                    <a:gd name="T8" fmla="*/ 47 w 104"/>
                    <a:gd name="T9" fmla="*/ 47 h 53"/>
                    <a:gd name="T10" fmla="*/ 92 w 104"/>
                    <a:gd name="T11" fmla="*/ 53 h 53"/>
                    <a:gd name="T12" fmla="*/ 99 w 104"/>
                    <a:gd name="T13" fmla="*/ 27 h 53"/>
                    <a:gd name="T14" fmla="*/ 104 w 104"/>
                    <a:gd name="T15" fmla="*/ 0 h 53"/>
                    <a:gd name="T16" fmla="*/ 57 w 104"/>
                    <a:gd name="T17" fmla="*/ 4 h 53"/>
                    <a:gd name="T18" fmla="*/ 50 w 104"/>
                    <a:gd name="T19" fmla="*/ 20 h 53"/>
                    <a:gd name="T20" fmla="*/ 22 w 104"/>
                    <a:gd name="T21" fmla="*/ 13 h 53"/>
                    <a:gd name="T22" fmla="*/ 5 w 104"/>
                    <a:gd name="T23" fmla="*/ 0 h 53"/>
                    <a:gd name="T24" fmla="*/ 5 w 104"/>
                    <a:gd name="T25" fmla="*/ 0 h 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53"/>
                    <a:gd name="T41" fmla="*/ 104 w 104"/>
                    <a:gd name="T42" fmla="*/ 53 h 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53">
                      <a:moveTo>
                        <a:pt x="5" y="0"/>
                      </a:moveTo>
                      <a:lnTo>
                        <a:pt x="0" y="13"/>
                      </a:lnTo>
                      <a:lnTo>
                        <a:pt x="22" y="38"/>
                      </a:lnTo>
                      <a:lnTo>
                        <a:pt x="57" y="36"/>
                      </a:lnTo>
                      <a:lnTo>
                        <a:pt x="47" y="47"/>
                      </a:lnTo>
                      <a:lnTo>
                        <a:pt x="92" y="53"/>
                      </a:lnTo>
                      <a:lnTo>
                        <a:pt x="99" y="27"/>
                      </a:lnTo>
                      <a:lnTo>
                        <a:pt x="104" y="0"/>
                      </a:lnTo>
                      <a:lnTo>
                        <a:pt x="57" y="4"/>
                      </a:lnTo>
                      <a:lnTo>
                        <a:pt x="50" y="20"/>
                      </a:lnTo>
                      <a:lnTo>
                        <a:pt x="22" y="13"/>
                      </a:lnTo>
                      <a:lnTo>
                        <a:pt x="5" y="0"/>
                      </a:lnTo>
                      <a:close/>
                    </a:path>
                  </a:pathLst>
                </a:custGeom>
                <a:solidFill>
                  <a:srgbClr val="000000"/>
                </a:solidFill>
                <a:ln w="9525">
                  <a:noFill/>
                  <a:round/>
                  <a:headEnd/>
                  <a:tailEnd/>
                </a:ln>
              </p:spPr>
              <p:txBody>
                <a:bodyPr/>
                <a:lstStyle/>
                <a:p>
                  <a:endParaRPr lang="en-US"/>
                </a:p>
              </p:txBody>
            </p:sp>
            <p:sp>
              <p:nvSpPr>
                <p:cNvPr id="16411" name="Freeform 24"/>
                <p:cNvSpPr>
                  <a:spLocks/>
                </p:cNvSpPr>
                <p:nvPr/>
              </p:nvSpPr>
              <p:spPr bwMode="auto">
                <a:xfrm>
                  <a:off x="1510" y="1373"/>
                  <a:ext cx="367" cy="350"/>
                </a:xfrm>
                <a:custGeom>
                  <a:avLst/>
                  <a:gdLst>
                    <a:gd name="T0" fmla="*/ 66 w 367"/>
                    <a:gd name="T1" fmla="*/ 0 h 350"/>
                    <a:gd name="T2" fmla="*/ 35 w 367"/>
                    <a:gd name="T3" fmla="*/ 17 h 350"/>
                    <a:gd name="T4" fmla="*/ 0 w 367"/>
                    <a:gd name="T5" fmla="*/ 68 h 350"/>
                    <a:gd name="T6" fmla="*/ 10 w 367"/>
                    <a:gd name="T7" fmla="*/ 104 h 350"/>
                    <a:gd name="T8" fmla="*/ 71 w 367"/>
                    <a:gd name="T9" fmla="*/ 120 h 350"/>
                    <a:gd name="T10" fmla="*/ 141 w 367"/>
                    <a:gd name="T11" fmla="*/ 120 h 350"/>
                    <a:gd name="T12" fmla="*/ 159 w 367"/>
                    <a:gd name="T13" fmla="*/ 151 h 350"/>
                    <a:gd name="T14" fmla="*/ 193 w 367"/>
                    <a:gd name="T15" fmla="*/ 153 h 350"/>
                    <a:gd name="T16" fmla="*/ 218 w 367"/>
                    <a:gd name="T17" fmla="*/ 184 h 350"/>
                    <a:gd name="T18" fmla="*/ 202 w 367"/>
                    <a:gd name="T19" fmla="*/ 219 h 350"/>
                    <a:gd name="T20" fmla="*/ 172 w 367"/>
                    <a:gd name="T21" fmla="*/ 250 h 350"/>
                    <a:gd name="T22" fmla="*/ 139 w 367"/>
                    <a:gd name="T23" fmla="*/ 248 h 350"/>
                    <a:gd name="T24" fmla="*/ 114 w 367"/>
                    <a:gd name="T25" fmla="*/ 262 h 350"/>
                    <a:gd name="T26" fmla="*/ 193 w 367"/>
                    <a:gd name="T27" fmla="*/ 279 h 350"/>
                    <a:gd name="T28" fmla="*/ 233 w 367"/>
                    <a:gd name="T29" fmla="*/ 330 h 350"/>
                    <a:gd name="T30" fmla="*/ 283 w 367"/>
                    <a:gd name="T31" fmla="*/ 350 h 350"/>
                    <a:gd name="T32" fmla="*/ 283 w 367"/>
                    <a:gd name="T33" fmla="*/ 335 h 350"/>
                    <a:gd name="T34" fmla="*/ 258 w 367"/>
                    <a:gd name="T35" fmla="*/ 303 h 350"/>
                    <a:gd name="T36" fmla="*/ 301 w 367"/>
                    <a:gd name="T37" fmla="*/ 330 h 350"/>
                    <a:gd name="T38" fmla="*/ 315 w 367"/>
                    <a:gd name="T39" fmla="*/ 317 h 350"/>
                    <a:gd name="T40" fmla="*/ 285 w 367"/>
                    <a:gd name="T41" fmla="*/ 264 h 350"/>
                    <a:gd name="T42" fmla="*/ 281 w 367"/>
                    <a:gd name="T43" fmla="*/ 233 h 350"/>
                    <a:gd name="T44" fmla="*/ 303 w 367"/>
                    <a:gd name="T45" fmla="*/ 233 h 350"/>
                    <a:gd name="T46" fmla="*/ 315 w 367"/>
                    <a:gd name="T47" fmla="*/ 264 h 350"/>
                    <a:gd name="T48" fmla="*/ 347 w 367"/>
                    <a:gd name="T49" fmla="*/ 272 h 350"/>
                    <a:gd name="T50" fmla="*/ 367 w 367"/>
                    <a:gd name="T51" fmla="*/ 241 h 350"/>
                    <a:gd name="T52" fmla="*/ 367 w 367"/>
                    <a:gd name="T53" fmla="*/ 206 h 350"/>
                    <a:gd name="T54" fmla="*/ 329 w 367"/>
                    <a:gd name="T55" fmla="*/ 182 h 350"/>
                    <a:gd name="T56" fmla="*/ 311 w 367"/>
                    <a:gd name="T57" fmla="*/ 182 h 350"/>
                    <a:gd name="T58" fmla="*/ 301 w 367"/>
                    <a:gd name="T59" fmla="*/ 166 h 350"/>
                    <a:gd name="T60" fmla="*/ 274 w 367"/>
                    <a:gd name="T61" fmla="*/ 153 h 350"/>
                    <a:gd name="T62" fmla="*/ 313 w 367"/>
                    <a:gd name="T63" fmla="*/ 148 h 350"/>
                    <a:gd name="T64" fmla="*/ 306 w 367"/>
                    <a:gd name="T65" fmla="*/ 131 h 350"/>
                    <a:gd name="T66" fmla="*/ 281 w 367"/>
                    <a:gd name="T67" fmla="*/ 106 h 350"/>
                    <a:gd name="T68" fmla="*/ 281 w 367"/>
                    <a:gd name="T69" fmla="*/ 82 h 350"/>
                    <a:gd name="T70" fmla="*/ 233 w 367"/>
                    <a:gd name="T71" fmla="*/ 77 h 350"/>
                    <a:gd name="T72" fmla="*/ 227 w 367"/>
                    <a:gd name="T73" fmla="*/ 62 h 350"/>
                    <a:gd name="T74" fmla="*/ 200 w 367"/>
                    <a:gd name="T75" fmla="*/ 48 h 350"/>
                    <a:gd name="T76" fmla="*/ 179 w 367"/>
                    <a:gd name="T77" fmla="*/ 13 h 350"/>
                    <a:gd name="T78" fmla="*/ 123 w 367"/>
                    <a:gd name="T79" fmla="*/ 11 h 350"/>
                    <a:gd name="T80" fmla="*/ 84 w 367"/>
                    <a:gd name="T81" fmla="*/ 20 h 350"/>
                    <a:gd name="T82" fmla="*/ 61 w 367"/>
                    <a:gd name="T83" fmla="*/ 68 h 350"/>
                    <a:gd name="T84" fmla="*/ 71 w 367"/>
                    <a:gd name="T85" fmla="*/ 13 h 350"/>
                    <a:gd name="T86" fmla="*/ 66 w 367"/>
                    <a:gd name="T87" fmla="*/ 0 h 350"/>
                    <a:gd name="T88" fmla="*/ 66 w 367"/>
                    <a:gd name="T89" fmla="*/ 0 h 3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7"/>
                    <a:gd name="T136" fmla="*/ 0 h 350"/>
                    <a:gd name="T137" fmla="*/ 367 w 367"/>
                    <a:gd name="T138" fmla="*/ 350 h 3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7" h="350">
                      <a:moveTo>
                        <a:pt x="66" y="0"/>
                      </a:moveTo>
                      <a:lnTo>
                        <a:pt x="35" y="17"/>
                      </a:lnTo>
                      <a:lnTo>
                        <a:pt x="0" y="68"/>
                      </a:lnTo>
                      <a:lnTo>
                        <a:pt x="10" y="104"/>
                      </a:lnTo>
                      <a:lnTo>
                        <a:pt x="71" y="120"/>
                      </a:lnTo>
                      <a:lnTo>
                        <a:pt x="141" y="120"/>
                      </a:lnTo>
                      <a:lnTo>
                        <a:pt x="159" y="151"/>
                      </a:lnTo>
                      <a:lnTo>
                        <a:pt x="193" y="153"/>
                      </a:lnTo>
                      <a:lnTo>
                        <a:pt x="218" y="184"/>
                      </a:lnTo>
                      <a:lnTo>
                        <a:pt x="202" y="219"/>
                      </a:lnTo>
                      <a:lnTo>
                        <a:pt x="172" y="250"/>
                      </a:lnTo>
                      <a:lnTo>
                        <a:pt x="139" y="248"/>
                      </a:lnTo>
                      <a:lnTo>
                        <a:pt x="114" y="262"/>
                      </a:lnTo>
                      <a:lnTo>
                        <a:pt x="193" y="279"/>
                      </a:lnTo>
                      <a:lnTo>
                        <a:pt x="233" y="330"/>
                      </a:lnTo>
                      <a:lnTo>
                        <a:pt x="283" y="350"/>
                      </a:lnTo>
                      <a:lnTo>
                        <a:pt x="283" y="335"/>
                      </a:lnTo>
                      <a:lnTo>
                        <a:pt x="258" y="303"/>
                      </a:lnTo>
                      <a:lnTo>
                        <a:pt x="301" y="330"/>
                      </a:lnTo>
                      <a:lnTo>
                        <a:pt x="315" y="317"/>
                      </a:lnTo>
                      <a:lnTo>
                        <a:pt x="285" y="264"/>
                      </a:lnTo>
                      <a:lnTo>
                        <a:pt x="281" y="233"/>
                      </a:lnTo>
                      <a:lnTo>
                        <a:pt x="303" y="233"/>
                      </a:lnTo>
                      <a:lnTo>
                        <a:pt x="315" y="264"/>
                      </a:lnTo>
                      <a:lnTo>
                        <a:pt x="347" y="272"/>
                      </a:lnTo>
                      <a:lnTo>
                        <a:pt x="367" y="241"/>
                      </a:lnTo>
                      <a:lnTo>
                        <a:pt x="367" y="206"/>
                      </a:lnTo>
                      <a:lnTo>
                        <a:pt x="329" y="182"/>
                      </a:lnTo>
                      <a:lnTo>
                        <a:pt x="311" y="182"/>
                      </a:lnTo>
                      <a:lnTo>
                        <a:pt x="301" y="166"/>
                      </a:lnTo>
                      <a:lnTo>
                        <a:pt x="274" y="153"/>
                      </a:lnTo>
                      <a:lnTo>
                        <a:pt x="313" y="148"/>
                      </a:lnTo>
                      <a:lnTo>
                        <a:pt x="306" y="131"/>
                      </a:lnTo>
                      <a:lnTo>
                        <a:pt x="281" y="106"/>
                      </a:lnTo>
                      <a:lnTo>
                        <a:pt x="281" y="82"/>
                      </a:lnTo>
                      <a:lnTo>
                        <a:pt x="233" y="77"/>
                      </a:lnTo>
                      <a:lnTo>
                        <a:pt x="227" y="62"/>
                      </a:lnTo>
                      <a:lnTo>
                        <a:pt x="200" y="48"/>
                      </a:lnTo>
                      <a:lnTo>
                        <a:pt x="179" y="13"/>
                      </a:lnTo>
                      <a:lnTo>
                        <a:pt x="123" y="11"/>
                      </a:lnTo>
                      <a:lnTo>
                        <a:pt x="84" y="20"/>
                      </a:lnTo>
                      <a:lnTo>
                        <a:pt x="61" y="68"/>
                      </a:lnTo>
                      <a:lnTo>
                        <a:pt x="71" y="13"/>
                      </a:lnTo>
                      <a:lnTo>
                        <a:pt x="66" y="0"/>
                      </a:lnTo>
                      <a:close/>
                    </a:path>
                  </a:pathLst>
                </a:custGeom>
                <a:solidFill>
                  <a:srgbClr val="000000"/>
                </a:solidFill>
                <a:ln w="9525">
                  <a:noFill/>
                  <a:round/>
                  <a:headEnd/>
                  <a:tailEnd/>
                </a:ln>
              </p:spPr>
              <p:txBody>
                <a:bodyPr/>
                <a:lstStyle/>
                <a:p>
                  <a:endParaRPr lang="en-US"/>
                </a:p>
              </p:txBody>
            </p:sp>
            <p:sp>
              <p:nvSpPr>
                <p:cNvPr id="16412" name="Freeform 25"/>
                <p:cNvSpPr>
                  <a:spLocks/>
                </p:cNvSpPr>
                <p:nvPr/>
              </p:nvSpPr>
              <p:spPr bwMode="auto">
                <a:xfrm>
                  <a:off x="1488" y="1592"/>
                  <a:ext cx="104" cy="118"/>
                </a:xfrm>
                <a:custGeom>
                  <a:avLst/>
                  <a:gdLst>
                    <a:gd name="T0" fmla="*/ 41 w 104"/>
                    <a:gd name="T1" fmla="*/ 0 h 118"/>
                    <a:gd name="T2" fmla="*/ 34 w 104"/>
                    <a:gd name="T3" fmla="*/ 31 h 118"/>
                    <a:gd name="T4" fmla="*/ 4 w 104"/>
                    <a:gd name="T5" fmla="*/ 64 h 118"/>
                    <a:gd name="T6" fmla="*/ 0 w 104"/>
                    <a:gd name="T7" fmla="*/ 87 h 118"/>
                    <a:gd name="T8" fmla="*/ 34 w 104"/>
                    <a:gd name="T9" fmla="*/ 76 h 118"/>
                    <a:gd name="T10" fmla="*/ 47 w 104"/>
                    <a:gd name="T11" fmla="*/ 85 h 118"/>
                    <a:gd name="T12" fmla="*/ 23 w 104"/>
                    <a:gd name="T13" fmla="*/ 96 h 118"/>
                    <a:gd name="T14" fmla="*/ 41 w 104"/>
                    <a:gd name="T15" fmla="*/ 118 h 118"/>
                    <a:gd name="T16" fmla="*/ 63 w 104"/>
                    <a:gd name="T17" fmla="*/ 104 h 118"/>
                    <a:gd name="T18" fmla="*/ 74 w 104"/>
                    <a:gd name="T19" fmla="*/ 82 h 118"/>
                    <a:gd name="T20" fmla="*/ 104 w 104"/>
                    <a:gd name="T21" fmla="*/ 74 h 118"/>
                    <a:gd name="T22" fmla="*/ 88 w 104"/>
                    <a:gd name="T23" fmla="*/ 51 h 118"/>
                    <a:gd name="T24" fmla="*/ 50 w 104"/>
                    <a:gd name="T25" fmla="*/ 18 h 118"/>
                    <a:gd name="T26" fmla="*/ 41 w 104"/>
                    <a:gd name="T27" fmla="*/ 0 h 118"/>
                    <a:gd name="T28" fmla="*/ 41 w 104"/>
                    <a:gd name="T29" fmla="*/ 0 h 1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18"/>
                    <a:gd name="T47" fmla="*/ 104 w 104"/>
                    <a:gd name="T48" fmla="*/ 118 h 1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18">
                      <a:moveTo>
                        <a:pt x="41" y="0"/>
                      </a:moveTo>
                      <a:lnTo>
                        <a:pt x="34" y="31"/>
                      </a:lnTo>
                      <a:lnTo>
                        <a:pt x="4" y="64"/>
                      </a:lnTo>
                      <a:lnTo>
                        <a:pt x="0" y="87"/>
                      </a:lnTo>
                      <a:lnTo>
                        <a:pt x="34" y="76"/>
                      </a:lnTo>
                      <a:lnTo>
                        <a:pt x="47" y="85"/>
                      </a:lnTo>
                      <a:lnTo>
                        <a:pt x="23" y="96"/>
                      </a:lnTo>
                      <a:lnTo>
                        <a:pt x="41" y="118"/>
                      </a:lnTo>
                      <a:lnTo>
                        <a:pt x="63" y="104"/>
                      </a:lnTo>
                      <a:lnTo>
                        <a:pt x="74" y="82"/>
                      </a:lnTo>
                      <a:lnTo>
                        <a:pt x="104" y="74"/>
                      </a:lnTo>
                      <a:lnTo>
                        <a:pt x="88" y="51"/>
                      </a:lnTo>
                      <a:lnTo>
                        <a:pt x="50" y="18"/>
                      </a:lnTo>
                      <a:lnTo>
                        <a:pt x="41" y="0"/>
                      </a:lnTo>
                      <a:close/>
                    </a:path>
                  </a:pathLst>
                </a:custGeom>
                <a:solidFill>
                  <a:srgbClr val="000000"/>
                </a:solidFill>
                <a:ln w="9525">
                  <a:noFill/>
                  <a:round/>
                  <a:headEnd/>
                  <a:tailEnd/>
                </a:ln>
              </p:spPr>
              <p:txBody>
                <a:bodyPr/>
                <a:lstStyle/>
                <a:p>
                  <a:endParaRPr lang="en-US"/>
                </a:p>
              </p:txBody>
            </p:sp>
            <p:sp>
              <p:nvSpPr>
                <p:cNvPr id="16413" name="Freeform 26"/>
                <p:cNvSpPr>
                  <a:spLocks/>
                </p:cNvSpPr>
                <p:nvPr/>
              </p:nvSpPr>
              <p:spPr bwMode="auto">
                <a:xfrm>
                  <a:off x="1474" y="1091"/>
                  <a:ext cx="480" cy="213"/>
                </a:xfrm>
                <a:custGeom>
                  <a:avLst/>
                  <a:gdLst>
                    <a:gd name="T0" fmla="*/ 480 w 480"/>
                    <a:gd name="T1" fmla="*/ 33 h 213"/>
                    <a:gd name="T2" fmla="*/ 425 w 480"/>
                    <a:gd name="T3" fmla="*/ 18 h 213"/>
                    <a:gd name="T4" fmla="*/ 371 w 480"/>
                    <a:gd name="T5" fmla="*/ 16 h 213"/>
                    <a:gd name="T6" fmla="*/ 335 w 480"/>
                    <a:gd name="T7" fmla="*/ 0 h 213"/>
                    <a:gd name="T8" fmla="*/ 233 w 480"/>
                    <a:gd name="T9" fmla="*/ 5 h 213"/>
                    <a:gd name="T10" fmla="*/ 199 w 480"/>
                    <a:gd name="T11" fmla="*/ 18 h 213"/>
                    <a:gd name="T12" fmla="*/ 138 w 480"/>
                    <a:gd name="T13" fmla="*/ 18 h 213"/>
                    <a:gd name="T14" fmla="*/ 125 w 480"/>
                    <a:gd name="T15" fmla="*/ 36 h 213"/>
                    <a:gd name="T16" fmla="*/ 75 w 480"/>
                    <a:gd name="T17" fmla="*/ 38 h 213"/>
                    <a:gd name="T18" fmla="*/ 132 w 480"/>
                    <a:gd name="T19" fmla="*/ 71 h 213"/>
                    <a:gd name="T20" fmla="*/ 118 w 480"/>
                    <a:gd name="T21" fmla="*/ 86 h 213"/>
                    <a:gd name="T22" fmla="*/ 84 w 480"/>
                    <a:gd name="T23" fmla="*/ 69 h 213"/>
                    <a:gd name="T24" fmla="*/ 64 w 480"/>
                    <a:gd name="T25" fmla="*/ 60 h 213"/>
                    <a:gd name="T26" fmla="*/ 59 w 480"/>
                    <a:gd name="T27" fmla="*/ 47 h 213"/>
                    <a:gd name="T28" fmla="*/ 28 w 480"/>
                    <a:gd name="T29" fmla="*/ 51 h 213"/>
                    <a:gd name="T30" fmla="*/ 2 w 480"/>
                    <a:gd name="T31" fmla="*/ 64 h 213"/>
                    <a:gd name="T32" fmla="*/ 0 w 480"/>
                    <a:gd name="T33" fmla="*/ 111 h 213"/>
                    <a:gd name="T34" fmla="*/ 21 w 480"/>
                    <a:gd name="T35" fmla="*/ 118 h 213"/>
                    <a:gd name="T36" fmla="*/ 55 w 480"/>
                    <a:gd name="T37" fmla="*/ 118 h 213"/>
                    <a:gd name="T38" fmla="*/ 32 w 480"/>
                    <a:gd name="T39" fmla="*/ 140 h 213"/>
                    <a:gd name="T40" fmla="*/ 62 w 480"/>
                    <a:gd name="T41" fmla="*/ 169 h 213"/>
                    <a:gd name="T42" fmla="*/ 73 w 480"/>
                    <a:gd name="T43" fmla="*/ 151 h 213"/>
                    <a:gd name="T44" fmla="*/ 125 w 480"/>
                    <a:gd name="T45" fmla="*/ 118 h 213"/>
                    <a:gd name="T46" fmla="*/ 141 w 480"/>
                    <a:gd name="T47" fmla="*/ 124 h 213"/>
                    <a:gd name="T48" fmla="*/ 95 w 480"/>
                    <a:gd name="T49" fmla="*/ 151 h 213"/>
                    <a:gd name="T50" fmla="*/ 123 w 480"/>
                    <a:gd name="T51" fmla="*/ 164 h 213"/>
                    <a:gd name="T52" fmla="*/ 97 w 480"/>
                    <a:gd name="T53" fmla="*/ 173 h 213"/>
                    <a:gd name="T54" fmla="*/ 75 w 480"/>
                    <a:gd name="T55" fmla="*/ 198 h 213"/>
                    <a:gd name="T56" fmla="*/ 120 w 480"/>
                    <a:gd name="T57" fmla="*/ 209 h 213"/>
                    <a:gd name="T58" fmla="*/ 229 w 480"/>
                    <a:gd name="T59" fmla="*/ 213 h 213"/>
                    <a:gd name="T60" fmla="*/ 204 w 480"/>
                    <a:gd name="T61" fmla="*/ 193 h 213"/>
                    <a:gd name="T62" fmla="*/ 236 w 480"/>
                    <a:gd name="T63" fmla="*/ 175 h 213"/>
                    <a:gd name="T64" fmla="*/ 251 w 480"/>
                    <a:gd name="T65" fmla="*/ 142 h 213"/>
                    <a:gd name="T66" fmla="*/ 285 w 480"/>
                    <a:gd name="T67" fmla="*/ 138 h 213"/>
                    <a:gd name="T68" fmla="*/ 279 w 480"/>
                    <a:gd name="T69" fmla="*/ 118 h 213"/>
                    <a:gd name="T70" fmla="*/ 324 w 480"/>
                    <a:gd name="T71" fmla="*/ 117 h 213"/>
                    <a:gd name="T72" fmla="*/ 353 w 480"/>
                    <a:gd name="T73" fmla="*/ 84 h 213"/>
                    <a:gd name="T74" fmla="*/ 407 w 480"/>
                    <a:gd name="T75" fmla="*/ 75 h 213"/>
                    <a:gd name="T76" fmla="*/ 450 w 480"/>
                    <a:gd name="T77" fmla="*/ 44 h 213"/>
                    <a:gd name="T78" fmla="*/ 480 w 480"/>
                    <a:gd name="T79" fmla="*/ 33 h 213"/>
                    <a:gd name="T80" fmla="*/ 480 w 480"/>
                    <a:gd name="T81" fmla="*/ 33 h 21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80"/>
                    <a:gd name="T124" fmla="*/ 0 h 213"/>
                    <a:gd name="T125" fmla="*/ 480 w 480"/>
                    <a:gd name="T126" fmla="*/ 213 h 21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80" h="213">
                      <a:moveTo>
                        <a:pt x="480" y="33"/>
                      </a:moveTo>
                      <a:lnTo>
                        <a:pt x="425" y="18"/>
                      </a:lnTo>
                      <a:lnTo>
                        <a:pt x="371" y="16"/>
                      </a:lnTo>
                      <a:lnTo>
                        <a:pt x="335" y="0"/>
                      </a:lnTo>
                      <a:lnTo>
                        <a:pt x="233" y="5"/>
                      </a:lnTo>
                      <a:lnTo>
                        <a:pt x="199" y="18"/>
                      </a:lnTo>
                      <a:lnTo>
                        <a:pt x="138" y="18"/>
                      </a:lnTo>
                      <a:lnTo>
                        <a:pt x="125" y="36"/>
                      </a:lnTo>
                      <a:lnTo>
                        <a:pt x="75" y="38"/>
                      </a:lnTo>
                      <a:lnTo>
                        <a:pt x="132" y="71"/>
                      </a:lnTo>
                      <a:lnTo>
                        <a:pt x="118" y="86"/>
                      </a:lnTo>
                      <a:lnTo>
                        <a:pt x="84" y="69"/>
                      </a:lnTo>
                      <a:lnTo>
                        <a:pt x="64" y="60"/>
                      </a:lnTo>
                      <a:lnTo>
                        <a:pt x="59" y="47"/>
                      </a:lnTo>
                      <a:lnTo>
                        <a:pt x="28" y="51"/>
                      </a:lnTo>
                      <a:lnTo>
                        <a:pt x="2" y="64"/>
                      </a:lnTo>
                      <a:lnTo>
                        <a:pt x="0" y="111"/>
                      </a:lnTo>
                      <a:lnTo>
                        <a:pt x="21" y="118"/>
                      </a:lnTo>
                      <a:lnTo>
                        <a:pt x="55" y="118"/>
                      </a:lnTo>
                      <a:lnTo>
                        <a:pt x="32" y="140"/>
                      </a:lnTo>
                      <a:lnTo>
                        <a:pt x="62" y="169"/>
                      </a:lnTo>
                      <a:lnTo>
                        <a:pt x="73" y="151"/>
                      </a:lnTo>
                      <a:lnTo>
                        <a:pt x="125" y="118"/>
                      </a:lnTo>
                      <a:lnTo>
                        <a:pt x="141" y="124"/>
                      </a:lnTo>
                      <a:lnTo>
                        <a:pt x="95" y="151"/>
                      </a:lnTo>
                      <a:lnTo>
                        <a:pt x="123" y="164"/>
                      </a:lnTo>
                      <a:lnTo>
                        <a:pt x="97" y="173"/>
                      </a:lnTo>
                      <a:lnTo>
                        <a:pt x="75" y="198"/>
                      </a:lnTo>
                      <a:lnTo>
                        <a:pt x="120" y="209"/>
                      </a:lnTo>
                      <a:lnTo>
                        <a:pt x="229" y="213"/>
                      </a:lnTo>
                      <a:lnTo>
                        <a:pt x="204" y="193"/>
                      </a:lnTo>
                      <a:lnTo>
                        <a:pt x="236" y="175"/>
                      </a:lnTo>
                      <a:lnTo>
                        <a:pt x="251" y="142"/>
                      </a:lnTo>
                      <a:lnTo>
                        <a:pt x="285" y="138"/>
                      </a:lnTo>
                      <a:lnTo>
                        <a:pt x="279" y="118"/>
                      </a:lnTo>
                      <a:lnTo>
                        <a:pt x="324" y="117"/>
                      </a:lnTo>
                      <a:lnTo>
                        <a:pt x="353" y="84"/>
                      </a:lnTo>
                      <a:lnTo>
                        <a:pt x="407" y="75"/>
                      </a:lnTo>
                      <a:lnTo>
                        <a:pt x="450" y="44"/>
                      </a:lnTo>
                      <a:lnTo>
                        <a:pt x="480" y="33"/>
                      </a:lnTo>
                      <a:close/>
                    </a:path>
                  </a:pathLst>
                </a:custGeom>
                <a:solidFill>
                  <a:srgbClr val="000000"/>
                </a:solidFill>
                <a:ln w="9525">
                  <a:noFill/>
                  <a:round/>
                  <a:headEnd/>
                  <a:tailEnd/>
                </a:ln>
              </p:spPr>
              <p:txBody>
                <a:bodyPr/>
                <a:lstStyle/>
                <a:p>
                  <a:endParaRPr lang="en-US"/>
                </a:p>
              </p:txBody>
            </p:sp>
            <p:sp>
              <p:nvSpPr>
                <p:cNvPr id="16414" name="Freeform 27"/>
                <p:cNvSpPr>
                  <a:spLocks/>
                </p:cNvSpPr>
                <p:nvPr/>
              </p:nvSpPr>
              <p:spPr bwMode="auto">
                <a:xfrm>
                  <a:off x="1456" y="1295"/>
                  <a:ext cx="231" cy="76"/>
                </a:xfrm>
                <a:custGeom>
                  <a:avLst/>
                  <a:gdLst>
                    <a:gd name="T0" fmla="*/ 0 w 231"/>
                    <a:gd name="T1" fmla="*/ 0 h 76"/>
                    <a:gd name="T2" fmla="*/ 39 w 231"/>
                    <a:gd name="T3" fmla="*/ 14 h 76"/>
                    <a:gd name="T4" fmla="*/ 82 w 231"/>
                    <a:gd name="T5" fmla="*/ 9 h 76"/>
                    <a:gd name="T6" fmla="*/ 134 w 231"/>
                    <a:gd name="T7" fmla="*/ 42 h 76"/>
                    <a:gd name="T8" fmla="*/ 231 w 231"/>
                    <a:gd name="T9" fmla="*/ 42 h 76"/>
                    <a:gd name="T10" fmla="*/ 219 w 231"/>
                    <a:gd name="T11" fmla="*/ 76 h 76"/>
                    <a:gd name="T12" fmla="*/ 131 w 231"/>
                    <a:gd name="T13" fmla="*/ 71 h 76"/>
                    <a:gd name="T14" fmla="*/ 79 w 231"/>
                    <a:gd name="T15" fmla="*/ 62 h 76"/>
                    <a:gd name="T16" fmla="*/ 48 w 231"/>
                    <a:gd name="T17" fmla="*/ 55 h 76"/>
                    <a:gd name="T18" fmla="*/ 32 w 231"/>
                    <a:gd name="T19" fmla="*/ 25 h 76"/>
                    <a:gd name="T20" fmla="*/ 0 w 231"/>
                    <a:gd name="T21" fmla="*/ 22 h 76"/>
                    <a:gd name="T22" fmla="*/ 0 w 231"/>
                    <a:gd name="T23" fmla="*/ 0 h 76"/>
                    <a:gd name="T24" fmla="*/ 0 w 231"/>
                    <a:gd name="T25" fmla="*/ 0 h 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1"/>
                    <a:gd name="T40" fmla="*/ 0 h 76"/>
                    <a:gd name="T41" fmla="*/ 231 w 231"/>
                    <a:gd name="T42" fmla="*/ 76 h 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1" h="76">
                      <a:moveTo>
                        <a:pt x="0" y="0"/>
                      </a:moveTo>
                      <a:lnTo>
                        <a:pt x="39" y="14"/>
                      </a:lnTo>
                      <a:lnTo>
                        <a:pt x="82" y="9"/>
                      </a:lnTo>
                      <a:lnTo>
                        <a:pt x="134" y="42"/>
                      </a:lnTo>
                      <a:lnTo>
                        <a:pt x="231" y="42"/>
                      </a:lnTo>
                      <a:lnTo>
                        <a:pt x="219" y="76"/>
                      </a:lnTo>
                      <a:lnTo>
                        <a:pt x="131" y="71"/>
                      </a:lnTo>
                      <a:lnTo>
                        <a:pt x="79" y="62"/>
                      </a:lnTo>
                      <a:lnTo>
                        <a:pt x="48" y="55"/>
                      </a:lnTo>
                      <a:lnTo>
                        <a:pt x="32" y="25"/>
                      </a:lnTo>
                      <a:lnTo>
                        <a:pt x="0" y="22"/>
                      </a:lnTo>
                      <a:lnTo>
                        <a:pt x="0" y="0"/>
                      </a:lnTo>
                      <a:close/>
                    </a:path>
                  </a:pathLst>
                </a:custGeom>
                <a:solidFill>
                  <a:srgbClr val="000000"/>
                </a:solidFill>
                <a:ln w="9525">
                  <a:noFill/>
                  <a:round/>
                  <a:headEnd/>
                  <a:tailEnd/>
                </a:ln>
              </p:spPr>
              <p:txBody>
                <a:bodyPr/>
                <a:lstStyle/>
                <a:p>
                  <a:endParaRPr lang="en-US"/>
                </a:p>
              </p:txBody>
            </p:sp>
            <p:sp>
              <p:nvSpPr>
                <p:cNvPr id="16415" name="Freeform 28"/>
                <p:cNvSpPr>
                  <a:spLocks/>
                </p:cNvSpPr>
                <p:nvPr/>
              </p:nvSpPr>
              <p:spPr bwMode="auto">
                <a:xfrm>
                  <a:off x="1764" y="1073"/>
                  <a:ext cx="839" cy="721"/>
                </a:xfrm>
                <a:custGeom>
                  <a:avLst/>
                  <a:gdLst>
                    <a:gd name="T0" fmla="*/ 685 w 839"/>
                    <a:gd name="T1" fmla="*/ 36 h 721"/>
                    <a:gd name="T2" fmla="*/ 606 w 839"/>
                    <a:gd name="T3" fmla="*/ 23 h 721"/>
                    <a:gd name="T4" fmla="*/ 613 w 839"/>
                    <a:gd name="T5" fmla="*/ 9 h 721"/>
                    <a:gd name="T6" fmla="*/ 490 w 839"/>
                    <a:gd name="T7" fmla="*/ 14 h 721"/>
                    <a:gd name="T8" fmla="*/ 371 w 839"/>
                    <a:gd name="T9" fmla="*/ 36 h 721"/>
                    <a:gd name="T10" fmla="*/ 308 w 839"/>
                    <a:gd name="T11" fmla="*/ 65 h 721"/>
                    <a:gd name="T12" fmla="*/ 203 w 839"/>
                    <a:gd name="T13" fmla="*/ 65 h 721"/>
                    <a:gd name="T14" fmla="*/ 131 w 839"/>
                    <a:gd name="T15" fmla="*/ 104 h 721"/>
                    <a:gd name="T16" fmla="*/ 111 w 839"/>
                    <a:gd name="T17" fmla="*/ 136 h 721"/>
                    <a:gd name="T18" fmla="*/ 36 w 839"/>
                    <a:gd name="T19" fmla="*/ 160 h 721"/>
                    <a:gd name="T20" fmla="*/ 34 w 839"/>
                    <a:gd name="T21" fmla="*/ 207 h 721"/>
                    <a:gd name="T22" fmla="*/ 25 w 839"/>
                    <a:gd name="T23" fmla="*/ 240 h 721"/>
                    <a:gd name="T24" fmla="*/ 65 w 839"/>
                    <a:gd name="T25" fmla="*/ 258 h 721"/>
                    <a:gd name="T26" fmla="*/ 215 w 839"/>
                    <a:gd name="T27" fmla="*/ 286 h 721"/>
                    <a:gd name="T28" fmla="*/ 231 w 839"/>
                    <a:gd name="T29" fmla="*/ 373 h 721"/>
                    <a:gd name="T30" fmla="*/ 248 w 839"/>
                    <a:gd name="T31" fmla="*/ 406 h 721"/>
                    <a:gd name="T32" fmla="*/ 215 w 839"/>
                    <a:gd name="T33" fmla="*/ 444 h 721"/>
                    <a:gd name="T34" fmla="*/ 248 w 839"/>
                    <a:gd name="T35" fmla="*/ 468 h 721"/>
                    <a:gd name="T36" fmla="*/ 206 w 839"/>
                    <a:gd name="T37" fmla="*/ 501 h 721"/>
                    <a:gd name="T38" fmla="*/ 265 w 839"/>
                    <a:gd name="T39" fmla="*/ 626 h 721"/>
                    <a:gd name="T40" fmla="*/ 298 w 839"/>
                    <a:gd name="T41" fmla="*/ 699 h 721"/>
                    <a:gd name="T42" fmla="*/ 359 w 839"/>
                    <a:gd name="T43" fmla="*/ 697 h 721"/>
                    <a:gd name="T44" fmla="*/ 407 w 839"/>
                    <a:gd name="T45" fmla="*/ 566 h 721"/>
                    <a:gd name="T46" fmla="*/ 448 w 839"/>
                    <a:gd name="T47" fmla="*/ 550 h 721"/>
                    <a:gd name="T48" fmla="*/ 506 w 839"/>
                    <a:gd name="T49" fmla="*/ 526 h 721"/>
                    <a:gd name="T50" fmla="*/ 601 w 839"/>
                    <a:gd name="T51" fmla="*/ 482 h 721"/>
                    <a:gd name="T52" fmla="*/ 690 w 839"/>
                    <a:gd name="T53" fmla="*/ 448 h 721"/>
                    <a:gd name="T54" fmla="*/ 635 w 839"/>
                    <a:gd name="T55" fmla="*/ 426 h 721"/>
                    <a:gd name="T56" fmla="*/ 653 w 839"/>
                    <a:gd name="T57" fmla="*/ 415 h 721"/>
                    <a:gd name="T58" fmla="*/ 654 w 839"/>
                    <a:gd name="T59" fmla="*/ 382 h 721"/>
                    <a:gd name="T60" fmla="*/ 687 w 839"/>
                    <a:gd name="T61" fmla="*/ 377 h 721"/>
                    <a:gd name="T62" fmla="*/ 685 w 839"/>
                    <a:gd name="T63" fmla="*/ 324 h 721"/>
                    <a:gd name="T64" fmla="*/ 703 w 839"/>
                    <a:gd name="T65" fmla="*/ 273 h 721"/>
                    <a:gd name="T66" fmla="*/ 705 w 839"/>
                    <a:gd name="T67" fmla="*/ 240 h 721"/>
                    <a:gd name="T68" fmla="*/ 740 w 839"/>
                    <a:gd name="T69" fmla="*/ 247 h 721"/>
                    <a:gd name="T70" fmla="*/ 721 w 839"/>
                    <a:gd name="T71" fmla="*/ 196 h 721"/>
                    <a:gd name="T72" fmla="*/ 769 w 839"/>
                    <a:gd name="T73" fmla="*/ 131 h 721"/>
                    <a:gd name="T74" fmla="*/ 839 w 839"/>
                    <a:gd name="T75" fmla="*/ 87 h 721"/>
                    <a:gd name="T76" fmla="*/ 787 w 839"/>
                    <a:gd name="T77" fmla="*/ 71 h 721"/>
                    <a:gd name="T78" fmla="*/ 708 w 839"/>
                    <a:gd name="T79" fmla="*/ 87 h 721"/>
                    <a:gd name="T80" fmla="*/ 687 w 839"/>
                    <a:gd name="T81" fmla="*/ 73 h 721"/>
                    <a:gd name="T82" fmla="*/ 683 w 839"/>
                    <a:gd name="T83" fmla="*/ 58 h 721"/>
                    <a:gd name="T84" fmla="*/ 708 w 839"/>
                    <a:gd name="T85" fmla="*/ 54 h 72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39"/>
                    <a:gd name="T130" fmla="*/ 0 h 721"/>
                    <a:gd name="T131" fmla="*/ 839 w 839"/>
                    <a:gd name="T132" fmla="*/ 721 h 72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39" h="721">
                      <a:moveTo>
                        <a:pt x="708" y="54"/>
                      </a:moveTo>
                      <a:lnTo>
                        <a:pt x="685" y="36"/>
                      </a:lnTo>
                      <a:lnTo>
                        <a:pt x="633" y="34"/>
                      </a:lnTo>
                      <a:lnTo>
                        <a:pt x="606" y="23"/>
                      </a:lnTo>
                      <a:lnTo>
                        <a:pt x="563" y="34"/>
                      </a:lnTo>
                      <a:lnTo>
                        <a:pt x="613" y="9"/>
                      </a:lnTo>
                      <a:lnTo>
                        <a:pt x="541" y="0"/>
                      </a:lnTo>
                      <a:lnTo>
                        <a:pt x="490" y="14"/>
                      </a:lnTo>
                      <a:lnTo>
                        <a:pt x="409" y="22"/>
                      </a:lnTo>
                      <a:lnTo>
                        <a:pt x="371" y="36"/>
                      </a:lnTo>
                      <a:lnTo>
                        <a:pt x="325" y="42"/>
                      </a:lnTo>
                      <a:lnTo>
                        <a:pt x="308" y="65"/>
                      </a:lnTo>
                      <a:lnTo>
                        <a:pt x="271" y="51"/>
                      </a:lnTo>
                      <a:lnTo>
                        <a:pt x="203" y="65"/>
                      </a:lnTo>
                      <a:lnTo>
                        <a:pt x="161" y="73"/>
                      </a:lnTo>
                      <a:lnTo>
                        <a:pt x="131" y="104"/>
                      </a:lnTo>
                      <a:lnTo>
                        <a:pt x="92" y="120"/>
                      </a:lnTo>
                      <a:lnTo>
                        <a:pt x="111" y="136"/>
                      </a:lnTo>
                      <a:lnTo>
                        <a:pt x="83" y="153"/>
                      </a:lnTo>
                      <a:lnTo>
                        <a:pt x="36" y="160"/>
                      </a:lnTo>
                      <a:lnTo>
                        <a:pt x="0" y="193"/>
                      </a:lnTo>
                      <a:lnTo>
                        <a:pt x="34" y="207"/>
                      </a:lnTo>
                      <a:lnTo>
                        <a:pt x="11" y="224"/>
                      </a:lnTo>
                      <a:lnTo>
                        <a:pt x="25" y="240"/>
                      </a:lnTo>
                      <a:lnTo>
                        <a:pt x="75" y="240"/>
                      </a:lnTo>
                      <a:lnTo>
                        <a:pt x="65" y="258"/>
                      </a:lnTo>
                      <a:lnTo>
                        <a:pt x="188" y="264"/>
                      </a:lnTo>
                      <a:lnTo>
                        <a:pt x="215" y="286"/>
                      </a:lnTo>
                      <a:lnTo>
                        <a:pt x="208" y="351"/>
                      </a:lnTo>
                      <a:lnTo>
                        <a:pt x="231" y="373"/>
                      </a:lnTo>
                      <a:lnTo>
                        <a:pt x="206" y="397"/>
                      </a:lnTo>
                      <a:lnTo>
                        <a:pt x="248" y="406"/>
                      </a:lnTo>
                      <a:lnTo>
                        <a:pt x="212" y="408"/>
                      </a:lnTo>
                      <a:lnTo>
                        <a:pt x="215" y="444"/>
                      </a:lnTo>
                      <a:lnTo>
                        <a:pt x="265" y="455"/>
                      </a:lnTo>
                      <a:lnTo>
                        <a:pt x="248" y="468"/>
                      </a:lnTo>
                      <a:lnTo>
                        <a:pt x="219" y="468"/>
                      </a:lnTo>
                      <a:lnTo>
                        <a:pt x="206" y="501"/>
                      </a:lnTo>
                      <a:lnTo>
                        <a:pt x="224" y="557"/>
                      </a:lnTo>
                      <a:lnTo>
                        <a:pt x="265" y="626"/>
                      </a:lnTo>
                      <a:lnTo>
                        <a:pt x="265" y="650"/>
                      </a:lnTo>
                      <a:lnTo>
                        <a:pt x="298" y="699"/>
                      </a:lnTo>
                      <a:lnTo>
                        <a:pt x="348" y="721"/>
                      </a:lnTo>
                      <a:lnTo>
                        <a:pt x="359" y="697"/>
                      </a:lnTo>
                      <a:lnTo>
                        <a:pt x="405" y="641"/>
                      </a:lnTo>
                      <a:lnTo>
                        <a:pt x="407" y="566"/>
                      </a:lnTo>
                      <a:lnTo>
                        <a:pt x="438" y="572"/>
                      </a:lnTo>
                      <a:lnTo>
                        <a:pt x="448" y="550"/>
                      </a:lnTo>
                      <a:lnTo>
                        <a:pt x="479" y="548"/>
                      </a:lnTo>
                      <a:lnTo>
                        <a:pt x="506" y="526"/>
                      </a:lnTo>
                      <a:lnTo>
                        <a:pt x="547" y="484"/>
                      </a:lnTo>
                      <a:lnTo>
                        <a:pt x="601" y="482"/>
                      </a:lnTo>
                      <a:lnTo>
                        <a:pt x="617" y="462"/>
                      </a:lnTo>
                      <a:lnTo>
                        <a:pt x="690" y="448"/>
                      </a:lnTo>
                      <a:lnTo>
                        <a:pt x="694" y="431"/>
                      </a:lnTo>
                      <a:lnTo>
                        <a:pt x="635" y="426"/>
                      </a:lnTo>
                      <a:lnTo>
                        <a:pt x="631" y="397"/>
                      </a:lnTo>
                      <a:lnTo>
                        <a:pt x="653" y="415"/>
                      </a:lnTo>
                      <a:lnTo>
                        <a:pt x="697" y="411"/>
                      </a:lnTo>
                      <a:lnTo>
                        <a:pt x="654" y="382"/>
                      </a:lnTo>
                      <a:lnTo>
                        <a:pt x="660" y="362"/>
                      </a:lnTo>
                      <a:lnTo>
                        <a:pt x="687" y="377"/>
                      </a:lnTo>
                      <a:lnTo>
                        <a:pt x="703" y="348"/>
                      </a:lnTo>
                      <a:lnTo>
                        <a:pt x="685" y="324"/>
                      </a:lnTo>
                      <a:lnTo>
                        <a:pt x="726" y="308"/>
                      </a:lnTo>
                      <a:lnTo>
                        <a:pt x="703" y="273"/>
                      </a:lnTo>
                      <a:lnTo>
                        <a:pt x="721" y="273"/>
                      </a:lnTo>
                      <a:lnTo>
                        <a:pt x="705" y="240"/>
                      </a:lnTo>
                      <a:lnTo>
                        <a:pt x="723" y="240"/>
                      </a:lnTo>
                      <a:lnTo>
                        <a:pt x="740" y="247"/>
                      </a:lnTo>
                      <a:lnTo>
                        <a:pt x="748" y="224"/>
                      </a:lnTo>
                      <a:lnTo>
                        <a:pt x="721" y="196"/>
                      </a:lnTo>
                      <a:lnTo>
                        <a:pt x="728" y="136"/>
                      </a:lnTo>
                      <a:lnTo>
                        <a:pt x="769" y="131"/>
                      </a:lnTo>
                      <a:lnTo>
                        <a:pt x="776" y="109"/>
                      </a:lnTo>
                      <a:lnTo>
                        <a:pt x="839" y="87"/>
                      </a:lnTo>
                      <a:lnTo>
                        <a:pt x="821" y="73"/>
                      </a:lnTo>
                      <a:lnTo>
                        <a:pt x="787" y="71"/>
                      </a:lnTo>
                      <a:lnTo>
                        <a:pt x="753" y="93"/>
                      </a:lnTo>
                      <a:lnTo>
                        <a:pt x="708" y="87"/>
                      </a:lnTo>
                      <a:lnTo>
                        <a:pt x="678" y="109"/>
                      </a:lnTo>
                      <a:lnTo>
                        <a:pt x="687" y="73"/>
                      </a:lnTo>
                      <a:lnTo>
                        <a:pt x="645" y="65"/>
                      </a:lnTo>
                      <a:lnTo>
                        <a:pt x="683" y="58"/>
                      </a:lnTo>
                      <a:lnTo>
                        <a:pt x="708" y="54"/>
                      </a:lnTo>
                      <a:close/>
                    </a:path>
                  </a:pathLst>
                </a:custGeom>
                <a:solidFill>
                  <a:srgbClr val="000000"/>
                </a:solidFill>
                <a:ln w="9525">
                  <a:noFill/>
                  <a:round/>
                  <a:headEnd/>
                  <a:tailEnd/>
                </a:ln>
              </p:spPr>
              <p:txBody>
                <a:bodyPr/>
                <a:lstStyle/>
                <a:p>
                  <a:endParaRPr lang="en-US"/>
                </a:p>
              </p:txBody>
            </p:sp>
            <p:sp>
              <p:nvSpPr>
                <p:cNvPr id="16416" name="Freeform 29"/>
                <p:cNvSpPr>
                  <a:spLocks/>
                </p:cNvSpPr>
                <p:nvPr/>
              </p:nvSpPr>
              <p:spPr bwMode="auto">
                <a:xfrm>
                  <a:off x="2392" y="1594"/>
                  <a:ext cx="159" cy="100"/>
                </a:xfrm>
                <a:custGeom>
                  <a:avLst/>
                  <a:gdLst>
                    <a:gd name="T0" fmla="*/ 112 w 159"/>
                    <a:gd name="T1" fmla="*/ 0 h 100"/>
                    <a:gd name="T2" fmla="*/ 78 w 159"/>
                    <a:gd name="T3" fmla="*/ 23 h 100"/>
                    <a:gd name="T4" fmla="*/ 50 w 159"/>
                    <a:gd name="T5" fmla="*/ 23 h 100"/>
                    <a:gd name="T6" fmla="*/ 37 w 159"/>
                    <a:gd name="T7" fmla="*/ 7 h 100"/>
                    <a:gd name="T8" fmla="*/ 0 w 159"/>
                    <a:gd name="T9" fmla="*/ 36 h 100"/>
                    <a:gd name="T10" fmla="*/ 17 w 159"/>
                    <a:gd name="T11" fmla="*/ 71 h 100"/>
                    <a:gd name="T12" fmla="*/ 16 w 159"/>
                    <a:gd name="T13" fmla="*/ 94 h 100"/>
                    <a:gd name="T14" fmla="*/ 93 w 159"/>
                    <a:gd name="T15" fmla="*/ 100 h 100"/>
                    <a:gd name="T16" fmla="*/ 120 w 159"/>
                    <a:gd name="T17" fmla="*/ 80 h 100"/>
                    <a:gd name="T18" fmla="*/ 155 w 159"/>
                    <a:gd name="T19" fmla="*/ 72 h 100"/>
                    <a:gd name="T20" fmla="*/ 159 w 159"/>
                    <a:gd name="T21" fmla="*/ 7 h 100"/>
                    <a:gd name="T22" fmla="*/ 129 w 159"/>
                    <a:gd name="T23" fmla="*/ 12 h 100"/>
                    <a:gd name="T24" fmla="*/ 112 w 159"/>
                    <a:gd name="T25" fmla="*/ 0 h 100"/>
                    <a:gd name="T26" fmla="*/ 112 w 159"/>
                    <a:gd name="T27" fmla="*/ 0 h 1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9"/>
                    <a:gd name="T43" fmla="*/ 0 h 100"/>
                    <a:gd name="T44" fmla="*/ 159 w 159"/>
                    <a:gd name="T45" fmla="*/ 100 h 1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9" h="100">
                      <a:moveTo>
                        <a:pt x="112" y="0"/>
                      </a:moveTo>
                      <a:lnTo>
                        <a:pt x="78" y="23"/>
                      </a:lnTo>
                      <a:lnTo>
                        <a:pt x="50" y="23"/>
                      </a:lnTo>
                      <a:lnTo>
                        <a:pt x="37" y="7"/>
                      </a:lnTo>
                      <a:lnTo>
                        <a:pt x="0" y="36"/>
                      </a:lnTo>
                      <a:lnTo>
                        <a:pt x="17" y="71"/>
                      </a:lnTo>
                      <a:lnTo>
                        <a:pt x="16" y="94"/>
                      </a:lnTo>
                      <a:lnTo>
                        <a:pt x="93" y="100"/>
                      </a:lnTo>
                      <a:lnTo>
                        <a:pt x="120" y="80"/>
                      </a:lnTo>
                      <a:lnTo>
                        <a:pt x="155" y="72"/>
                      </a:lnTo>
                      <a:lnTo>
                        <a:pt x="159" y="7"/>
                      </a:lnTo>
                      <a:lnTo>
                        <a:pt x="129" y="12"/>
                      </a:lnTo>
                      <a:lnTo>
                        <a:pt x="112" y="0"/>
                      </a:lnTo>
                      <a:close/>
                    </a:path>
                  </a:pathLst>
                </a:custGeom>
                <a:solidFill>
                  <a:srgbClr val="000000"/>
                </a:solidFill>
                <a:ln w="9525">
                  <a:noFill/>
                  <a:round/>
                  <a:headEnd/>
                  <a:tailEnd/>
                </a:ln>
              </p:spPr>
              <p:txBody>
                <a:bodyPr/>
                <a:lstStyle/>
                <a:p>
                  <a:endParaRPr lang="en-US"/>
                </a:p>
              </p:txBody>
            </p:sp>
            <p:sp>
              <p:nvSpPr>
                <p:cNvPr id="16417" name="Freeform 30"/>
                <p:cNvSpPr>
                  <a:spLocks/>
                </p:cNvSpPr>
                <p:nvPr/>
              </p:nvSpPr>
              <p:spPr bwMode="auto">
                <a:xfrm>
                  <a:off x="217" y="1350"/>
                  <a:ext cx="1730" cy="1477"/>
                </a:xfrm>
                <a:custGeom>
                  <a:avLst/>
                  <a:gdLst>
                    <a:gd name="T0" fmla="*/ 1219 w 1730"/>
                    <a:gd name="T1" fmla="*/ 94 h 1477"/>
                    <a:gd name="T2" fmla="*/ 1151 w 1730"/>
                    <a:gd name="T3" fmla="*/ 129 h 1477"/>
                    <a:gd name="T4" fmla="*/ 986 w 1730"/>
                    <a:gd name="T5" fmla="*/ 158 h 1477"/>
                    <a:gd name="T6" fmla="*/ 828 w 1730"/>
                    <a:gd name="T7" fmla="*/ 143 h 1477"/>
                    <a:gd name="T8" fmla="*/ 732 w 1730"/>
                    <a:gd name="T9" fmla="*/ 107 h 1477"/>
                    <a:gd name="T10" fmla="*/ 590 w 1730"/>
                    <a:gd name="T11" fmla="*/ 143 h 1477"/>
                    <a:gd name="T12" fmla="*/ 441 w 1730"/>
                    <a:gd name="T13" fmla="*/ 107 h 1477"/>
                    <a:gd name="T14" fmla="*/ 341 w 1730"/>
                    <a:gd name="T15" fmla="*/ 58 h 1477"/>
                    <a:gd name="T16" fmla="*/ 210 w 1730"/>
                    <a:gd name="T17" fmla="*/ 193 h 1477"/>
                    <a:gd name="T18" fmla="*/ 153 w 1730"/>
                    <a:gd name="T19" fmla="*/ 256 h 1477"/>
                    <a:gd name="T20" fmla="*/ 170 w 1730"/>
                    <a:gd name="T21" fmla="*/ 296 h 1477"/>
                    <a:gd name="T22" fmla="*/ 131 w 1730"/>
                    <a:gd name="T23" fmla="*/ 380 h 1477"/>
                    <a:gd name="T24" fmla="*/ 190 w 1730"/>
                    <a:gd name="T25" fmla="*/ 426 h 1477"/>
                    <a:gd name="T26" fmla="*/ 122 w 1730"/>
                    <a:gd name="T27" fmla="*/ 480 h 1477"/>
                    <a:gd name="T28" fmla="*/ 255 w 1730"/>
                    <a:gd name="T29" fmla="*/ 362 h 1477"/>
                    <a:gd name="T30" fmla="*/ 325 w 1730"/>
                    <a:gd name="T31" fmla="*/ 357 h 1477"/>
                    <a:gd name="T32" fmla="*/ 411 w 1730"/>
                    <a:gd name="T33" fmla="*/ 362 h 1477"/>
                    <a:gd name="T34" fmla="*/ 457 w 1730"/>
                    <a:gd name="T35" fmla="*/ 362 h 1477"/>
                    <a:gd name="T36" fmla="*/ 529 w 1730"/>
                    <a:gd name="T37" fmla="*/ 511 h 1477"/>
                    <a:gd name="T38" fmla="*/ 583 w 1730"/>
                    <a:gd name="T39" fmla="*/ 581 h 1477"/>
                    <a:gd name="T40" fmla="*/ 567 w 1730"/>
                    <a:gd name="T41" fmla="*/ 774 h 1477"/>
                    <a:gd name="T42" fmla="*/ 681 w 1730"/>
                    <a:gd name="T43" fmla="*/ 1072 h 1477"/>
                    <a:gd name="T44" fmla="*/ 724 w 1730"/>
                    <a:gd name="T45" fmla="*/ 1182 h 1477"/>
                    <a:gd name="T46" fmla="*/ 767 w 1730"/>
                    <a:gd name="T47" fmla="*/ 1192 h 1477"/>
                    <a:gd name="T48" fmla="*/ 737 w 1730"/>
                    <a:gd name="T49" fmla="*/ 1061 h 1477"/>
                    <a:gd name="T50" fmla="*/ 850 w 1730"/>
                    <a:gd name="T51" fmla="*/ 1231 h 1477"/>
                    <a:gd name="T52" fmla="*/ 1002 w 1730"/>
                    <a:gd name="T53" fmla="*/ 1342 h 1477"/>
                    <a:gd name="T54" fmla="*/ 1167 w 1730"/>
                    <a:gd name="T55" fmla="*/ 1477 h 1477"/>
                    <a:gd name="T56" fmla="*/ 1165 w 1730"/>
                    <a:gd name="T57" fmla="*/ 1426 h 1477"/>
                    <a:gd name="T58" fmla="*/ 1129 w 1730"/>
                    <a:gd name="T59" fmla="*/ 1305 h 1477"/>
                    <a:gd name="T60" fmla="*/ 1074 w 1730"/>
                    <a:gd name="T61" fmla="*/ 1280 h 1477"/>
                    <a:gd name="T62" fmla="*/ 1101 w 1730"/>
                    <a:gd name="T63" fmla="*/ 1182 h 1477"/>
                    <a:gd name="T64" fmla="*/ 986 w 1730"/>
                    <a:gd name="T65" fmla="*/ 1225 h 1477"/>
                    <a:gd name="T66" fmla="*/ 963 w 1730"/>
                    <a:gd name="T67" fmla="*/ 1081 h 1477"/>
                    <a:gd name="T68" fmla="*/ 1017 w 1730"/>
                    <a:gd name="T69" fmla="*/ 1032 h 1477"/>
                    <a:gd name="T70" fmla="*/ 1099 w 1730"/>
                    <a:gd name="T71" fmla="*/ 1067 h 1477"/>
                    <a:gd name="T72" fmla="*/ 1181 w 1730"/>
                    <a:gd name="T73" fmla="*/ 1061 h 1477"/>
                    <a:gd name="T74" fmla="*/ 1230 w 1730"/>
                    <a:gd name="T75" fmla="*/ 1132 h 1477"/>
                    <a:gd name="T76" fmla="*/ 1307 w 1730"/>
                    <a:gd name="T77" fmla="*/ 954 h 1477"/>
                    <a:gd name="T78" fmla="*/ 1321 w 1730"/>
                    <a:gd name="T79" fmla="*/ 879 h 1477"/>
                    <a:gd name="T80" fmla="*/ 1427 w 1730"/>
                    <a:gd name="T81" fmla="*/ 788 h 1477"/>
                    <a:gd name="T82" fmla="*/ 1524 w 1730"/>
                    <a:gd name="T83" fmla="*/ 735 h 1477"/>
                    <a:gd name="T84" fmla="*/ 1547 w 1730"/>
                    <a:gd name="T85" fmla="*/ 819 h 1477"/>
                    <a:gd name="T86" fmla="*/ 1612 w 1730"/>
                    <a:gd name="T87" fmla="*/ 735 h 1477"/>
                    <a:gd name="T88" fmla="*/ 1544 w 1730"/>
                    <a:gd name="T89" fmla="*/ 739 h 1477"/>
                    <a:gd name="T90" fmla="*/ 1465 w 1730"/>
                    <a:gd name="T91" fmla="*/ 708 h 1477"/>
                    <a:gd name="T92" fmla="*/ 1660 w 1730"/>
                    <a:gd name="T93" fmla="*/ 688 h 1477"/>
                    <a:gd name="T94" fmla="*/ 1673 w 1730"/>
                    <a:gd name="T95" fmla="*/ 724 h 1477"/>
                    <a:gd name="T96" fmla="*/ 1725 w 1730"/>
                    <a:gd name="T97" fmla="*/ 688 h 1477"/>
                    <a:gd name="T98" fmla="*/ 1701 w 1730"/>
                    <a:gd name="T99" fmla="*/ 581 h 1477"/>
                    <a:gd name="T100" fmla="*/ 1599 w 1730"/>
                    <a:gd name="T101" fmla="*/ 440 h 1477"/>
                    <a:gd name="T102" fmla="*/ 1547 w 1730"/>
                    <a:gd name="T103" fmla="*/ 429 h 1477"/>
                    <a:gd name="T104" fmla="*/ 1504 w 1730"/>
                    <a:gd name="T105" fmla="*/ 366 h 1477"/>
                    <a:gd name="T106" fmla="*/ 1391 w 1730"/>
                    <a:gd name="T107" fmla="*/ 371 h 1477"/>
                    <a:gd name="T108" fmla="*/ 1382 w 1730"/>
                    <a:gd name="T109" fmla="*/ 460 h 1477"/>
                    <a:gd name="T110" fmla="*/ 1334 w 1730"/>
                    <a:gd name="T111" fmla="*/ 595 h 1477"/>
                    <a:gd name="T112" fmla="*/ 1303 w 1730"/>
                    <a:gd name="T113" fmla="*/ 515 h 1477"/>
                    <a:gd name="T114" fmla="*/ 1181 w 1730"/>
                    <a:gd name="T115" fmla="*/ 471 h 1477"/>
                    <a:gd name="T116" fmla="*/ 1181 w 1730"/>
                    <a:gd name="T117" fmla="*/ 342 h 1477"/>
                    <a:gd name="T118" fmla="*/ 1287 w 1730"/>
                    <a:gd name="T119" fmla="*/ 253 h 1477"/>
                    <a:gd name="T120" fmla="*/ 1345 w 1730"/>
                    <a:gd name="T121" fmla="*/ 182 h 1477"/>
                    <a:gd name="T122" fmla="*/ 1278 w 1730"/>
                    <a:gd name="T123" fmla="*/ 153 h 1477"/>
                    <a:gd name="T124" fmla="*/ 1253 w 1730"/>
                    <a:gd name="T125" fmla="*/ 34 h 147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730"/>
                    <a:gd name="T190" fmla="*/ 0 h 1477"/>
                    <a:gd name="T191" fmla="*/ 1730 w 1730"/>
                    <a:gd name="T192" fmla="*/ 1477 h 147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730" h="1477">
                      <a:moveTo>
                        <a:pt x="1291" y="23"/>
                      </a:moveTo>
                      <a:lnTo>
                        <a:pt x="1248" y="0"/>
                      </a:lnTo>
                      <a:lnTo>
                        <a:pt x="1223" y="34"/>
                      </a:lnTo>
                      <a:lnTo>
                        <a:pt x="1219" y="94"/>
                      </a:lnTo>
                      <a:lnTo>
                        <a:pt x="1192" y="129"/>
                      </a:lnTo>
                      <a:lnTo>
                        <a:pt x="1203" y="153"/>
                      </a:lnTo>
                      <a:lnTo>
                        <a:pt x="1160" y="167"/>
                      </a:lnTo>
                      <a:lnTo>
                        <a:pt x="1151" y="129"/>
                      </a:lnTo>
                      <a:lnTo>
                        <a:pt x="1112" y="153"/>
                      </a:lnTo>
                      <a:lnTo>
                        <a:pt x="1108" y="182"/>
                      </a:lnTo>
                      <a:lnTo>
                        <a:pt x="1025" y="147"/>
                      </a:lnTo>
                      <a:lnTo>
                        <a:pt x="986" y="158"/>
                      </a:lnTo>
                      <a:lnTo>
                        <a:pt x="968" y="187"/>
                      </a:lnTo>
                      <a:lnTo>
                        <a:pt x="880" y="171"/>
                      </a:lnTo>
                      <a:lnTo>
                        <a:pt x="880" y="136"/>
                      </a:lnTo>
                      <a:lnTo>
                        <a:pt x="828" y="143"/>
                      </a:lnTo>
                      <a:lnTo>
                        <a:pt x="792" y="103"/>
                      </a:lnTo>
                      <a:lnTo>
                        <a:pt x="767" y="107"/>
                      </a:lnTo>
                      <a:lnTo>
                        <a:pt x="767" y="134"/>
                      </a:lnTo>
                      <a:lnTo>
                        <a:pt x="732" y="107"/>
                      </a:lnTo>
                      <a:lnTo>
                        <a:pt x="671" y="129"/>
                      </a:lnTo>
                      <a:lnTo>
                        <a:pt x="637" y="143"/>
                      </a:lnTo>
                      <a:lnTo>
                        <a:pt x="611" y="129"/>
                      </a:lnTo>
                      <a:lnTo>
                        <a:pt x="590" y="143"/>
                      </a:lnTo>
                      <a:lnTo>
                        <a:pt x="549" y="118"/>
                      </a:lnTo>
                      <a:lnTo>
                        <a:pt x="475" y="107"/>
                      </a:lnTo>
                      <a:lnTo>
                        <a:pt x="457" y="123"/>
                      </a:lnTo>
                      <a:lnTo>
                        <a:pt x="441" y="107"/>
                      </a:lnTo>
                      <a:lnTo>
                        <a:pt x="400" y="103"/>
                      </a:lnTo>
                      <a:lnTo>
                        <a:pt x="380" y="80"/>
                      </a:lnTo>
                      <a:lnTo>
                        <a:pt x="350" y="83"/>
                      </a:lnTo>
                      <a:lnTo>
                        <a:pt x="341" y="58"/>
                      </a:lnTo>
                      <a:lnTo>
                        <a:pt x="305" y="74"/>
                      </a:lnTo>
                      <a:lnTo>
                        <a:pt x="210" y="98"/>
                      </a:lnTo>
                      <a:lnTo>
                        <a:pt x="170" y="143"/>
                      </a:lnTo>
                      <a:lnTo>
                        <a:pt x="210" y="193"/>
                      </a:lnTo>
                      <a:lnTo>
                        <a:pt x="205" y="204"/>
                      </a:lnTo>
                      <a:lnTo>
                        <a:pt x="163" y="187"/>
                      </a:lnTo>
                      <a:lnTo>
                        <a:pt x="131" y="204"/>
                      </a:lnTo>
                      <a:lnTo>
                        <a:pt x="153" y="256"/>
                      </a:lnTo>
                      <a:lnTo>
                        <a:pt x="179" y="242"/>
                      </a:lnTo>
                      <a:lnTo>
                        <a:pt x="205" y="256"/>
                      </a:lnTo>
                      <a:lnTo>
                        <a:pt x="179" y="278"/>
                      </a:lnTo>
                      <a:lnTo>
                        <a:pt x="170" y="296"/>
                      </a:lnTo>
                      <a:lnTo>
                        <a:pt x="136" y="293"/>
                      </a:lnTo>
                      <a:lnTo>
                        <a:pt x="102" y="322"/>
                      </a:lnTo>
                      <a:lnTo>
                        <a:pt x="102" y="366"/>
                      </a:lnTo>
                      <a:lnTo>
                        <a:pt x="131" y="380"/>
                      </a:lnTo>
                      <a:lnTo>
                        <a:pt x="161" y="371"/>
                      </a:lnTo>
                      <a:lnTo>
                        <a:pt x="149" y="402"/>
                      </a:lnTo>
                      <a:lnTo>
                        <a:pt x="187" y="406"/>
                      </a:lnTo>
                      <a:lnTo>
                        <a:pt x="190" y="426"/>
                      </a:lnTo>
                      <a:lnTo>
                        <a:pt x="113" y="471"/>
                      </a:lnTo>
                      <a:lnTo>
                        <a:pt x="0" y="504"/>
                      </a:lnTo>
                      <a:lnTo>
                        <a:pt x="0" y="515"/>
                      </a:lnTo>
                      <a:lnTo>
                        <a:pt x="122" y="480"/>
                      </a:lnTo>
                      <a:lnTo>
                        <a:pt x="255" y="391"/>
                      </a:lnTo>
                      <a:lnTo>
                        <a:pt x="237" y="371"/>
                      </a:lnTo>
                      <a:lnTo>
                        <a:pt x="222" y="362"/>
                      </a:lnTo>
                      <a:lnTo>
                        <a:pt x="255" y="362"/>
                      </a:lnTo>
                      <a:lnTo>
                        <a:pt x="301" y="316"/>
                      </a:lnTo>
                      <a:lnTo>
                        <a:pt x="301" y="331"/>
                      </a:lnTo>
                      <a:lnTo>
                        <a:pt x="278" y="362"/>
                      </a:lnTo>
                      <a:lnTo>
                        <a:pt x="325" y="357"/>
                      </a:lnTo>
                      <a:lnTo>
                        <a:pt x="350" y="362"/>
                      </a:lnTo>
                      <a:lnTo>
                        <a:pt x="350" y="342"/>
                      </a:lnTo>
                      <a:lnTo>
                        <a:pt x="371" y="346"/>
                      </a:lnTo>
                      <a:lnTo>
                        <a:pt x="411" y="362"/>
                      </a:lnTo>
                      <a:lnTo>
                        <a:pt x="441" y="342"/>
                      </a:lnTo>
                      <a:lnTo>
                        <a:pt x="445" y="322"/>
                      </a:lnTo>
                      <a:lnTo>
                        <a:pt x="484" y="342"/>
                      </a:lnTo>
                      <a:lnTo>
                        <a:pt x="457" y="362"/>
                      </a:lnTo>
                      <a:lnTo>
                        <a:pt x="472" y="395"/>
                      </a:lnTo>
                      <a:lnTo>
                        <a:pt x="493" y="406"/>
                      </a:lnTo>
                      <a:lnTo>
                        <a:pt x="506" y="491"/>
                      </a:lnTo>
                      <a:lnTo>
                        <a:pt x="529" y="511"/>
                      </a:lnTo>
                      <a:lnTo>
                        <a:pt x="549" y="500"/>
                      </a:lnTo>
                      <a:lnTo>
                        <a:pt x="572" y="526"/>
                      </a:lnTo>
                      <a:lnTo>
                        <a:pt x="572" y="560"/>
                      </a:lnTo>
                      <a:lnTo>
                        <a:pt x="583" y="581"/>
                      </a:lnTo>
                      <a:lnTo>
                        <a:pt x="559" y="590"/>
                      </a:lnTo>
                      <a:lnTo>
                        <a:pt x="586" y="635"/>
                      </a:lnTo>
                      <a:lnTo>
                        <a:pt x="599" y="650"/>
                      </a:lnTo>
                      <a:lnTo>
                        <a:pt x="567" y="774"/>
                      </a:lnTo>
                      <a:lnTo>
                        <a:pt x="624" y="961"/>
                      </a:lnTo>
                      <a:lnTo>
                        <a:pt x="637" y="1003"/>
                      </a:lnTo>
                      <a:lnTo>
                        <a:pt x="671" y="1010"/>
                      </a:lnTo>
                      <a:lnTo>
                        <a:pt x="681" y="1072"/>
                      </a:lnTo>
                      <a:lnTo>
                        <a:pt x="697" y="1101"/>
                      </a:lnTo>
                      <a:lnTo>
                        <a:pt x="681" y="1121"/>
                      </a:lnTo>
                      <a:lnTo>
                        <a:pt x="694" y="1145"/>
                      </a:lnTo>
                      <a:lnTo>
                        <a:pt x="724" y="1182"/>
                      </a:lnTo>
                      <a:lnTo>
                        <a:pt x="742" y="1212"/>
                      </a:lnTo>
                      <a:lnTo>
                        <a:pt x="773" y="1231"/>
                      </a:lnTo>
                      <a:lnTo>
                        <a:pt x="780" y="1225"/>
                      </a:lnTo>
                      <a:lnTo>
                        <a:pt x="767" y="1192"/>
                      </a:lnTo>
                      <a:lnTo>
                        <a:pt x="737" y="1136"/>
                      </a:lnTo>
                      <a:lnTo>
                        <a:pt x="724" y="1096"/>
                      </a:lnTo>
                      <a:lnTo>
                        <a:pt x="719" y="1061"/>
                      </a:lnTo>
                      <a:lnTo>
                        <a:pt x="737" y="1061"/>
                      </a:lnTo>
                      <a:lnTo>
                        <a:pt x="742" y="1110"/>
                      </a:lnTo>
                      <a:lnTo>
                        <a:pt x="769" y="1152"/>
                      </a:lnTo>
                      <a:lnTo>
                        <a:pt x="834" y="1225"/>
                      </a:lnTo>
                      <a:lnTo>
                        <a:pt x="850" y="1231"/>
                      </a:lnTo>
                      <a:lnTo>
                        <a:pt x="879" y="1263"/>
                      </a:lnTo>
                      <a:lnTo>
                        <a:pt x="916" y="1287"/>
                      </a:lnTo>
                      <a:lnTo>
                        <a:pt x="959" y="1325"/>
                      </a:lnTo>
                      <a:lnTo>
                        <a:pt x="1002" y="1342"/>
                      </a:lnTo>
                      <a:lnTo>
                        <a:pt x="1045" y="1360"/>
                      </a:lnTo>
                      <a:lnTo>
                        <a:pt x="1117" y="1444"/>
                      </a:lnTo>
                      <a:lnTo>
                        <a:pt x="1137" y="1460"/>
                      </a:lnTo>
                      <a:lnTo>
                        <a:pt x="1167" y="1477"/>
                      </a:lnTo>
                      <a:lnTo>
                        <a:pt x="1235" y="1455"/>
                      </a:lnTo>
                      <a:lnTo>
                        <a:pt x="1253" y="1411"/>
                      </a:lnTo>
                      <a:lnTo>
                        <a:pt x="1216" y="1429"/>
                      </a:lnTo>
                      <a:lnTo>
                        <a:pt x="1165" y="1426"/>
                      </a:lnTo>
                      <a:lnTo>
                        <a:pt x="1156" y="1400"/>
                      </a:lnTo>
                      <a:lnTo>
                        <a:pt x="1165" y="1369"/>
                      </a:lnTo>
                      <a:lnTo>
                        <a:pt x="1165" y="1331"/>
                      </a:lnTo>
                      <a:lnTo>
                        <a:pt x="1129" y="1305"/>
                      </a:lnTo>
                      <a:lnTo>
                        <a:pt x="1104" y="1300"/>
                      </a:lnTo>
                      <a:lnTo>
                        <a:pt x="1099" y="1311"/>
                      </a:lnTo>
                      <a:lnTo>
                        <a:pt x="1063" y="1300"/>
                      </a:lnTo>
                      <a:lnTo>
                        <a:pt x="1074" y="1280"/>
                      </a:lnTo>
                      <a:lnTo>
                        <a:pt x="1112" y="1271"/>
                      </a:lnTo>
                      <a:lnTo>
                        <a:pt x="1099" y="1236"/>
                      </a:lnTo>
                      <a:lnTo>
                        <a:pt x="1108" y="1225"/>
                      </a:lnTo>
                      <a:lnTo>
                        <a:pt x="1101" y="1182"/>
                      </a:lnTo>
                      <a:lnTo>
                        <a:pt x="1086" y="1187"/>
                      </a:lnTo>
                      <a:lnTo>
                        <a:pt x="1056" y="1192"/>
                      </a:lnTo>
                      <a:lnTo>
                        <a:pt x="1033" y="1220"/>
                      </a:lnTo>
                      <a:lnTo>
                        <a:pt x="986" y="1225"/>
                      </a:lnTo>
                      <a:lnTo>
                        <a:pt x="938" y="1202"/>
                      </a:lnTo>
                      <a:lnTo>
                        <a:pt x="934" y="1141"/>
                      </a:lnTo>
                      <a:lnTo>
                        <a:pt x="963" y="1110"/>
                      </a:lnTo>
                      <a:lnTo>
                        <a:pt x="963" y="1081"/>
                      </a:lnTo>
                      <a:lnTo>
                        <a:pt x="947" y="1061"/>
                      </a:lnTo>
                      <a:lnTo>
                        <a:pt x="974" y="1067"/>
                      </a:lnTo>
                      <a:lnTo>
                        <a:pt x="1013" y="1047"/>
                      </a:lnTo>
                      <a:lnTo>
                        <a:pt x="1017" y="1032"/>
                      </a:lnTo>
                      <a:lnTo>
                        <a:pt x="1036" y="1036"/>
                      </a:lnTo>
                      <a:lnTo>
                        <a:pt x="1038" y="1052"/>
                      </a:lnTo>
                      <a:lnTo>
                        <a:pt x="1072" y="1052"/>
                      </a:lnTo>
                      <a:lnTo>
                        <a:pt x="1099" y="1067"/>
                      </a:lnTo>
                      <a:lnTo>
                        <a:pt x="1099" y="1041"/>
                      </a:lnTo>
                      <a:lnTo>
                        <a:pt x="1117" y="1041"/>
                      </a:lnTo>
                      <a:lnTo>
                        <a:pt x="1135" y="1061"/>
                      </a:lnTo>
                      <a:lnTo>
                        <a:pt x="1181" y="1061"/>
                      </a:lnTo>
                      <a:lnTo>
                        <a:pt x="1181" y="1110"/>
                      </a:lnTo>
                      <a:lnTo>
                        <a:pt x="1203" y="1145"/>
                      </a:lnTo>
                      <a:lnTo>
                        <a:pt x="1226" y="1152"/>
                      </a:lnTo>
                      <a:lnTo>
                        <a:pt x="1230" y="1132"/>
                      </a:lnTo>
                      <a:lnTo>
                        <a:pt x="1230" y="1061"/>
                      </a:lnTo>
                      <a:lnTo>
                        <a:pt x="1219" y="1041"/>
                      </a:lnTo>
                      <a:lnTo>
                        <a:pt x="1278" y="958"/>
                      </a:lnTo>
                      <a:lnTo>
                        <a:pt x="1307" y="954"/>
                      </a:lnTo>
                      <a:lnTo>
                        <a:pt x="1318" y="923"/>
                      </a:lnTo>
                      <a:lnTo>
                        <a:pt x="1336" y="917"/>
                      </a:lnTo>
                      <a:lnTo>
                        <a:pt x="1318" y="897"/>
                      </a:lnTo>
                      <a:lnTo>
                        <a:pt x="1321" y="879"/>
                      </a:lnTo>
                      <a:lnTo>
                        <a:pt x="1352" y="863"/>
                      </a:lnTo>
                      <a:lnTo>
                        <a:pt x="1375" y="830"/>
                      </a:lnTo>
                      <a:lnTo>
                        <a:pt x="1416" y="823"/>
                      </a:lnTo>
                      <a:lnTo>
                        <a:pt x="1427" y="788"/>
                      </a:lnTo>
                      <a:lnTo>
                        <a:pt x="1416" y="781"/>
                      </a:lnTo>
                      <a:lnTo>
                        <a:pt x="1432" y="759"/>
                      </a:lnTo>
                      <a:lnTo>
                        <a:pt x="1479" y="748"/>
                      </a:lnTo>
                      <a:lnTo>
                        <a:pt x="1524" y="735"/>
                      </a:lnTo>
                      <a:lnTo>
                        <a:pt x="1531" y="764"/>
                      </a:lnTo>
                      <a:lnTo>
                        <a:pt x="1518" y="788"/>
                      </a:lnTo>
                      <a:lnTo>
                        <a:pt x="1508" y="812"/>
                      </a:lnTo>
                      <a:lnTo>
                        <a:pt x="1547" y="819"/>
                      </a:lnTo>
                      <a:lnTo>
                        <a:pt x="1558" y="799"/>
                      </a:lnTo>
                      <a:lnTo>
                        <a:pt x="1574" y="784"/>
                      </a:lnTo>
                      <a:lnTo>
                        <a:pt x="1612" y="770"/>
                      </a:lnTo>
                      <a:lnTo>
                        <a:pt x="1612" y="735"/>
                      </a:lnTo>
                      <a:lnTo>
                        <a:pt x="1588" y="724"/>
                      </a:lnTo>
                      <a:lnTo>
                        <a:pt x="1588" y="739"/>
                      </a:lnTo>
                      <a:lnTo>
                        <a:pt x="1570" y="748"/>
                      </a:lnTo>
                      <a:lnTo>
                        <a:pt x="1544" y="739"/>
                      </a:lnTo>
                      <a:lnTo>
                        <a:pt x="1558" y="706"/>
                      </a:lnTo>
                      <a:lnTo>
                        <a:pt x="1549" y="688"/>
                      </a:lnTo>
                      <a:lnTo>
                        <a:pt x="1524" y="688"/>
                      </a:lnTo>
                      <a:lnTo>
                        <a:pt x="1465" y="708"/>
                      </a:lnTo>
                      <a:lnTo>
                        <a:pt x="1524" y="675"/>
                      </a:lnTo>
                      <a:lnTo>
                        <a:pt x="1615" y="681"/>
                      </a:lnTo>
                      <a:lnTo>
                        <a:pt x="1653" y="664"/>
                      </a:lnTo>
                      <a:lnTo>
                        <a:pt x="1660" y="688"/>
                      </a:lnTo>
                      <a:lnTo>
                        <a:pt x="1622" y="708"/>
                      </a:lnTo>
                      <a:lnTo>
                        <a:pt x="1630" y="719"/>
                      </a:lnTo>
                      <a:lnTo>
                        <a:pt x="1660" y="739"/>
                      </a:lnTo>
                      <a:lnTo>
                        <a:pt x="1673" y="724"/>
                      </a:lnTo>
                      <a:lnTo>
                        <a:pt x="1683" y="755"/>
                      </a:lnTo>
                      <a:lnTo>
                        <a:pt x="1701" y="739"/>
                      </a:lnTo>
                      <a:lnTo>
                        <a:pt x="1730" y="739"/>
                      </a:lnTo>
                      <a:lnTo>
                        <a:pt x="1725" y="688"/>
                      </a:lnTo>
                      <a:lnTo>
                        <a:pt x="1698" y="681"/>
                      </a:lnTo>
                      <a:lnTo>
                        <a:pt x="1683" y="655"/>
                      </a:lnTo>
                      <a:lnTo>
                        <a:pt x="1701" y="646"/>
                      </a:lnTo>
                      <a:lnTo>
                        <a:pt x="1701" y="581"/>
                      </a:lnTo>
                      <a:lnTo>
                        <a:pt x="1660" y="550"/>
                      </a:lnTo>
                      <a:lnTo>
                        <a:pt x="1626" y="540"/>
                      </a:lnTo>
                      <a:lnTo>
                        <a:pt x="1622" y="488"/>
                      </a:lnTo>
                      <a:lnTo>
                        <a:pt x="1599" y="440"/>
                      </a:lnTo>
                      <a:lnTo>
                        <a:pt x="1588" y="395"/>
                      </a:lnTo>
                      <a:lnTo>
                        <a:pt x="1574" y="402"/>
                      </a:lnTo>
                      <a:lnTo>
                        <a:pt x="1554" y="387"/>
                      </a:lnTo>
                      <a:lnTo>
                        <a:pt x="1547" y="429"/>
                      </a:lnTo>
                      <a:lnTo>
                        <a:pt x="1524" y="446"/>
                      </a:lnTo>
                      <a:lnTo>
                        <a:pt x="1504" y="411"/>
                      </a:lnTo>
                      <a:lnTo>
                        <a:pt x="1524" y="391"/>
                      </a:lnTo>
                      <a:lnTo>
                        <a:pt x="1504" y="366"/>
                      </a:lnTo>
                      <a:lnTo>
                        <a:pt x="1474" y="362"/>
                      </a:lnTo>
                      <a:lnTo>
                        <a:pt x="1459" y="338"/>
                      </a:lnTo>
                      <a:lnTo>
                        <a:pt x="1382" y="338"/>
                      </a:lnTo>
                      <a:lnTo>
                        <a:pt x="1391" y="371"/>
                      </a:lnTo>
                      <a:lnTo>
                        <a:pt x="1370" y="387"/>
                      </a:lnTo>
                      <a:lnTo>
                        <a:pt x="1382" y="406"/>
                      </a:lnTo>
                      <a:lnTo>
                        <a:pt x="1364" y="437"/>
                      </a:lnTo>
                      <a:lnTo>
                        <a:pt x="1382" y="460"/>
                      </a:lnTo>
                      <a:lnTo>
                        <a:pt x="1370" y="500"/>
                      </a:lnTo>
                      <a:lnTo>
                        <a:pt x="1330" y="526"/>
                      </a:lnTo>
                      <a:lnTo>
                        <a:pt x="1334" y="546"/>
                      </a:lnTo>
                      <a:lnTo>
                        <a:pt x="1334" y="595"/>
                      </a:lnTo>
                      <a:lnTo>
                        <a:pt x="1307" y="595"/>
                      </a:lnTo>
                      <a:lnTo>
                        <a:pt x="1318" y="564"/>
                      </a:lnTo>
                      <a:lnTo>
                        <a:pt x="1303" y="546"/>
                      </a:lnTo>
                      <a:lnTo>
                        <a:pt x="1303" y="515"/>
                      </a:lnTo>
                      <a:lnTo>
                        <a:pt x="1278" y="511"/>
                      </a:lnTo>
                      <a:lnTo>
                        <a:pt x="1239" y="491"/>
                      </a:lnTo>
                      <a:lnTo>
                        <a:pt x="1203" y="466"/>
                      </a:lnTo>
                      <a:lnTo>
                        <a:pt x="1181" y="471"/>
                      </a:lnTo>
                      <a:lnTo>
                        <a:pt x="1165" y="420"/>
                      </a:lnTo>
                      <a:lnTo>
                        <a:pt x="1138" y="406"/>
                      </a:lnTo>
                      <a:lnTo>
                        <a:pt x="1155" y="357"/>
                      </a:lnTo>
                      <a:lnTo>
                        <a:pt x="1181" y="342"/>
                      </a:lnTo>
                      <a:lnTo>
                        <a:pt x="1208" y="338"/>
                      </a:lnTo>
                      <a:lnTo>
                        <a:pt x="1212" y="302"/>
                      </a:lnTo>
                      <a:lnTo>
                        <a:pt x="1257" y="293"/>
                      </a:lnTo>
                      <a:lnTo>
                        <a:pt x="1287" y="253"/>
                      </a:lnTo>
                      <a:lnTo>
                        <a:pt x="1303" y="218"/>
                      </a:lnTo>
                      <a:lnTo>
                        <a:pt x="1341" y="211"/>
                      </a:lnTo>
                      <a:lnTo>
                        <a:pt x="1370" y="193"/>
                      </a:lnTo>
                      <a:lnTo>
                        <a:pt x="1345" y="182"/>
                      </a:lnTo>
                      <a:lnTo>
                        <a:pt x="1336" y="147"/>
                      </a:lnTo>
                      <a:lnTo>
                        <a:pt x="1314" y="147"/>
                      </a:lnTo>
                      <a:lnTo>
                        <a:pt x="1294" y="182"/>
                      </a:lnTo>
                      <a:lnTo>
                        <a:pt x="1278" y="153"/>
                      </a:lnTo>
                      <a:lnTo>
                        <a:pt x="1242" y="136"/>
                      </a:lnTo>
                      <a:lnTo>
                        <a:pt x="1248" y="111"/>
                      </a:lnTo>
                      <a:lnTo>
                        <a:pt x="1230" y="94"/>
                      </a:lnTo>
                      <a:lnTo>
                        <a:pt x="1253" y="34"/>
                      </a:lnTo>
                      <a:lnTo>
                        <a:pt x="1291" y="23"/>
                      </a:lnTo>
                      <a:close/>
                    </a:path>
                  </a:pathLst>
                </a:custGeom>
                <a:solidFill>
                  <a:srgbClr val="000000"/>
                </a:solidFill>
                <a:ln w="9525">
                  <a:noFill/>
                  <a:round/>
                  <a:headEnd/>
                  <a:tailEnd/>
                </a:ln>
              </p:spPr>
              <p:txBody>
                <a:bodyPr/>
                <a:lstStyle/>
                <a:p>
                  <a:endParaRPr lang="en-US"/>
                </a:p>
              </p:txBody>
            </p:sp>
            <p:sp>
              <p:nvSpPr>
                <p:cNvPr id="16418" name="Freeform 31"/>
                <p:cNvSpPr>
                  <a:spLocks/>
                </p:cNvSpPr>
                <p:nvPr/>
              </p:nvSpPr>
              <p:spPr bwMode="auto">
                <a:xfrm>
                  <a:off x="1366" y="2732"/>
                  <a:ext cx="771" cy="1388"/>
                </a:xfrm>
                <a:custGeom>
                  <a:avLst/>
                  <a:gdLst>
                    <a:gd name="T0" fmla="*/ 81 w 771"/>
                    <a:gd name="T1" fmla="*/ 73 h 1388"/>
                    <a:gd name="T2" fmla="*/ 90 w 771"/>
                    <a:gd name="T3" fmla="*/ 186 h 1388"/>
                    <a:gd name="T4" fmla="*/ 34 w 771"/>
                    <a:gd name="T5" fmla="*/ 297 h 1388"/>
                    <a:gd name="T6" fmla="*/ 11 w 771"/>
                    <a:gd name="T7" fmla="*/ 348 h 1388"/>
                    <a:gd name="T8" fmla="*/ 74 w 771"/>
                    <a:gd name="T9" fmla="*/ 455 h 1388"/>
                    <a:gd name="T10" fmla="*/ 176 w 771"/>
                    <a:gd name="T11" fmla="*/ 550 h 1388"/>
                    <a:gd name="T12" fmla="*/ 197 w 771"/>
                    <a:gd name="T13" fmla="*/ 628 h 1388"/>
                    <a:gd name="T14" fmla="*/ 176 w 771"/>
                    <a:gd name="T15" fmla="*/ 792 h 1388"/>
                    <a:gd name="T16" fmla="*/ 165 w 771"/>
                    <a:gd name="T17" fmla="*/ 1043 h 1388"/>
                    <a:gd name="T18" fmla="*/ 176 w 771"/>
                    <a:gd name="T19" fmla="*/ 1138 h 1388"/>
                    <a:gd name="T20" fmla="*/ 172 w 771"/>
                    <a:gd name="T21" fmla="*/ 1240 h 1388"/>
                    <a:gd name="T22" fmla="*/ 206 w 771"/>
                    <a:gd name="T23" fmla="*/ 1313 h 1388"/>
                    <a:gd name="T24" fmla="*/ 201 w 771"/>
                    <a:gd name="T25" fmla="*/ 1342 h 1388"/>
                    <a:gd name="T26" fmla="*/ 283 w 771"/>
                    <a:gd name="T27" fmla="*/ 1371 h 1388"/>
                    <a:gd name="T28" fmla="*/ 353 w 771"/>
                    <a:gd name="T29" fmla="*/ 1371 h 1388"/>
                    <a:gd name="T30" fmla="*/ 289 w 771"/>
                    <a:gd name="T31" fmla="*/ 1320 h 1388"/>
                    <a:gd name="T32" fmla="*/ 289 w 771"/>
                    <a:gd name="T33" fmla="*/ 1291 h 1388"/>
                    <a:gd name="T34" fmla="*/ 300 w 771"/>
                    <a:gd name="T35" fmla="*/ 1207 h 1388"/>
                    <a:gd name="T36" fmla="*/ 265 w 771"/>
                    <a:gd name="T37" fmla="*/ 1145 h 1388"/>
                    <a:gd name="T38" fmla="*/ 316 w 771"/>
                    <a:gd name="T39" fmla="*/ 1100 h 1388"/>
                    <a:gd name="T40" fmla="*/ 300 w 771"/>
                    <a:gd name="T41" fmla="*/ 1051 h 1388"/>
                    <a:gd name="T42" fmla="*/ 359 w 771"/>
                    <a:gd name="T43" fmla="*/ 1011 h 1388"/>
                    <a:gd name="T44" fmla="*/ 427 w 771"/>
                    <a:gd name="T45" fmla="*/ 972 h 1388"/>
                    <a:gd name="T46" fmla="*/ 434 w 771"/>
                    <a:gd name="T47" fmla="*/ 909 h 1388"/>
                    <a:gd name="T48" fmla="*/ 490 w 771"/>
                    <a:gd name="T49" fmla="*/ 898 h 1388"/>
                    <a:gd name="T50" fmla="*/ 538 w 771"/>
                    <a:gd name="T51" fmla="*/ 838 h 1388"/>
                    <a:gd name="T52" fmla="*/ 550 w 771"/>
                    <a:gd name="T53" fmla="*/ 747 h 1388"/>
                    <a:gd name="T54" fmla="*/ 594 w 771"/>
                    <a:gd name="T55" fmla="*/ 697 h 1388"/>
                    <a:gd name="T56" fmla="*/ 701 w 771"/>
                    <a:gd name="T57" fmla="*/ 617 h 1388"/>
                    <a:gd name="T58" fmla="*/ 753 w 771"/>
                    <a:gd name="T59" fmla="*/ 422 h 1388"/>
                    <a:gd name="T60" fmla="*/ 723 w 771"/>
                    <a:gd name="T61" fmla="*/ 331 h 1388"/>
                    <a:gd name="T62" fmla="*/ 646 w 771"/>
                    <a:gd name="T63" fmla="*/ 291 h 1388"/>
                    <a:gd name="T64" fmla="*/ 617 w 771"/>
                    <a:gd name="T65" fmla="*/ 284 h 1388"/>
                    <a:gd name="T66" fmla="*/ 545 w 771"/>
                    <a:gd name="T67" fmla="*/ 251 h 1388"/>
                    <a:gd name="T68" fmla="*/ 538 w 771"/>
                    <a:gd name="T69" fmla="*/ 202 h 1388"/>
                    <a:gd name="T70" fmla="*/ 481 w 771"/>
                    <a:gd name="T71" fmla="*/ 164 h 1388"/>
                    <a:gd name="T72" fmla="*/ 409 w 771"/>
                    <a:gd name="T73" fmla="*/ 133 h 1388"/>
                    <a:gd name="T74" fmla="*/ 366 w 771"/>
                    <a:gd name="T75" fmla="*/ 85 h 1388"/>
                    <a:gd name="T76" fmla="*/ 224 w 771"/>
                    <a:gd name="T77" fmla="*/ 33 h 1388"/>
                    <a:gd name="T78" fmla="*/ 176 w 771"/>
                    <a:gd name="T79" fmla="*/ 5 h 1388"/>
                    <a:gd name="T80" fmla="*/ 108 w 771"/>
                    <a:gd name="T81" fmla="*/ 22 h 13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71"/>
                    <a:gd name="T124" fmla="*/ 0 h 1388"/>
                    <a:gd name="T125" fmla="*/ 771 w 771"/>
                    <a:gd name="T126" fmla="*/ 1388 h 138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71" h="1388">
                      <a:moveTo>
                        <a:pt x="108" y="22"/>
                      </a:moveTo>
                      <a:lnTo>
                        <a:pt x="81" y="73"/>
                      </a:lnTo>
                      <a:lnTo>
                        <a:pt x="77" y="133"/>
                      </a:lnTo>
                      <a:lnTo>
                        <a:pt x="90" y="186"/>
                      </a:lnTo>
                      <a:lnTo>
                        <a:pt x="27" y="235"/>
                      </a:lnTo>
                      <a:lnTo>
                        <a:pt x="34" y="297"/>
                      </a:lnTo>
                      <a:lnTo>
                        <a:pt x="0" y="320"/>
                      </a:lnTo>
                      <a:lnTo>
                        <a:pt x="11" y="348"/>
                      </a:lnTo>
                      <a:lnTo>
                        <a:pt x="70" y="415"/>
                      </a:lnTo>
                      <a:lnTo>
                        <a:pt x="74" y="455"/>
                      </a:lnTo>
                      <a:lnTo>
                        <a:pt x="133" y="539"/>
                      </a:lnTo>
                      <a:lnTo>
                        <a:pt x="176" y="550"/>
                      </a:lnTo>
                      <a:lnTo>
                        <a:pt x="185" y="601"/>
                      </a:lnTo>
                      <a:lnTo>
                        <a:pt x="197" y="628"/>
                      </a:lnTo>
                      <a:lnTo>
                        <a:pt x="192" y="747"/>
                      </a:lnTo>
                      <a:lnTo>
                        <a:pt x="176" y="792"/>
                      </a:lnTo>
                      <a:lnTo>
                        <a:pt x="181" y="916"/>
                      </a:lnTo>
                      <a:lnTo>
                        <a:pt x="165" y="1043"/>
                      </a:lnTo>
                      <a:lnTo>
                        <a:pt x="188" y="1062"/>
                      </a:lnTo>
                      <a:lnTo>
                        <a:pt x="176" y="1138"/>
                      </a:lnTo>
                      <a:lnTo>
                        <a:pt x="154" y="1156"/>
                      </a:lnTo>
                      <a:lnTo>
                        <a:pt x="172" y="1240"/>
                      </a:lnTo>
                      <a:lnTo>
                        <a:pt x="206" y="1286"/>
                      </a:lnTo>
                      <a:lnTo>
                        <a:pt x="206" y="1313"/>
                      </a:lnTo>
                      <a:lnTo>
                        <a:pt x="221" y="1331"/>
                      </a:lnTo>
                      <a:lnTo>
                        <a:pt x="201" y="1342"/>
                      </a:lnTo>
                      <a:lnTo>
                        <a:pt x="246" y="1371"/>
                      </a:lnTo>
                      <a:lnTo>
                        <a:pt x="283" y="1371"/>
                      </a:lnTo>
                      <a:lnTo>
                        <a:pt x="335" y="1388"/>
                      </a:lnTo>
                      <a:lnTo>
                        <a:pt x="353" y="1371"/>
                      </a:lnTo>
                      <a:lnTo>
                        <a:pt x="305" y="1342"/>
                      </a:lnTo>
                      <a:lnTo>
                        <a:pt x="289" y="1320"/>
                      </a:lnTo>
                      <a:lnTo>
                        <a:pt x="249" y="1320"/>
                      </a:lnTo>
                      <a:lnTo>
                        <a:pt x="289" y="1291"/>
                      </a:lnTo>
                      <a:lnTo>
                        <a:pt x="255" y="1273"/>
                      </a:lnTo>
                      <a:lnTo>
                        <a:pt x="300" y="1207"/>
                      </a:lnTo>
                      <a:lnTo>
                        <a:pt x="276" y="1180"/>
                      </a:lnTo>
                      <a:lnTo>
                        <a:pt x="265" y="1145"/>
                      </a:lnTo>
                      <a:lnTo>
                        <a:pt x="296" y="1134"/>
                      </a:lnTo>
                      <a:lnTo>
                        <a:pt x="316" y="1100"/>
                      </a:lnTo>
                      <a:lnTo>
                        <a:pt x="341" y="1089"/>
                      </a:lnTo>
                      <a:lnTo>
                        <a:pt x="300" y="1051"/>
                      </a:lnTo>
                      <a:lnTo>
                        <a:pt x="335" y="1043"/>
                      </a:lnTo>
                      <a:lnTo>
                        <a:pt x="359" y="1011"/>
                      </a:lnTo>
                      <a:lnTo>
                        <a:pt x="387" y="1011"/>
                      </a:lnTo>
                      <a:lnTo>
                        <a:pt x="427" y="972"/>
                      </a:lnTo>
                      <a:lnTo>
                        <a:pt x="409" y="909"/>
                      </a:lnTo>
                      <a:lnTo>
                        <a:pt x="434" y="909"/>
                      </a:lnTo>
                      <a:lnTo>
                        <a:pt x="439" y="927"/>
                      </a:lnTo>
                      <a:lnTo>
                        <a:pt x="490" y="898"/>
                      </a:lnTo>
                      <a:lnTo>
                        <a:pt x="493" y="841"/>
                      </a:lnTo>
                      <a:lnTo>
                        <a:pt x="538" y="838"/>
                      </a:lnTo>
                      <a:lnTo>
                        <a:pt x="554" y="814"/>
                      </a:lnTo>
                      <a:lnTo>
                        <a:pt x="550" y="747"/>
                      </a:lnTo>
                      <a:lnTo>
                        <a:pt x="590" y="730"/>
                      </a:lnTo>
                      <a:lnTo>
                        <a:pt x="594" y="697"/>
                      </a:lnTo>
                      <a:lnTo>
                        <a:pt x="642" y="681"/>
                      </a:lnTo>
                      <a:lnTo>
                        <a:pt x="701" y="617"/>
                      </a:lnTo>
                      <a:lnTo>
                        <a:pt x="701" y="501"/>
                      </a:lnTo>
                      <a:lnTo>
                        <a:pt x="753" y="422"/>
                      </a:lnTo>
                      <a:lnTo>
                        <a:pt x="771" y="348"/>
                      </a:lnTo>
                      <a:lnTo>
                        <a:pt x="723" y="331"/>
                      </a:lnTo>
                      <a:lnTo>
                        <a:pt x="697" y="297"/>
                      </a:lnTo>
                      <a:lnTo>
                        <a:pt x="646" y="291"/>
                      </a:lnTo>
                      <a:lnTo>
                        <a:pt x="628" y="268"/>
                      </a:lnTo>
                      <a:lnTo>
                        <a:pt x="617" y="284"/>
                      </a:lnTo>
                      <a:lnTo>
                        <a:pt x="563" y="246"/>
                      </a:lnTo>
                      <a:lnTo>
                        <a:pt x="545" y="251"/>
                      </a:lnTo>
                      <a:lnTo>
                        <a:pt x="520" y="218"/>
                      </a:lnTo>
                      <a:lnTo>
                        <a:pt x="538" y="202"/>
                      </a:lnTo>
                      <a:lnTo>
                        <a:pt x="511" y="164"/>
                      </a:lnTo>
                      <a:lnTo>
                        <a:pt x="481" y="164"/>
                      </a:lnTo>
                      <a:lnTo>
                        <a:pt x="459" y="140"/>
                      </a:lnTo>
                      <a:lnTo>
                        <a:pt x="409" y="133"/>
                      </a:lnTo>
                      <a:lnTo>
                        <a:pt x="387" y="91"/>
                      </a:lnTo>
                      <a:lnTo>
                        <a:pt x="366" y="85"/>
                      </a:lnTo>
                      <a:lnTo>
                        <a:pt x="350" y="33"/>
                      </a:lnTo>
                      <a:lnTo>
                        <a:pt x="224" y="33"/>
                      </a:lnTo>
                      <a:lnTo>
                        <a:pt x="201" y="0"/>
                      </a:lnTo>
                      <a:lnTo>
                        <a:pt x="176" y="5"/>
                      </a:lnTo>
                      <a:lnTo>
                        <a:pt x="142" y="16"/>
                      </a:lnTo>
                      <a:lnTo>
                        <a:pt x="108" y="22"/>
                      </a:lnTo>
                      <a:close/>
                    </a:path>
                  </a:pathLst>
                </a:custGeom>
                <a:solidFill>
                  <a:srgbClr val="000000"/>
                </a:solidFill>
                <a:ln w="9525">
                  <a:noFill/>
                  <a:round/>
                  <a:headEnd/>
                  <a:tailEnd/>
                </a:ln>
              </p:spPr>
              <p:txBody>
                <a:bodyPr/>
                <a:lstStyle/>
                <a:p>
                  <a:endParaRPr lang="en-US"/>
                </a:p>
              </p:txBody>
            </p:sp>
            <p:sp>
              <p:nvSpPr>
                <p:cNvPr id="16419" name="Freeform 32"/>
                <p:cNvSpPr>
                  <a:spLocks/>
                </p:cNvSpPr>
                <p:nvPr/>
              </p:nvSpPr>
              <p:spPr bwMode="auto">
                <a:xfrm>
                  <a:off x="1370" y="2528"/>
                  <a:ext cx="177" cy="78"/>
                </a:xfrm>
                <a:custGeom>
                  <a:avLst/>
                  <a:gdLst>
                    <a:gd name="T0" fmla="*/ 177 w 177"/>
                    <a:gd name="T1" fmla="*/ 62 h 78"/>
                    <a:gd name="T2" fmla="*/ 145 w 177"/>
                    <a:gd name="T3" fmla="*/ 78 h 78"/>
                    <a:gd name="T4" fmla="*/ 104 w 177"/>
                    <a:gd name="T5" fmla="*/ 62 h 78"/>
                    <a:gd name="T6" fmla="*/ 57 w 177"/>
                    <a:gd name="T7" fmla="*/ 40 h 78"/>
                    <a:gd name="T8" fmla="*/ 0 w 177"/>
                    <a:gd name="T9" fmla="*/ 31 h 78"/>
                    <a:gd name="T10" fmla="*/ 14 w 177"/>
                    <a:gd name="T11" fmla="*/ 14 h 78"/>
                    <a:gd name="T12" fmla="*/ 61 w 177"/>
                    <a:gd name="T13" fmla="*/ 0 h 78"/>
                    <a:gd name="T14" fmla="*/ 107 w 177"/>
                    <a:gd name="T15" fmla="*/ 40 h 78"/>
                    <a:gd name="T16" fmla="*/ 177 w 177"/>
                    <a:gd name="T17" fmla="*/ 62 h 78"/>
                    <a:gd name="T18" fmla="*/ 177 w 177"/>
                    <a:gd name="T19" fmla="*/ 62 h 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7"/>
                    <a:gd name="T31" fmla="*/ 0 h 78"/>
                    <a:gd name="T32" fmla="*/ 177 w 177"/>
                    <a:gd name="T33" fmla="*/ 78 h 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7" h="78">
                      <a:moveTo>
                        <a:pt x="177" y="62"/>
                      </a:moveTo>
                      <a:lnTo>
                        <a:pt x="145" y="78"/>
                      </a:lnTo>
                      <a:lnTo>
                        <a:pt x="104" y="62"/>
                      </a:lnTo>
                      <a:lnTo>
                        <a:pt x="57" y="40"/>
                      </a:lnTo>
                      <a:lnTo>
                        <a:pt x="0" y="31"/>
                      </a:lnTo>
                      <a:lnTo>
                        <a:pt x="14" y="14"/>
                      </a:lnTo>
                      <a:lnTo>
                        <a:pt x="61" y="0"/>
                      </a:lnTo>
                      <a:lnTo>
                        <a:pt x="107" y="40"/>
                      </a:lnTo>
                      <a:lnTo>
                        <a:pt x="177" y="62"/>
                      </a:lnTo>
                      <a:close/>
                    </a:path>
                  </a:pathLst>
                </a:custGeom>
                <a:solidFill>
                  <a:srgbClr val="000000"/>
                </a:solidFill>
                <a:ln w="9525">
                  <a:noFill/>
                  <a:round/>
                  <a:headEnd/>
                  <a:tailEnd/>
                </a:ln>
              </p:spPr>
              <p:txBody>
                <a:bodyPr/>
                <a:lstStyle/>
                <a:p>
                  <a:endParaRPr lang="en-US"/>
                </a:p>
              </p:txBody>
            </p:sp>
            <p:sp>
              <p:nvSpPr>
                <p:cNvPr id="16420" name="Freeform 33"/>
                <p:cNvSpPr>
                  <a:spLocks/>
                </p:cNvSpPr>
                <p:nvPr/>
              </p:nvSpPr>
              <p:spPr bwMode="auto">
                <a:xfrm>
                  <a:off x="1511" y="2604"/>
                  <a:ext cx="138" cy="33"/>
                </a:xfrm>
                <a:custGeom>
                  <a:avLst/>
                  <a:gdLst>
                    <a:gd name="T0" fmla="*/ 138 w 138"/>
                    <a:gd name="T1" fmla="*/ 26 h 33"/>
                    <a:gd name="T2" fmla="*/ 97 w 138"/>
                    <a:gd name="T3" fmla="*/ 0 h 33"/>
                    <a:gd name="T4" fmla="*/ 40 w 138"/>
                    <a:gd name="T5" fmla="*/ 2 h 33"/>
                    <a:gd name="T6" fmla="*/ 0 w 138"/>
                    <a:gd name="T7" fmla="*/ 22 h 33"/>
                    <a:gd name="T8" fmla="*/ 40 w 138"/>
                    <a:gd name="T9" fmla="*/ 26 h 33"/>
                    <a:gd name="T10" fmla="*/ 97 w 138"/>
                    <a:gd name="T11" fmla="*/ 33 h 33"/>
                    <a:gd name="T12" fmla="*/ 138 w 138"/>
                    <a:gd name="T13" fmla="*/ 26 h 33"/>
                    <a:gd name="T14" fmla="*/ 138 w 138"/>
                    <a:gd name="T15" fmla="*/ 26 h 33"/>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33"/>
                    <a:gd name="T26" fmla="*/ 138 w 138"/>
                    <a:gd name="T27" fmla="*/ 33 h 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33">
                      <a:moveTo>
                        <a:pt x="138" y="26"/>
                      </a:moveTo>
                      <a:lnTo>
                        <a:pt x="97" y="0"/>
                      </a:lnTo>
                      <a:lnTo>
                        <a:pt x="40" y="2"/>
                      </a:lnTo>
                      <a:lnTo>
                        <a:pt x="0" y="22"/>
                      </a:lnTo>
                      <a:lnTo>
                        <a:pt x="40" y="26"/>
                      </a:lnTo>
                      <a:lnTo>
                        <a:pt x="97" y="33"/>
                      </a:lnTo>
                      <a:lnTo>
                        <a:pt x="138" y="26"/>
                      </a:lnTo>
                      <a:close/>
                    </a:path>
                  </a:pathLst>
                </a:custGeom>
                <a:solidFill>
                  <a:srgbClr val="000000"/>
                </a:solidFill>
                <a:ln w="9525">
                  <a:noFill/>
                  <a:round/>
                  <a:headEnd/>
                  <a:tailEnd/>
                </a:ln>
              </p:spPr>
              <p:txBody>
                <a:bodyPr/>
                <a:lstStyle/>
                <a:p>
                  <a:endParaRPr lang="en-US"/>
                </a:p>
              </p:txBody>
            </p:sp>
            <p:sp>
              <p:nvSpPr>
                <p:cNvPr id="16421" name="Freeform 34"/>
                <p:cNvSpPr>
                  <a:spLocks/>
                </p:cNvSpPr>
                <p:nvPr/>
              </p:nvSpPr>
              <p:spPr bwMode="auto">
                <a:xfrm>
                  <a:off x="1452" y="2630"/>
                  <a:ext cx="59" cy="20"/>
                </a:xfrm>
                <a:custGeom>
                  <a:avLst/>
                  <a:gdLst>
                    <a:gd name="T0" fmla="*/ 59 w 59"/>
                    <a:gd name="T1" fmla="*/ 20 h 20"/>
                    <a:gd name="T2" fmla="*/ 43 w 59"/>
                    <a:gd name="T3" fmla="*/ 0 h 20"/>
                    <a:gd name="T4" fmla="*/ 4 w 59"/>
                    <a:gd name="T5" fmla="*/ 0 h 20"/>
                    <a:gd name="T6" fmla="*/ 0 w 59"/>
                    <a:gd name="T7" fmla="*/ 20 h 20"/>
                    <a:gd name="T8" fmla="*/ 59 w 59"/>
                    <a:gd name="T9" fmla="*/ 20 h 20"/>
                    <a:gd name="T10" fmla="*/ 59 w 59"/>
                    <a:gd name="T11" fmla="*/ 20 h 20"/>
                    <a:gd name="T12" fmla="*/ 0 60000 65536"/>
                    <a:gd name="T13" fmla="*/ 0 60000 65536"/>
                    <a:gd name="T14" fmla="*/ 0 60000 65536"/>
                    <a:gd name="T15" fmla="*/ 0 60000 65536"/>
                    <a:gd name="T16" fmla="*/ 0 60000 65536"/>
                    <a:gd name="T17" fmla="*/ 0 60000 65536"/>
                    <a:gd name="T18" fmla="*/ 0 w 59"/>
                    <a:gd name="T19" fmla="*/ 0 h 20"/>
                    <a:gd name="T20" fmla="*/ 59 w 59"/>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59" h="20">
                      <a:moveTo>
                        <a:pt x="59" y="20"/>
                      </a:moveTo>
                      <a:lnTo>
                        <a:pt x="43" y="0"/>
                      </a:lnTo>
                      <a:lnTo>
                        <a:pt x="4" y="0"/>
                      </a:lnTo>
                      <a:lnTo>
                        <a:pt x="0" y="20"/>
                      </a:lnTo>
                      <a:lnTo>
                        <a:pt x="59" y="20"/>
                      </a:lnTo>
                      <a:close/>
                    </a:path>
                  </a:pathLst>
                </a:custGeom>
                <a:solidFill>
                  <a:srgbClr val="000000"/>
                </a:solidFill>
                <a:ln w="9525">
                  <a:noFill/>
                  <a:round/>
                  <a:headEnd/>
                  <a:tailEnd/>
                </a:ln>
              </p:spPr>
              <p:txBody>
                <a:bodyPr/>
                <a:lstStyle/>
                <a:p>
                  <a:endParaRPr lang="en-US"/>
                </a:p>
              </p:txBody>
            </p:sp>
            <p:sp>
              <p:nvSpPr>
                <p:cNvPr id="16422" name="Freeform 35"/>
                <p:cNvSpPr>
                  <a:spLocks/>
                </p:cNvSpPr>
                <p:nvPr/>
              </p:nvSpPr>
              <p:spPr bwMode="auto">
                <a:xfrm>
                  <a:off x="1662" y="2643"/>
                  <a:ext cx="36" cy="16"/>
                </a:xfrm>
                <a:custGeom>
                  <a:avLst/>
                  <a:gdLst>
                    <a:gd name="T0" fmla="*/ 36 w 36"/>
                    <a:gd name="T1" fmla="*/ 0 h 16"/>
                    <a:gd name="T2" fmla="*/ 4 w 36"/>
                    <a:gd name="T3" fmla="*/ 0 h 16"/>
                    <a:gd name="T4" fmla="*/ 0 w 36"/>
                    <a:gd name="T5" fmla="*/ 11 h 16"/>
                    <a:gd name="T6" fmla="*/ 30 w 36"/>
                    <a:gd name="T7" fmla="*/ 16 h 16"/>
                    <a:gd name="T8" fmla="*/ 36 w 36"/>
                    <a:gd name="T9" fmla="*/ 0 h 16"/>
                    <a:gd name="T10" fmla="*/ 36 w 36"/>
                    <a:gd name="T11" fmla="*/ 0 h 16"/>
                    <a:gd name="T12" fmla="*/ 0 60000 65536"/>
                    <a:gd name="T13" fmla="*/ 0 60000 65536"/>
                    <a:gd name="T14" fmla="*/ 0 60000 65536"/>
                    <a:gd name="T15" fmla="*/ 0 60000 65536"/>
                    <a:gd name="T16" fmla="*/ 0 60000 65536"/>
                    <a:gd name="T17" fmla="*/ 0 60000 65536"/>
                    <a:gd name="T18" fmla="*/ 0 w 36"/>
                    <a:gd name="T19" fmla="*/ 0 h 16"/>
                    <a:gd name="T20" fmla="*/ 36 w 3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36" h="16">
                      <a:moveTo>
                        <a:pt x="36" y="0"/>
                      </a:moveTo>
                      <a:lnTo>
                        <a:pt x="4" y="0"/>
                      </a:lnTo>
                      <a:lnTo>
                        <a:pt x="0" y="11"/>
                      </a:lnTo>
                      <a:lnTo>
                        <a:pt x="30" y="16"/>
                      </a:lnTo>
                      <a:lnTo>
                        <a:pt x="36" y="0"/>
                      </a:lnTo>
                      <a:close/>
                    </a:path>
                  </a:pathLst>
                </a:custGeom>
                <a:solidFill>
                  <a:srgbClr val="000000"/>
                </a:solidFill>
                <a:ln w="9525">
                  <a:noFill/>
                  <a:round/>
                  <a:headEnd/>
                  <a:tailEnd/>
                </a:ln>
              </p:spPr>
              <p:txBody>
                <a:bodyPr/>
                <a:lstStyle/>
                <a:p>
                  <a:endParaRPr lang="en-US"/>
                </a:p>
              </p:txBody>
            </p:sp>
            <p:sp>
              <p:nvSpPr>
                <p:cNvPr id="16423" name="Freeform 36"/>
                <p:cNvSpPr>
                  <a:spLocks/>
                </p:cNvSpPr>
                <p:nvPr/>
              </p:nvSpPr>
              <p:spPr bwMode="auto">
                <a:xfrm>
                  <a:off x="1719" y="2670"/>
                  <a:ext cx="16" cy="11"/>
                </a:xfrm>
                <a:custGeom>
                  <a:avLst/>
                  <a:gdLst>
                    <a:gd name="T0" fmla="*/ 0 w 16"/>
                    <a:gd name="T1" fmla="*/ 0 h 11"/>
                    <a:gd name="T2" fmla="*/ 9 w 16"/>
                    <a:gd name="T3" fmla="*/ 11 h 11"/>
                    <a:gd name="T4" fmla="*/ 16 w 16"/>
                    <a:gd name="T5" fmla="*/ 0 h 11"/>
                    <a:gd name="T6" fmla="*/ 0 w 16"/>
                    <a:gd name="T7" fmla="*/ 0 h 11"/>
                    <a:gd name="T8" fmla="*/ 0 w 16"/>
                    <a:gd name="T9" fmla="*/ 0 h 11"/>
                    <a:gd name="T10" fmla="*/ 0 60000 65536"/>
                    <a:gd name="T11" fmla="*/ 0 60000 65536"/>
                    <a:gd name="T12" fmla="*/ 0 60000 65536"/>
                    <a:gd name="T13" fmla="*/ 0 60000 65536"/>
                    <a:gd name="T14" fmla="*/ 0 60000 65536"/>
                    <a:gd name="T15" fmla="*/ 0 w 16"/>
                    <a:gd name="T16" fmla="*/ 0 h 11"/>
                    <a:gd name="T17" fmla="*/ 16 w 16"/>
                    <a:gd name="T18" fmla="*/ 11 h 11"/>
                  </a:gdLst>
                  <a:ahLst/>
                  <a:cxnLst>
                    <a:cxn ang="T10">
                      <a:pos x="T0" y="T1"/>
                    </a:cxn>
                    <a:cxn ang="T11">
                      <a:pos x="T2" y="T3"/>
                    </a:cxn>
                    <a:cxn ang="T12">
                      <a:pos x="T4" y="T5"/>
                    </a:cxn>
                    <a:cxn ang="T13">
                      <a:pos x="T6" y="T7"/>
                    </a:cxn>
                    <a:cxn ang="T14">
                      <a:pos x="T8" y="T9"/>
                    </a:cxn>
                  </a:cxnLst>
                  <a:rect l="T15" t="T16" r="T17" b="T18"/>
                  <a:pathLst>
                    <a:path w="16" h="11">
                      <a:moveTo>
                        <a:pt x="0" y="0"/>
                      </a:moveTo>
                      <a:lnTo>
                        <a:pt x="9" y="11"/>
                      </a:lnTo>
                      <a:lnTo>
                        <a:pt x="16" y="0"/>
                      </a:lnTo>
                      <a:lnTo>
                        <a:pt x="0" y="0"/>
                      </a:lnTo>
                      <a:close/>
                    </a:path>
                  </a:pathLst>
                </a:custGeom>
                <a:solidFill>
                  <a:srgbClr val="000000"/>
                </a:solidFill>
                <a:ln w="9525">
                  <a:noFill/>
                  <a:round/>
                  <a:headEnd/>
                  <a:tailEnd/>
                </a:ln>
              </p:spPr>
              <p:txBody>
                <a:bodyPr/>
                <a:lstStyle/>
                <a:p>
                  <a:endParaRPr lang="en-US"/>
                </a:p>
              </p:txBody>
            </p:sp>
            <p:sp>
              <p:nvSpPr>
                <p:cNvPr id="16424" name="Freeform 37"/>
                <p:cNvSpPr>
                  <a:spLocks/>
                </p:cNvSpPr>
                <p:nvPr/>
              </p:nvSpPr>
              <p:spPr bwMode="auto">
                <a:xfrm>
                  <a:off x="1746" y="2686"/>
                  <a:ext cx="13" cy="62"/>
                </a:xfrm>
                <a:custGeom>
                  <a:avLst/>
                  <a:gdLst>
                    <a:gd name="T0" fmla="*/ 0 w 13"/>
                    <a:gd name="T1" fmla="*/ 0 h 62"/>
                    <a:gd name="T2" fmla="*/ 0 w 13"/>
                    <a:gd name="T3" fmla="*/ 24 h 62"/>
                    <a:gd name="T4" fmla="*/ 4 w 13"/>
                    <a:gd name="T5" fmla="*/ 62 h 62"/>
                    <a:gd name="T6" fmla="*/ 13 w 13"/>
                    <a:gd name="T7" fmla="*/ 51 h 62"/>
                    <a:gd name="T8" fmla="*/ 13 w 13"/>
                    <a:gd name="T9" fmla="*/ 19 h 62"/>
                    <a:gd name="T10" fmla="*/ 0 w 13"/>
                    <a:gd name="T11" fmla="*/ 0 h 62"/>
                    <a:gd name="T12" fmla="*/ 0 w 13"/>
                    <a:gd name="T13" fmla="*/ 0 h 62"/>
                    <a:gd name="T14" fmla="*/ 0 60000 65536"/>
                    <a:gd name="T15" fmla="*/ 0 60000 65536"/>
                    <a:gd name="T16" fmla="*/ 0 60000 65536"/>
                    <a:gd name="T17" fmla="*/ 0 60000 65536"/>
                    <a:gd name="T18" fmla="*/ 0 60000 65536"/>
                    <a:gd name="T19" fmla="*/ 0 60000 65536"/>
                    <a:gd name="T20" fmla="*/ 0 60000 65536"/>
                    <a:gd name="T21" fmla="*/ 0 w 13"/>
                    <a:gd name="T22" fmla="*/ 0 h 62"/>
                    <a:gd name="T23" fmla="*/ 13 w 13"/>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62">
                      <a:moveTo>
                        <a:pt x="0" y="0"/>
                      </a:moveTo>
                      <a:lnTo>
                        <a:pt x="0" y="24"/>
                      </a:lnTo>
                      <a:lnTo>
                        <a:pt x="4" y="62"/>
                      </a:lnTo>
                      <a:lnTo>
                        <a:pt x="13" y="51"/>
                      </a:lnTo>
                      <a:lnTo>
                        <a:pt x="13" y="19"/>
                      </a:lnTo>
                      <a:lnTo>
                        <a:pt x="0" y="0"/>
                      </a:lnTo>
                      <a:close/>
                    </a:path>
                  </a:pathLst>
                </a:custGeom>
                <a:solidFill>
                  <a:srgbClr val="000000"/>
                </a:solidFill>
                <a:ln w="9525">
                  <a:noFill/>
                  <a:round/>
                  <a:headEnd/>
                  <a:tailEnd/>
                </a:ln>
              </p:spPr>
              <p:txBody>
                <a:bodyPr/>
                <a:lstStyle/>
                <a:p>
                  <a:endParaRPr lang="en-US"/>
                </a:p>
              </p:txBody>
            </p:sp>
            <p:sp>
              <p:nvSpPr>
                <p:cNvPr id="16425" name="Freeform 38"/>
                <p:cNvSpPr>
                  <a:spLocks/>
                </p:cNvSpPr>
                <p:nvPr/>
              </p:nvSpPr>
              <p:spPr bwMode="auto">
                <a:xfrm>
                  <a:off x="1753" y="4034"/>
                  <a:ext cx="27" cy="27"/>
                </a:xfrm>
                <a:custGeom>
                  <a:avLst/>
                  <a:gdLst>
                    <a:gd name="T0" fmla="*/ 24 w 27"/>
                    <a:gd name="T1" fmla="*/ 0 h 27"/>
                    <a:gd name="T2" fmla="*/ 0 w 27"/>
                    <a:gd name="T3" fmla="*/ 27 h 27"/>
                    <a:gd name="T4" fmla="*/ 27 w 27"/>
                    <a:gd name="T5" fmla="*/ 18 h 27"/>
                    <a:gd name="T6" fmla="*/ 24 w 27"/>
                    <a:gd name="T7" fmla="*/ 0 h 27"/>
                    <a:gd name="T8" fmla="*/ 24 w 27"/>
                    <a:gd name="T9" fmla="*/ 0 h 27"/>
                    <a:gd name="T10" fmla="*/ 0 60000 65536"/>
                    <a:gd name="T11" fmla="*/ 0 60000 65536"/>
                    <a:gd name="T12" fmla="*/ 0 60000 65536"/>
                    <a:gd name="T13" fmla="*/ 0 60000 65536"/>
                    <a:gd name="T14" fmla="*/ 0 60000 65536"/>
                    <a:gd name="T15" fmla="*/ 0 w 27"/>
                    <a:gd name="T16" fmla="*/ 0 h 27"/>
                    <a:gd name="T17" fmla="*/ 27 w 27"/>
                    <a:gd name="T18" fmla="*/ 27 h 27"/>
                  </a:gdLst>
                  <a:ahLst/>
                  <a:cxnLst>
                    <a:cxn ang="T10">
                      <a:pos x="T0" y="T1"/>
                    </a:cxn>
                    <a:cxn ang="T11">
                      <a:pos x="T2" y="T3"/>
                    </a:cxn>
                    <a:cxn ang="T12">
                      <a:pos x="T4" y="T5"/>
                    </a:cxn>
                    <a:cxn ang="T13">
                      <a:pos x="T6" y="T7"/>
                    </a:cxn>
                    <a:cxn ang="T14">
                      <a:pos x="T8" y="T9"/>
                    </a:cxn>
                  </a:cxnLst>
                  <a:rect l="T15" t="T16" r="T17" b="T18"/>
                  <a:pathLst>
                    <a:path w="27" h="27">
                      <a:moveTo>
                        <a:pt x="24" y="0"/>
                      </a:moveTo>
                      <a:lnTo>
                        <a:pt x="0" y="27"/>
                      </a:lnTo>
                      <a:lnTo>
                        <a:pt x="27" y="18"/>
                      </a:lnTo>
                      <a:lnTo>
                        <a:pt x="24" y="0"/>
                      </a:lnTo>
                      <a:close/>
                    </a:path>
                  </a:pathLst>
                </a:custGeom>
                <a:solidFill>
                  <a:srgbClr val="000000"/>
                </a:solidFill>
                <a:ln w="9525">
                  <a:noFill/>
                  <a:round/>
                  <a:headEnd/>
                  <a:tailEnd/>
                </a:ln>
              </p:spPr>
              <p:txBody>
                <a:bodyPr/>
                <a:lstStyle/>
                <a:p>
                  <a:endParaRPr lang="en-US"/>
                </a:p>
              </p:txBody>
            </p:sp>
            <p:sp>
              <p:nvSpPr>
                <p:cNvPr id="16426" name="Freeform 39"/>
                <p:cNvSpPr>
                  <a:spLocks/>
                </p:cNvSpPr>
                <p:nvPr/>
              </p:nvSpPr>
              <p:spPr bwMode="auto">
                <a:xfrm>
                  <a:off x="1777" y="4052"/>
                  <a:ext cx="16" cy="9"/>
                </a:xfrm>
                <a:custGeom>
                  <a:avLst/>
                  <a:gdLst>
                    <a:gd name="T0" fmla="*/ 12 w 16"/>
                    <a:gd name="T1" fmla="*/ 0 h 9"/>
                    <a:gd name="T2" fmla="*/ 0 w 16"/>
                    <a:gd name="T3" fmla="*/ 9 h 9"/>
                    <a:gd name="T4" fmla="*/ 16 w 16"/>
                    <a:gd name="T5" fmla="*/ 9 h 9"/>
                    <a:gd name="T6" fmla="*/ 12 w 16"/>
                    <a:gd name="T7" fmla="*/ 0 h 9"/>
                    <a:gd name="T8" fmla="*/ 12 w 16"/>
                    <a:gd name="T9" fmla="*/ 0 h 9"/>
                    <a:gd name="T10" fmla="*/ 0 60000 65536"/>
                    <a:gd name="T11" fmla="*/ 0 60000 65536"/>
                    <a:gd name="T12" fmla="*/ 0 60000 65536"/>
                    <a:gd name="T13" fmla="*/ 0 60000 65536"/>
                    <a:gd name="T14" fmla="*/ 0 60000 65536"/>
                    <a:gd name="T15" fmla="*/ 0 w 16"/>
                    <a:gd name="T16" fmla="*/ 0 h 9"/>
                    <a:gd name="T17" fmla="*/ 16 w 16"/>
                    <a:gd name="T18" fmla="*/ 9 h 9"/>
                  </a:gdLst>
                  <a:ahLst/>
                  <a:cxnLst>
                    <a:cxn ang="T10">
                      <a:pos x="T0" y="T1"/>
                    </a:cxn>
                    <a:cxn ang="T11">
                      <a:pos x="T2" y="T3"/>
                    </a:cxn>
                    <a:cxn ang="T12">
                      <a:pos x="T4" y="T5"/>
                    </a:cxn>
                    <a:cxn ang="T13">
                      <a:pos x="T6" y="T7"/>
                    </a:cxn>
                    <a:cxn ang="T14">
                      <a:pos x="T8" y="T9"/>
                    </a:cxn>
                  </a:cxnLst>
                  <a:rect l="T15" t="T16" r="T17" b="T18"/>
                  <a:pathLst>
                    <a:path w="16" h="9">
                      <a:moveTo>
                        <a:pt x="12" y="0"/>
                      </a:moveTo>
                      <a:lnTo>
                        <a:pt x="0" y="9"/>
                      </a:lnTo>
                      <a:lnTo>
                        <a:pt x="16" y="9"/>
                      </a:lnTo>
                      <a:lnTo>
                        <a:pt x="12" y="0"/>
                      </a:lnTo>
                      <a:close/>
                    </a:path>
                  </a:pathLst>
                </a:custGeom>
                <a:solidFill>
                  <a:srgbClr val="000000"/>
                </a:solidFill>
                <a:ln w="9525">
                  <a:noFill/>
                  <a:round/>
                  <a:headEnd/>
                  <a:tailEnd/>
                </a:ln>
              </p:spPr>
              <p:txBody>
                <a:bodyPr/>
                <a:lstStyle/>
                <a:p>
                  <a:endParaRPr lang="en-US"/>
                </a:p>
              </p:txBody>
            </p:sp>
            <p:sp>
              <p:nvSpPr>
                <p:cNvPr id="16427" name="Freeform 40"/>
                <p:cNvSpPr>
                  <a:spLocks/>
                </p:cNvSpPr>
                <p:nvPr/>
              </p:nvSpPr>
              <p:spPr bwMode="auto">
                <a:xfrm>
                  <a:off x="1488" y="2468"/>
                  <a:ext cx="23" cy="16"/>
                </a:xfrm>
                <a:custGeom>
                  <a:avLst/>
                  <a:gdLst>
                    <a:gd name="T0" fmla="*/ 23 w 23"/>
                    <a:gd name="T1" fmla="*/ 0 h 16"/>
                    <a:gd name="T2" fmla="*/ 7 w 23"/>
                    <a:gd name="T3" fmla="*/ 0 h 16"/>
                    <a:gd name="T4" fmla="*/ 0 w 23"/>
                    <a:gd name="T5" fmla="*/ 16 h 16"/>
                    <a:gd name="T6" fmla="*/ 23 w 23"/>
                    <a:gd name="T7" fmla="*/ 0 h 16"/>
                    <a:gd name="T8" fmla="*/ 23 w 23"/>
                    <a:gd name="T9" fmla="*/ 0 h 16"/>
                    <a:gd name="T10" fmla="*/ 0 60000 65536"/>
                    <a:gd name="T11" fmla="*/ 0 60000 65536"/>
                    <a:gd name="T12" fmla="*/ 0 60000 65536"/>
                    <a:gd name="T13" fmla="*/ 0 60000 65536"/>
                    <a:gd name="T14" fmla="*/ 0 60000 65536"/>
                    <a:gd name="T15" fmla="*/ 0 w 23"/>
                    <a:gd name="T16" fmla="*/ 0 h 16"/>
                    <a:gd name="T17" fmla="*/ 23 w 23"/>
                    <a:gd name="T18" fmla="*/ 16 h 16"/>
                  </a:gdLst>
                  <a:ahLst/>
                  <a:cxnLst>
                    <a:cxn ang="T10">
                      <a:pos x="T0" y="T1"/>
                    </a:cxn>
                    <a:cxn ang="T11">
                      <a:pos x="T2" y="T3"/>
                    </a:cxn>
                    <a:cxn ang="T12">
                      <a:pos x="T4" y="T5"/>
                    </a:cxn>
                    <a:cxn ang="T13">
                      <a:pos x="T6" y="T7"/>
                    </a:cxn>
                    <a:cxn ang="T14">
                      <a:pos x="T8" y="T9"/>
                    </a:cxn>
                  </a:cxnLst>
                  <a:rect l="T15" t="T16" r="T17" b="T18"/>
                  <a:pathLst>
                    <a:path w="23" h="16">
                      <a:moveTo>
                        <a:pt x="23" y="0"/>
                      </a:moveTo>
                      <a:lnTo>
                        <a:pt x="7" y="0"/>
                      </a:lnTo>
                      <a:lnTo>
                        <a:pt x="0" y="16"/>
                      </a:lnTo>
                      <a:lnTo>
                        <a:pt x="23" y="0"/>
                      </a:lnTo>
                      <a:close/>
                    </a:path>
                  </a:pathLst>
                </a:custGeom>
                <a:solidFill>
                  <a:srgbClr val="000000"/>
                </a:solidFill>
                <a:ln w="9525">
                  <a:noFill/>
                  <a:round/>
                  <a:headEnd/>
                  <a:tailEnd/>
                </a:ln>
              </p:spPr>
              <p:txBody>
                <a:bodyPr/>
                <a:lstStyle/>
                <a:p>
                  <a:endParaRPr lang="en-US"/>
                </a:p>
              </p:txBody>
            </p:sp>
            <p:sp>
              <p:nvSpPr>
                <p:cNvPr id="16428" name="Freeform 41"/>
                <p:cNvSpPr>
                  <a:spLocks/>
                </p:cNvSpPr>
                <p:nvPr/>
              </p:nvSpPr>
              <p:spPr bwMode="auto">
                <a:xfrm>
                  <a:off x="1511" y="2484"/>
                  <a:ext cx="20" cy="22"/>
                </a:xfrm>
                <a:custGeom>
                  <a:avLst/>
                  <a:gdLst>
                    <a:gd name="T0" fmla="*/ 0 w 20"/>
                    <a:gd name="T1" fmla="*/ 0 h 22"/>
                    <a:gd name="T2" fmla="*/ 20 w 20"/>
                    <a:gd name="T3" fmla="*/ 22 h 22"/>
                    <a:gd name="T4" fmla="*/ 0 w 20"/>
                    <a:gd name="T5" fmla="*/ 18 h 22"/>
                    <a:gd name="T6" fmla="*/ 0 w 20"/>
                    <a:gd name="T7" fmla="*/ 0 h 22"/>
                    <a:gd name="T8" fmla="*/ 0 w 20"/>
                    <a:gd name="T9" fmla="*/ 0 h 22"/>
                    <a:gd name="T10" fmla="*/ 0 60000 65536"/>
                    <a:gd name="T11" fmla="*/ 0 60000 65536"/>
                    <a:gd name="T12" fmla="*/ 0 60000 65536"/>
                    <a:gd name="T13" fmla="*/ 0 60000 65536"/>
                    <a:gd name="T14" fmla="*/ 0 60000 65536"/>
                    <a:gd name="T15" fmla="*/ 0 w 20"/>
                    <a:gd name="T16" fmla="*/ 0 h 22"/>
                    <a:gd name="T17" fmla="*/ 20 w 20"/>
                    <a:gd name="T18" fmla="*/ 22 h 22"/>
                  </a:gdLst>
                  <a:ahLst/>
                  <a:cxnLst>
                    <a:cxn ang="T10">
                      <a:pos x="T0" y="T1"/>
                    </a:cxn>
                    <a:cxn ang="T11">
                      <a:pos x="T2" y="T3"/>
                    </a:cxn>
                    <a:cxn ang="T12">
                      <a:pos x="T4" y="T5"/>
                    </a:cxn>
                    <a:cxn ang="T13">
                      <a:pos x="T6" y="T7"/>
                    </a:cxn>
                    <a:cxn ang="T14">
                      <a:pos x="T8" y="T9"/>
                    </a:cxn>
                  </a:cxnLst>
                  <a:rect l="T15" t="T16" r="T17" b="T18"/>
                  <a:pathLst>
                    <a:path w="20" h="22">
                      <a:moveTo>
                        <a:pt x="0" y="0"/>
                      </a:moveTo>
                      <a:lnTo>
                        <a:pt x="20" y="22"/>
                      </a:lnTo>
                      <a:lnTo>
                        <a:pt x="0" y="18"/>
                      </a:lnTo>
                      <a:lnTo>
                        <a:pt x="0" y="0"/>
                      </a:lnTo>
                      <a:close/>
                    </a:path>
                  </a:pathLst>
                </a:custGeom>
                <a:solidFill>
                  <a:srgbClr val="000000"/>
                </a:solidFill>
                <a:ln w="9525">
                  <a:noFill/>
                  <a:round/>
                  <a:headEnd/>
                  <a:tailEnd/>
                </a:ln>
              </p:spPr>
              <p:txBody>
                <a:bodyPr/>
                <a:lstStyle/>
                <a:p>
                  <a:endParaRPr lang="en-US"/>
                </a:p>
              </p:txBody>
            </p:sp>
            <p:sp>
              <p:nvSpPr>
                <p:cNvPr id="16429" name="Freeform 42"/>
                <p:cNvSpPr>
                  <a:spLocks/>
                </p:cNvSpPr>
                <p:nvPr/>
              </p:nvSpPr>
              <p:spPr bwMode="auto">
                <a:xfrm>
                  <a:off x="1531" y="2519"/>
                  <a:ext cx="16" cy="23"/>
                </a:xfrm>
                <a:custGeom>
                  <a:avLst/>
                  <a:gdLst>
                    <a:gd name="T0" fmla="*/ 4 w 16"/>
                    <a:gd name="T1" fmla="*/ 0 h 23"/>
                    <a:gd name="T2" fmla="*/ 16 w 16"/>
                    <a:gd name="T3" fmla="*/ 16 h 23"/>
                    <a:gd name="T4" fmla="*/ 0 w 16"/>
                    <a:gd name="T5" fmla="*/ 23 h 23"/>
                    <a:gd name="T6" fmla="*/ 4 w 16"/>
                    <a:gd name="T7" fmla="*/ 0 h 23"/>
                    <a:gd name="T8" fmla="*/ 4 w 16"/>
                    <a:gd name="T9" fmla="*/ 0 h 23"/>
                    <a:gd name="T10" fmla="*/ 0 60000 65536"/>
                    <a:gd name="T11" fmla="*/ 0 60000 65536"/>
                    <a:gd name="T12" fmla="*/ 0 60000 65536"/>
                    <a:gd name="T13" fmla="*/ 0 60000 65536"/>
                    <a:gd name="T14" fmla="*/ 0 60000 65536"/>
                    <a:gd name="T15" fmla="*/ 0 w 16"/>
                    <a:gd name="T16" fmla="*/ 0 h 23"/>
                    <a:gd name="T17" fmla="*/ 16 w 16"/>
                    <a:gd name="T18" fmla="*/ 23 h 23"/>
                  </a:gdLst>
                  <a:ahLst/>
                  <a:cxnLst>
                    <a:cxn ang="T10">
                      <a:pos x="T0" y="T1"/>
                    </a:cxn>
                    <a:cxn ang="T11">
                      <a:pos x="T2" y="T3"/>
                    </a:cxn>
                    <a:cxn ang="T12">
                      <a:pos x="T4" y="T5"/>
                    </a:cxn>
                    <a:cxn ang="T13">
                      <a:pos x="T6" y="T7"/>
                    </a:cxn>
                    <a:cxn ang="T14">
                      <a:pos x="T8" y="T9"/>
                    </a:cxn>
                  </a:cxnLst>
                  <a:rect l="T15" t="T16" r="T17" b="T18"/>
                  <a:pathLst>
                    <a:path w="16" h="23">
                      <a:moveTo>
                        <a:pt x="4" y="0"/>
                      </a:moveTo>
                      <a:lnTo>
                        <a:pt x="16" y="16"/>
                      </a:lnTo>
                      <a:lnTo>
                        <a:pt x="0" y="23"/>
                      </a:lnTo>
                      <a:lnTo>
                        <a:pt x="4" y="0"/>
                      </a:lnTo>
                      <a:close/>
                    </a:path>
                  </a:pathLst>
                </a:custGeom>
                <a:solidFill>
                  <a:srgbClr val="000000"/>
                </a:solidFill>
                <a:ln w="9525">
                  <a:noFill/>
                  <a:round/>
                  <a:headEnd/>
                  <a:tailEnd/>
                </a:ln>
              </p:spPr>
              <p:txBody>
                <a:bodyPr/>
                <a:lstStyle/>
                <a:p>
                  <a:endParaRPr lang="en-US"/>
                </a:p>
              </p:txBody>
            </p:sp>
            <p:sp>
              <p:nvSpPr>
                <p:cNvPr id="16430" name="Freeform 43"/>
                <p:cNvSpPr>
                  <a:spLocks/>
                </p:cNvSpPr>
                <p:nvPr/>
              </p:nvSpPr>
              <p:spPr bwMode="auto">
                <a:xfrm>
                  <a:off x="2427" y="2286"/>
                  <a:ext cx="1105" cy="1460"/>
                </a:xfrm>
                <a:custGeom>
                  <a:avLst/>
                  <a:gdLst>
                    <a:gd name="T0" fmla="*/ 683 w 1105"/>
                    <a:gd name="T1" fmla="*/ 109 h 1460"/>
                    <a:gd name="T2" fmla="*/ 596 w 1105"/>
                    <a:gd name="T3" fmla="*/ 127 h 1460"/>
                    <a:gd name="T4" fmla="*/ 511 w 1105"/>
                    <a:gd name="T5" fmla="*/ 93 h 1460"/>
                    <a:gd name="T6" fmla="*/ 468 w 1105"/>
                    <a:gd name="T7" fmla="*/ 9 h 1460"/>
                    <a:gd name="T8" fmla="*/ 368 w 1105"/>
                    <a:gd name="T9" fmla="*/ 9 h 1460"/>
                    <a:gd name="T10" fmla="*/ 259 w 1105"/>
                    <a:gd name="T11" fmla="*/ 38 h 1460"/>
                    <a:gd name="T12" fmla="*/ 147 w 1105"/>
                    <a:gd name="T13" fmla="*/ 89 h 1460"/>
                    <a:gd name="T14" fmla="*/ 92 w 1105"/>
                    <a:gd name="T15" fmla="*/ 176 h 1460"/>
                    <a:gd name="T16" fmla="*/ 4 w 1105"/>
                    <a:gd name="T17" fmla="*/ 300 h 1460"/>
                    <a:gd name="T18" fmla="*/ 0 w 1105"/>
                    <a:gd name="T19" fmla="*/ 449 h 1460"/>
                    <a:gd name="T20" fmla="*/ 61 w 1105"/>
                    <a:gd name="T21" fmla="*/ 548 h 1460"/>
                    <a:gd name="T22" fmla="*/ 113 w 1105"/>
                    <a:gd name="T23" fmla="*/ 617 h 1460"/>
                    <a:gd name="T24" fmla="*/ 210 w 1105"/>
                    <a:gd name="T25" fmla="*/ 672 h 1460"/>
                    <a:gd name="T26" fmla="*/ 332 w 1105"/>
                    <a:gd name="T27" fmla="*/ 622 h 1460"/>
                    <a:gd name="T28" fmla="*/ 425 w 1105"/>
                    <a:gd name="T29" fmla="*/ 663 h 1460"/>
                    <a:gd name="T30" fmla="*/ 407 w 1105"/>
                    <a:gd name="T31" fmla="*/ 735 h 1460"/>
                    <a:gd name="T32" fmla="*/ 468 w 1105"/>
                    <a:gd name="T33" fmla="*/ 856 h 1460"/>
                    <a:gd name="T34" fmla="*/ 463 w 1105"/>
                    <a:gd name="T35" fmla="*/ 1009 h 1460"/>
                    <a:gd name="T36" fmla="*/ 438 w 1105"/>
                    <a:gd name="T37" fmla="*/ 1101 h 1460"/>
                    <a:gd name="T38" fmla="*/ 459 w 1105"/>
                    <a:gd name="T39" fmla="*/ 1162 h 1460"/>
                    <a:gd name="T40" fmla="*/ 527 w 1105"/>
                    <a:gd name="T41" fmla="*/ 1324 h 1460"/>
                    <a:gd name="T42" fmla="*/ 547 w 1105"/>
                    <a:gd name="T43" fmla="*/ 1438 h 1460"/>
                    <a:gd name="T44" fmla="*/ 656 w 1105"/>
                    <a:gd name="T45" fmla="*/ 1460 h 1460"/>
                    <a:gd name="T46" fmla="*/ 728 w 1105"/>
                    <a:gd name="T47" fmla="*/ 1375 h 1460"/>
                    <a:gd name="T48" fmla="*/ 750 w 1105"/>
                    <a:gd name="T49" fmla="*/ 1309 h 1460"/>
                    <a:gd name="T50" fmla="*/ 832 w 1105"/>
                    <a:gd name="T51" fmla="*/ 1240 h 1460"/>
                    <a:gd name="T52" fmla="*/ 816 w 1105"/>
                    <a:gd name="T53" fmla="*/ 1162 h 1460"/>
                    <a:gd name="T54" fmla="*/ 915 w 1105"/>
                    <a:gd name="T55" fmla="*/ 1107 h 1460"/>
                    <a:gd name="T56" fmla="*/ 922 w 1105"/>
                    <a:gd name="T57" fmla="*/ 1001 h 1460"/>
                    <a:gd name="T58" fmla="*/ 911 w 1105"/>
                    <a:gd name="T59" fmla="*/ 885 h 1460"/>
                    <a:gd name="T60" fmla="*/ 993 w 1105"/>
                    <a:gd name="T61" fmla="*/ 774 h 1460"/>
                    <a:gd name="T62" fmla="*/ 1062 w 1105"/>
                    <a:gd name="T63" fmla="*/ 710 h 1460"/>
                    <a:gd name="T64" fmla="*/ 1096 w 1105"/>
                    <a:gd name="T65" fmla="*/ 653 h 1460"/>
                    <a:gd name="T66" fmla="*/ 1096 w 1105"/>
                    <a:gd name="T67" fmla="*/ 562 h 1460"/>
                    <a:gd name="T68" fmla="*/ 1054 w 1105"/>
                    <a:gd name="T69" fmla="*/ 579 h 1460"/>
                    <a:gd name="T70" fmla="*/ 895 w 1105"/>
                    <a:gd name="T71" fmla="*/ 449 h 1460"/>
                    <a:gd name="T72" fmla="*/ 832 w 1105"/>
                    <a:gd name="T73" fmla="*/ 240 h 1460"/>
                    <a:gd name="T74" fmla="*/ 803 w 1105"/>
                    <a:gd name="T75" fmla="*/ 138 h 14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05"/>
                    <a:gd name="T115" fmla="*/ 0 h 1460"/>
                    <a:gd name="T116" fmla="*/ 1105 w 1105"/>
                    <a:gd name="T117" fmla="*/ 1460 h 14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05" h="1460">
                      <a:moveTo>
                        <a:pt x="803" y="138"/>
                      </a:moveTo>
                      <a:lnTo>
                        <a:pt x="683" y="109"/>
                      </a:lnTo>
                      <a:lnTo>
                        <a:pt x="613" y="98"/>
                      </a:lnTo>
                      <a:lnTo>
                        <a:pt x="596" y="127"/>
                      </a:lnTo>
                      <a:lnTo>
                        <a:pt x="552" y="127"/>
                      </a:lnTo>
                      <a:lnTo>
                        <a:pt x="511" y="93"/>
                      </a:lnTo>
                      <a:lnTo>
                        <a:pt x="452" y="83"/>
                      </a:lnTo>
                      <a:lnTo>
                        <a:pt x="468" y="9"/>
                      </a:lnTo>
                      <a:lnTo>
                        <a:pt x="409" y="0"/>
                      </a:lnTo>
                      <a:lnTo>
                        <a:pt x="368" y="9"/>
                      </a:lnTo>
                      <a:lnTo>
                        <a:pt x="319" y="9"/>
                      </a:lnTo>
                      <a:lnTo>
                        <a:pt x="259" y="38"/>
                      </a:lnTo>
                      <a:lnTo>
                        <a:pt x="180" y="45"/>
                      </a:lnTo>
                      <a:lnTo>
                        <a:pt x="147" y="89"/>
                      </a:lnTo>
                      <a:lnTo>
                        <a:pt x="110" y="113"/>
                      </a:lnTo>
                      <a:lnTo>
                        <a:pt x="92" y="176"/>
                      </a:lnTo>
                      <a:lnTo>
                        <a:pt x="52" y="213"/>
                      </a:lnTo>
                      <a:lnTo>
                        <a:pt x="4" y="300"/>
                      </a:lnTo>
                      <a:lnTo>
                        <a:pt x="17" y="369"/>
                      </a:lnTo>
                      <a:lnTo>
                        <a:pt x="0" y="449"/>
                      </a:lnTo>
                      <a:lnTo>
                        <a:pt x="11" y="515"/>
                      </a:lnTo>
                      <a:lnTo>
                        <a:pt x="61" y="548"/>
                      </a:lnTo>
                      <a:lnTo>
                        <a:pt x="74" y="602"/>
                      </a:lnTo>
                      <a:lnTo>
                        <a:pt x="113" y="617"/>
                      </a:lnTo>
                      <a:lnTo>
                        <a:pt x="137" y="653"/>
                      </a:lnTo>
                      <a:lnTo>
                        <a:pt x="210" y="672"/>
                      </a:lnTo>
                      <a:lnTo>
                        <a:pt x="305" y="657"/>
                      </a:lnTo>
                      <a:lnTo>
                        <a:pt x="332" y="622"/>
                      </a:lnTo>
                      <a:lnTo>
                        <a:pt x="377" y="663"/>
                      </a:lnTo>
                      <a:lnTo>
                        <a:pt x="425" y="663"/>
                      </a:lnTo>
                      <a:lnTo>
                        <a:pt x="445" y="688"/>
                      </a:lnTo>
                      <a:lnTo>
                        <a:pt x="407" y="735"/>
                      </a:lnTo>
                      <a:lnTo>
                        <a:pt x="409" y="799"/>
                      </a:lnTo>
                      <a:lnTo>
                        <a:pt x="468" y="856"/>
                      </a:lnTo>
                      <a:lnTo>
                        <a:pt x="477" y="934"/>
                      </a:lnTo>
                      <a:lnTo>
                        <a:pt x="463" y="1009"/>
                      </a:lnTo>
                      <a:lnTo>
                        <a:pt x="456" y="1058"/>
                      </a:lnTo>
                      <a:lnTo>
                        <a:pt x="438" y="1101"/>
                      </a:lnTo>
                      <a:lnTo>
                        <a:pt x="456" y="1127"/>
                      </a:lnTo>
                      <a:lnTo>
                        <a:pt x="459" y="1162"/>
                      </a:lnTo>
                      <a:lnTo>
                        <a:pt x="501" y="1193"/>
                      </a:lnTo>
                      <a:lnTo>
                        <a:pt x="527" y="1324"/>
                      </a:lnTo>
                      <a:lnTo>
                        <a:pt x="547" y="1344"/>
                      </a:lnTo>
                      <a:lnTo>
                        <a:pt x="547" y="1438"/>
                      </a:lnTo>
                      <a:lnTo>
                        <a:pt x="565" y="1460"/>
                      </a:lnTo>
                      <a:lnTo>
                        <a:pt x="656" y="1460"/>
                      </a:lnTo>
                      <a:lnTo>
                        <a:pt x="714" y="1427"/>
                      </a:lnTo>
                      <a:lnTo>
                        <a:pt x="728" y="1375"/>
                      </a:lnTo>
                      <a:lnTo>
                        <a:pt x="750" y="1360"/>
                      </a:lnTo>
                      <a:lnTo>
                        <a:pt x="750" y="1309"/>
                      </a:lnTo>
                      <a:lnTo>
                        <a:pt x="789" y="1289"/>
                      </a:lnTo>
                      <a:lnTo>
                        <a:pt x="832" y="1240"/>
                      </a:lnTo>
                      <a:lnTo>
                        <a:pt x="832" y="1200"/>
                      </a:lnTo>
                      <a:lnTo>
                        <a:pt x="816" y="1162"/>
                      </a:lnTo>
                      <a:lnTo>
                        <a:pt x="838" y="1136"/>
                      </a:lnTo>
                      <a:lnTo>
                        <a:pt x="915" y="1107"/>
                      </a:lnTo>
                      <a:lnTo>
                        <a:pt x="925" y="1063"/>
                      </a:lnTo>
                      <a:lnTo>
                        <a:pt x="922" y="1001"/>
                      </a:lnTo>
                      <a:lnTo>
                        <a:pt x="911" y="983"/>
                      </a:lnTo>
                      <a:lnTo>
                        <a:pt x="911" y="885"/>
                      </a:lnTo>
                      <a:lnTo>
                        <a:pt x="941" y="825"/>
                      </a:lnTo>
                      <a:lnTo>
                        <a:pt x="993" y="774"/>
                      </a:lnTo>
                      <a:lnTo>
                        <a:pt x="1031" y="755"/>
                      </a:lnTo>
                      <a:lnTo>
                        <a:pt x="1062" y="710"/>
                      </a:lnTo>
                      <a:lnTo>
                        <a:pt x="1065" y="681"/>
                      </a:lnTo>
                      <a:lnTo>
                        <a:pt x="1096" y="653"/>
                      </a:lnTo>
                      <a:lnTo>
                        <a:pt x="1105" y="602"/>
                      </a:lnTo>
                      <a:lnTo>
                        <a:pt x="1096" y="562"/>
                      </a:lnTo>
                      <a:lnTo>
                        <a:pt x="1069" y="562"/>
                      </a:lnTo>
                      <a:lnTo>
                        <a:pt x="1054" y="579"/>
                      </a:lnTo>
                      <a:lnTo>
                        <a:pt x="993" y="573"/>
                      </a:lnTo>
                      <a:lnTo>
                        <a:pt x="895" y="449"/>
                      </a:lnTo>
                      <a:lnTo>
                        <a:pt x="881" y="380"/>
                      </a:lnTo>
                      <a:lnTo>
                        <a:pt x="832" y="240"/>
                      </a:lnTo>
                      <a:lnTo>
                        <a:pt x="807" y="158"/>
                      </a:lnTo>
                      <a:lnTo>
                        <a:pt x="803" y="138"/>
                      </a:lnTo>
                      <a:close/>
                    </a:path>
                  </a:pathLst>
                </a:custGeom>
                <a:solidFill>
                  <a:srgbClr val="000000"/>
                </a:solidFill>
                <a:ln w="9525">
                  <a:noFill/>
                  <a:round/>
                  <a:headEnd/>
                  <a:tailEnd/>
                </a:ln>
              </p:spPr>
              <p:txBody>
                <a:bodyPr/>
                <a:lstStyle/>
                <a:p>
                  <a:endParaRPr lang="en-US"/>
                </a:p>
              </p:txBody>
            </p:sp>
            <p:sp>
              <p:nvSpPr>
                <p:cNvPr id="16431" name="Freeform 44"/>
                <p:cNvSpPr>
                  <a:spLocks/>
                </p:cNvSpPr>
                <p:nvPr/>
              </p:nvSpPr>
              <p:spPr bwMode="auto">
                <a:xfrm>
                  <a:off x="3386" y="3245"/>
                  <a:ext cx="113" cy="259"/>
                </a:xfrm>
                <a:custGeom>
                  <a:avLst/>
                  <a:gdLst>
                    <a:gd name="T0" fmla="*/ 88 w 113"/>
                    <a:gd name="T1" fmla="*/ 4 h 259"/>
                    <a:gd name="T2" fmla="*/ 67 w 113"/>
                    <a:gd name="T3" fmla="*/ 61 h 259"/>
                    <a:gd name="T4" fmla="*/ 9 w 113"/>
                    <a:gd name="T5" fmla="*/ 93 h 259"/>
                    <a:gd name="T6" fmla="*/ 0 w 113"/>
                    <a:gd name="T7" fmla="*/ 192 h 259"/>
                    <a:gd name="T8" fmla="*/ 13 w 113"/>
                    <a:gd name="T9" fmla="*/ 259 h 259"/>
                    <a:gd name="T10" fmla="*/ 67 w 113"/>
                    <a:gd name="T11" fmla="*/ 259 h 259"/>
                    <a:gd name="T12" fmla="*/ 95 w 113"/>
                    <a:gd name="T13" fmla="*/ 137 h 259"/>
                    <a:gd name="T14" fmla="*/ 113 w 113"/>
                    <a:gd name="T15" fmla="*/ 64 h 259"/>
                    <a:gd name="T16" fmla="*/ 99 w 113"/>
                    <a:gd name="T17" fmla="*/ 0 h 259"/>
                    <a:gd name="T18" fmla="*/ 88 w 113"/>
                    <a:gd name="T19" fmla="*/ 4 h 259"/>
                    <a:gd name="T20" fmla="*/ 88 w 113"/>
                    <a:gd name="T21" fmla="*/ 4 h 2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3"/>
                    <a:gd name="T34" fmla="*/ 0 h 259"/>
                    <a:gd name="T35" fmla="*/ 113 w 113"/>
                    <a:gd name="T36" fmla="*/ 259 h 2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3" h="259">
                      <a:moveTo>
                        <a:pt x="88" y="4"/>
                      </a:moveTo>
                      <a:lnTo>
                        <a:pt x="67" y="61"/>
                      </a:lnTo>
                      <a:lnTo>
                        <a:pt x="9" y="93"/>
                      </a:lnTo>
                      <a:lnTo>
                        <a:pt x="0" y="192"/>
                      </a:lnTo>
                      <a:lnTo>
                        <a:pt x="13" y="259"/>
                      </a:lnTo>
                      <a:lnTo>
                        <a:pt x="67" y="259"/>
                      </a:lnTo>
                      <a:lnTo>
                        <a:pt x="95" y="137"/>
                      </a:lnTo>
                      <a:lnTo>
                        <a:pt x="113" y="64"/>
                      </a:lnTo>
                      <a:lnTo>
                        <a:pt x="99" y="0"/>
                      </a:lnTo>
                      <a:lnTo>
                        <a:pt x="88" y="4"/>
                      </a:lnTo>
                      <a:close/>
                    </a:path>
                  </a:pathLst>
                </a:custGeom>
                <a:solidFill>
                  <a:srgbClr val="000000"/>
                </a:solidFill>
                <a:ln w="9525">
                  <a:noFill/>
                  <a:round/>
                  <a:headEnd/>
                  <a:tailEnd/>
                </a:ln>
              </p:spPr>
              <p:txBody>
                <a:bodyPr/>
                <a:lstStyle/>
                <a:p>
                  <a:endParaRPr lang="en-US"/>
                </a:p>
              </p:txBody>
            </p:sp>
            <p:sp>
              <p:nvSpPr>
                <p:cNvPr id="16432" name="Freeform 45"/>
                <p:cNvSpPr>
                  <a:spLocks/>
                </p:cNvSpPr>
                <p:nvPr/>
              </p:nvSpPr>
              <p:spPr bwMode="auto">
                <a:xfrm>
                  <a:off x="2650" y="1796"/>
                  <a:ext cx="113" cy="240"/>
                </a:xfrm>
                <a:custGeom>
                  <a:avLst/>
                  <a:gdLst>
                    <a:gd name="T0" fmla="*/ 62 w 113"/>
                    <a:gd name="T1" fmla="*/ 2 h 240"/>
                    <a:gd name="T2" fmla="*/ 68 w 113"/>
                    <a:gd name="T3" fmla="*/ 36 h 240"/>
                    <a:gd name="T4" fmla="*/ 41 w 113"/>
                    <a:gd name="T5" fmla="*/ 58 h 240"/>
                    <a:gd name="T6" fmla="*/ 66 w 113"/>
                    <a:gd name="T7" fmla="*/ 58 h 240"/>
                    <a:gd name="T8" fmla="*/ 75 w 113"/>
                    <a:gd name="T9" fmla="*/ 76 h 240"/>
                    <a:gd name="T10" fmla="*/ 62 w 113"/>
                    <a:gd name="T11" fmla="*/ 98 h 240"/>
                    <a:gd name="T12" fmla="*/ 87 w 113"/>
                    <a:gd name="T13" fmla="*/ 113 h 240"/>
                    <a:gd name="T14" fmla="*/ 91 w 113"/>
                    <a:gd name="T15" fmla="*/ 151 h 240"/>
                    <a:gd name="T16" fmla="*/ 109 w 113"/>
                    <a:gd name="T17" fmla="*/ 165 h 240"/>
                    <a:gd name="T18" fmla="*/ 113 w 113"/>
                    <a:gd name="T19" fmla="*/ 189 h 240"/>
                    <a:gd name="T20" fmla="*/ 75 w 113"/>
                    <a:gd name="T21" fmla="*/ 209 h 240"/>
                    <a:gd name="T22" fmla="*/ 32 w 113"/>
                    <a:gd name="T23" fmla="*/ 226 h 240"/>
                    <a:gd name="T24" fmla="*/ 3 w 113"/>
                    <a:gd name="T25" fmla="*/ 240 h 240"/>
                    <a:gd name="T26" fmla="*/ 19 w 113"/>
                    <a:gd name="T27" fmla="*/ 216 h 240"/>
                    <a:gd name="T28" fmla="*/ 32 w 113"/>
                    <a:gd name="T29" fmla="*/ 206 h 240"/>
                    <a:gd name="T30" fmla="*/ 12 w 113"/>
                    <a:gd name="T31" fmla="*/ 202 h 240"/>
                    <a:gd name="T32" fmla="*/ 27 w 113"/>
                    <a:gd name="T33" fmla="*/ 173 h 240"/>
                    <a:gd name="T34" fmla="*/ 16 w 113"/>
                    <a:gd name="T35" fmla="*/ 160 h 240"/>
                    <a:gd name="T36" fmla="*/ 37 w 113"/>
                    <a:gd name="T37" fmla="*/ 160 h 240"/>
                    <a:gd name="T38" fmla="*/ 48 w 113"/>
                    <a:gd name="T39" fmla="*/ 140 h 240"/>
                    <a:gd name="T40" fmla="*/ 32 w 113"/>
                    <a:gd name="T41" fmla="*/ 124 h 240"/>
                    <a:gd name="T42" fmla="*/ 0 w 113"/>
                    <a:gd name="T43" fmla="*/ 96 h 240"/>
                    <a:gd name="T44" fmla="*/ 0 w 113"/>
                    <a:gd name="T45" fmla="*/ 45 h 240"/>
                    <a:gd name="T46" fmla="*/ 16 w 113"/>
                    <a:gd name="T47" fmla="*/ 36 h 240"/>
                    <a:gd name="T48" fmla="*/ 48 w 113"/>
                    <a:gd name="T49" fmla="*/ 25 h 240"/>
                    <a:gd name="T50" fmla="*/ 57 w 113"/>
                    <a:gd name="T51" fmla="*/ 0 h 240"/>
                    <a:gd name="T52" fmla="*/ 62 w 113"/>
                    <a:gd name="T53" fmla="*/ 2 h 240"/>
                    <a:gd name="T54" fmla="*/ 62 w 113"/>
                    <a:gd name="T55" fmla="*/ 2 h 24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3"/>
                    <a:gd name="T85" fmla="*/ 0 h 240"/>
                    <a:gd name="T86" fmla="*/ 113 w 113"/>
                    <a:gd name="T87" fmla="*/ 240 h 24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3" h="240">
                      <a:moveTo>
                        <a:pt x="62" y="2"/>
                      </a:moveTo>
                      <a:lnTo>
                        <a:pt x="68" y="36"/>
                      </a:lnTo>
                      <a:lnTo>
                        <a:pt x="41" y="58"/>
                      </a:lnTo>
                      <a:lnTo>
                        <a:pt x="66" y="58"/>
                      </a:lnTo>
                      <a:lnTo>
                        <a:pt x="75" y="76"/>
                      </a:lnTo>
                      <a:lnTo>
                        <a:pt x="62" y="98"/>
                      </a:lnTo>
                      <a:lnTo>
                        <a:pt x="87" y="113"/>
                      </a:lnTo>
                      <a:lnTo>
                        <a:pt x="91" y="151"/>
                      </a:lnTo>
                      <a:lnTo>
                        <a:pt x="109" y="165"/>
                      </a:lnTo>
                      <a:lnTo>
                        <a:pt x="113" y="189"/>
                      </a:lnTo>
                      <a:lnTo>
                        <a:pt x="75" y="209"/>
                      </a:lnTo>
                      <a:lnTo>
                        <a:pt x="32" y="226"/>
                      </a:lnTo>
                      <a:lnTo>
                        <a:pt x="3" y="240"/>
                      </a:lnTo>
                      <a:lnTo>
                        <a:pt x="19" y="216"/>
                      </a:lnTo>
                      <a:lnTo>
                        <a:pt x="32" y="206"/>
                      </a:lnTo>
                      <a:lnTo>
                        <a:pt x="12" y="202"/>
                      </a:lnTo>
                      <a:lnTo>
                        <a:pt x="27" y="173"/>
                      </a:lnTo>
                      <a:lnTo>
                        <a:pt x="16" y="160"/>
                      </a:lnTo>
                      <a:lnTo>
                        <a:pt x="37" y="160"/>
                      </a:lnTo>
                      <a:lnTo>
                        <a:pt x="48" y="140"/>
                      </a:lnTo>
                      <a:lnTo>
                        <a:pt x="32" y="124"/>
                      </a:lnTo>
                      <a:lnTo>
                        <a:pt x="0" y="96"/>
                      </a:lnTo>
                      <a:lnTo>
                        <a:pt x="0" y="45"/>
                      </a:lnTo>
                      <a:lnTo>
                        <a:pt x="16" y="36"/>
                      </a:lnTo>
                      <a:lnTo>
                        <a:pt x="48" y="25"/>
                      </a:lnTo>
                      <a:lnTo>
                        <a:pt x="57" y="0"/>
                      </a:lnTo>
                      <a:lnTo>
                        <a:pt x="62" y="2"/>
                      </a:lnTo>
                      <a:close/>
                    </a:path>
                  </a:pathLst>
                </a:custGeom>
                <a:solidFill>
                  <a:srgbClr val="000000"/>
                </a:solidFill>
                <a:ln w="9525">
                  <a:noFill/>
                  <a:round/>
                  <a:headEnd/>
                  <a:tailEnd/>
                </a:ln>
              </p:spPr>
              <p:txBody>
                <a:bodyPr/>
                <a:lstStyle/>
                <a:p>
                  <a:endParaRPr lang="en-US"/>
                </a:p>
              </p:txBody>
            </p:sp>
            <p:sp>
              <p:nvSpPr>
                <p:cNvPr id="16433" name="Freeform 46"/>
                <p:cNvSpPr>
                  <a:spLocks/>
                </p:cNvSpPr>
                <p:nvPr/>
              </p:nvSpPr>
              <p:spPr bwMode="auto">
                <a:xfrm>
                  <a:off x="2585" y="1898"/>
                  <a:ext cx="68" cy="107"/>
                </a:xfrm>
                <a:custGeom>
                  <a:avLst/>
                  <a:gdLst>
                    <a:gd name="T0" fmla="*/ 68 w 68"/>
                    <a:gd name="T1" fmla="*/ 27 h 107"/>
                    <a:gd name="T2" fmla="*/ 57 w 68"/>
                    <a:gd name="T3" fmla="*/ 49 h 107"/>
                    <a:gd name="T4" fmla="*/ 68 w 68"/>
                    <a:gd name="T5" fmla="*/ 87 h 107"/>
                    <a:gd name="T6" fmla="*/ 47 w 68"/>
                    <a:gd name="T7" fmla="*/ 107 h 107"/>
                    <a:gd name="T8" fmla="*/ 0 w 68"/>
                    <a:gd name="T9" fmla="*/ 104 h 107"/>
                    <a:gd name="T10" fmla="*/ 13 w 68"/>
                    <a:gd name="T11" fmla="*/ 60 h 107"/>
                    <a:gd name="T12" fmla="*/ 6 w 68"/>
                    <a:gd name="T13" fmla="*/ 23 h 107"/>
                    <a:gd name="T14" fmla="*/ 43 w 68"/>
                    <a:gd name="T15" fmla="*/ 0 h 107"/>
                    <a:gd name="T16" fmla="*/ 68 w 68"/>
                    <a:gd name="T17" fmla="*/ 27 h 107"/>
                    <a:gd name="T18" fmla="*/ 68 w 68"/>
                    <a:gd name="T19" fmla="*/ 27 h 1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107"/>
                    <a:gd name="T32" fmla="*/ 68 w 68"/>
                    <a:gd name="T33" fmla="*/ 107 h 1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107">
                      <a:moveTo>
                        <a:pt x="68" y="27"/>
                      </a:moveTo>
                      <a:lnTo>
                        <a:pt x="57" y="49"/>
                      </a:lnTo>
                      <a:lnTo>
                        <a:pt x="68" y="87"/>
                      </a:lnTo>
                      <a:lnTo>
                        <a:pt x="47" y="107"/>
                      </a:lnTo>
                      <a:lnTo>
                        <a:pt x="0" y="104"/>
                      </a:lnTo>
                      <a:lnTo>
                        <a:pt x="13" y="60"/>
                      </a:lnTo>
                      <a:lnTo>
                        <a:pt x="6" y="23"/>
                      </a:lnTo>
                      <a:lnTo>
                        <a:pt x="43" y="0"/>
                      </a:lnTo>
                      <a:lnTo>
                        <a:pt x="68" y="27"/>
                      </a:lnTo>
                      <a:close/>
                    </a:path>
                  </a:pathLst>
                </a:custGeom>
                <a:solidFill>
                  <a:srgbClr val="000000"/>
                </a:solidFill>
                <a:ln w="9525">
                  <a:noFill/>
                  <a:round/>
                  <a:headEnd/>
                  <a:tailEnd/>
                </a:ln>
              </p:spPr>
              <p:txBody>
                <a:bodyPr/>
                <a:lstStyle/>
                <a:p>
                  <a:endParaRPr lang="en-US"/>
                </a:p>
              </p:txBody>
            </p:sp>
            <p:sp>
              <p:nvSpPr>
                <p:cNvPr id="16434" name="Freeform 47"/>
                <p:cNvSpPr>
                  <a:spLocks/>
                </p:cNvSpPr>
                <p:nvPr/>
              </p:nvSpPr>
              <p:spPr bwMode="auto">
                <a:xfrm>
                  <a:off x="2888" y="1208"/>
                  <a:ext cx="204" cy="118"/>
                </a:xfrm>
                <a:custGeom>
                  <a:avLst/>
                  <a:gdLst>
                    <a:gd name="T0" fmla="*/ 204 w 204"/>
                    <a:gd name="T1" fmla="*/ 74 h 118"/>
                    <a:gd name="T2" fmla="*/ 156 w 204"/>
                    <a:gd name="T3" fmla="*/ 58 h 118"/>
                    <a:gd name="T4" fmla="*/ 100 w 204"/>
                    <a:gd name="T5" fmla="*/ 5 h 118"/>
                    <a:gd name="T6" fmla="*/ 72 w 204"/>
                    <a:gd name="T7" fmla="*/ 0 h 118"/>
                    <a:gd name="T8" fmla="*/ 63 w 204"/>
                    <a:gd name="T9" fmla="*/ 18 h 118"/>
                    <a:gd name="T10" fmla="*/ 4 w 204"/>
                    <a:gd name="T11" fmla="*/ 18 h 118"/>
                    <a:gd name="T12" fmla="*/ 0 w 204"/>
                    <a:gd name="T13" fmla="*/ 43 h 118"/>
                    <a:gd name="T14" fmla="*/ 48 w 204"/>
                    <a:gd name="T15" fmla="*/ 65 h 118"/>
                    <a:gd name="T16" fmla="*/ 36 w 204"/>
                    <a:gd name="T17" fmla="*/ 81 h 118"/>
                    <a:gd name="T18" fmla="*/ 66 w 204"/>
                    <a:gd name="T19" fmla="*/ 118 h 118"/>
                    <a:gd name="T20" fmla="*/ 102 w 204"/>
                    <a:gd name="T21" fmla="*/ 94 h 118"/>
                    <a:gd name="T22" fmla="*/ 126 w 204"/>
                    <a:gd name="T23" fmla="*/ 49 h 118"/>
                    <a:gd name="T24" fmla="*/ 151 w 204"/>
                    <a:gd name="T25" fmla="*/ 69 h 118"/>
                    <a:gd name="T26" fmla="*/ 131 w 204"/>
                    <a:gd name="T27" fmla="*/ 91 h 118"/>
                    <a:gd name="T28" fmla="*/ 176 w 204"/>
                    <a:gd name="T29" fmla="*/ 105 h 118"/>
                    <a:gd name="T30" fmla="*/ 199 w 204"/>
                    <a:gd name="T31" fmla="*/ 94 h 118"/>
                    <a:gd name="T32" fmla="*/ 204 w 204"/>
                    <a:gd name="T33" fmla="*/ 74 h 118"/>
                    <a:gd name="T34" fmla="*/ 204 w 204"/>
                    <a:gd name="T35" fmla="*/ 74 h 1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4"/>
                    <a:gd name="T55" fmla="*/ 0 h 118"/>
                    <a:gd name="T56" fmla="*/ 204 w 204"/>
                    <a:gd name="T57" fmla="*/ 118 h 1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4" h="118">
                      <a:moveTo>
                        <a:pt x="204" y="74"/>
                      </a:moveTo>
                      <a:lnTo>
                        <a:pt x="156" y="58"/>
                      </a:lnTo>
                      <a:lnTo>
                        <a:pt x="100" y="5"/>
                      </a:lnTo>
                      <a:lnTo>
                        <a:pt x="72" y="0"/>
                      </a:lnTo>
                      <a:lnTo>
                        <a:pt x="63" y="18"/>
                      </a:lnTo>
                      <a:lnTo>
                        <a:pt x="4" y="18"/>
                      </a:lnTo>
                      <a:lnTo>
                        <a:pt x="0" y="43"/>
                      </a:lnTo>
                      <a:lnTo>
                        <a:pt x="48" y="65"/>
                      </a:lnTo>
                      <a:lnTo>
                        <a:pt x="36" y="81"/>
                      </a:lnTo>
                      <a:lnTo>
                        <a:pt x="66" y="118"/>
                      </a:lnTo>
                      <a:lnTo>
                        <a:pt x="102" y="94"/>
                      </a:lnTo>
                      <a:lnTo>
                        <a:pt x="126" y="49"/>
                      </a:lnTo>
                      <a:lnTo>
                        <a:pt x="151" y="69"/>
                      </a:lnTo>
                      <a:lnTo>
                        <a:pt x="131" y="91"/>
                      </a:lnTo>
                      <a:lnTo>
                        <a:pt x="176" y="105"/>
                      </a:lnTo>
                      <a:lnTo>
                        <a:pt x="199" y="94"/>
                      </a:lnTo>
                      <a:lnTo>
                        <a:pt x="204" y="74"/>
                      </a:lnTo>
                      <a:close/>
                    </a:path>
                  </a:pathLst>
                </a:custGeom>
                <a:solidFill>
                  <a:srgbClr val="000000"/>
                </a:solidFill>
                <a:ln w="9525">
                  <a:noFill/>
                  <a:round/>
                  <a:headEnd/>
                  <a:tailEnd/>
                </a:ln>
              </p:spPr>
              <p:txBody>
                <a:bodyPr/>
                <a:lstStyle/>
                <a:p>
                  <a:endParaRPr lang="en-US"/>
                </a:p>
              </p:txBody>
            </p:sp>
            <p:sp>
              <p:nvSpPr>
                <p:cNvPr id="16435" name="Freeform 48"/>
                <p:cNvSpPr>
                  <a:spLocks/>
                </p:cNvSpPr>
                <p:nvPr/>
              </p:nvSpPr>
              <p:spPr bwMode="auto">
                <a:xfrm>
                  <a:off x="3005" y="1208"/>
                  <a:ext cx="116" cy="38"/>
                </a:xfrm>
                <a:custGeom>
                  <a:avLst/>
                  <a:gdLst>
                    <a:gd name="T0" fmla="*/ 0 w 116"/>
                    <a:gd name="T1" fmla="*/ 5 h 38"/>
                    <a:gd name="T2" fmla="*/ 109 w 116"/>
                    <a:gd name="T3" fmla="*/ 0 h 38"/>
                    <a:gd name="T4" fmla="*/ 116 w 116"/>
                    <a:gd name="T5" fmla="*/ 18 h 38"/>
                    <a:gd name="T6" fmla="*/ 93 w 116"/>
                    <a:gd name="T7" fmla="*/ 25 h 38"/>
                    <a:gd name="T8" fmla="*/ 57 w 116"/>
                    <a:gd name="T9" fmla="*/ 38 h 38"/>
                    <a:gd name="T10" fmla="*/ 23 w 116"/>
                    <a:gd name="T11" fmla="*/ 27 h 38"/>
                    <a:gd name="T12" fmla="*/ 44 w 116"/>
                    <a:gd name="T13" fmla="*/ 18 h 38"/>
                    <a:gd name="T14" fmla="*/ 0 w 116"/>
                    <a:gd name="T15" fmla="*/ 5 h 38"/>
                    <a:gd name="T16" fmla="*/ 0 w 116"/>
                    <a:gd name="T17" fmla="*/ 5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38"/>
                    <a:gd name="T29" fmla="*/ 116 w 11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38">
                      <a:moveTo>
                        <a:pt x="0" y="5"/>
                      </a:moveTo>
                      <a:lnTo>
                        <a:pt x="109" y="0"/>
                      </a:lnTo>
                      <a:lnTo>
                        <a:pt x="116" y="18"/>
                      </a:lnTo>
                      <a:lnTo>
                        <a:pt x="93" y="25"/>
                      </a:lnTo>
                      <a:lnTo>
                        <a:pt x="57" y="38"/>
                      </a:lnTo>
                      <a:lnTo>
                        <a:pt x="23" y="27"/>
                      </a:lnTo>
                      <a:lnTo>
                        <a:pt x="44" y="18"/>
                      </a:lnTo>
                      <a:lnTo>
                        <a:pt x="0" y="5"/>
                      </a:lnTo>
                      <a:close/>
                    </a:path>
                  </a:pathLst>
                </a:custGeom>
                <a:solidFill>
                  <a:srgbClr val="000000"/>
                </a:solidFill>
                <a:ln w="9525">
                  <a:noFill/>
                  <a:round/>
                  <a:headEnd/>
                  <a:tailEnd/>
                </a:ln>
              </p:spPr>
              <p:txBody>
                <a:bodyPr/>
                <a:lstStyle/>
                <a:p>
                  <a:endParaRPr lang="en-US"/>
                </a:p>
              </p:txBody>
            </p:sp>
            <p:sp>
              <p:nvSpPr>
                <p:cNvPr id="16436" name="Freeform 49"/>
                <p:cNvSpPr>
                  <a:spLocks/>
                </p:cNvSpPr>
                <p:nvPr/>
              </p:nvSpPr>
              <p:spPr bwMode="auto">
                <a:xfrm>
                  <a:off x="3453" y="1320"/>
                  <a:ext cx="224" cy="184"/>
                </a:xfrm>
                <a:custGeom>
                  <a:avLst/>
                  <a:gdLst>
                    <a:gd name="T0" fmla="*/ 224 w 224"/>
                    <a:gd name="T1" fmla="*/ 0 h 184"/>
                    <a:gd name="T2" fmla="*/ 186 w 224"/>
                    <a:gd name="T3" fmla="*/ 0 h 184"/>
                    <a:gd name="T4" fmla="*/ 156 w 224"/>
                    <a:gd name="T5" fmla="*/ 22 h 184"/>
                    <a:gd name="T6" fmla="*/ 88 w 224"/>
                    <a:gd name="T7" fmla="*/ 39 h 184"/>
                    <a:gd name="T8" fmla="*/ 37 w 224"/>
                    <a:gd name="T9" fmla="*/ 59 h 184"/>
                    <a:gd name="T10" fmla="*/ 19 w 224"/>
                    <a:gd name="T11" fmla="*/ 104 h 184"/>
                    <a:gd name="T12" fmla="*/ 0 w 224"/>
                    <a:gd name="T13" fmla="*/ 157 h 184"/>
                    <a:gd name="T14" fmla="*/ 37 w 224"/>
                    <a:gd name="T15" fmla="*/ 184 h 184"/>
                    <a:gd name="T16" fmla="*/ 79 w 224"/>
                    <a:gd name="T17" fmla="*/ 175 h 184"/>
                    <a:gd name="T18" fmla="*/ 55 w 224"/>
                    <a:gd name="T19" fmla="*/ 148 h 184"/>
                    <a:gd name="T20" fmla="*/ 82 w 224"/>
                    <a:gd name="T21" fmla="*/ 81 h 184"/>
                    <a:gd name="T22" fmla="*/ 141 w 224"/>
                    <a:gd name="T23" fmla="*/ 51 h 184"/>
                    <a:gd name="T24" fmla="*/ 224 w 224"/>
                    <a:gd name="T25" fmla="*/ 26 h 184"/>
                    <a:gd name="T26" fmla="*/ 224 w 224"/>
                    <a:gd name="T27" fmla="*/ 0 h 184"/>
                    <a:gd name="T28" fmla="*/ 224 w 224"/>
                    <a:gd name="T29" fmla="*/ 0 h 1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4"/>
                    <a:gd name="T46" fmla="*/ 0 h 184"/>
                    <a:gd name="T47" fmla="*/ 224 w 224"/>
                    <a:gd name="T48" fmla="*/ 184 h 1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4" h="184">
                      <a:moveTo>
                        <a:pt x="224" y="0"/>
                      </a:moveTo>
                      <a:lnTo>
                        <a:pt x="186" y="0"/>
                      </a:lnTo>
                      <a:lnTo>
                        <a:pt x="156" y="22"/>
                      </a:lnTo>
                      <a:lnTo>
                        <a:pt x="88" y="39"/>
                      </a:lnTo>
                      <a:lnTo>
                        <a:pt x="37" y="59"/>
                      </a:lnTo>
                      <a:lnTo>
                        <a:pt x="19" y="104"/>
                      </a:lnTo>
                      <a:lnTo>
                        <a:pt x="0" y="157"/>
                      </a:lnTo>
                      <a:lnTo>
                        <a:pt x="37" y="184"/>
                      </a:lnTo>
                      <a:lnTo>
                        <a:pt x="79" y="175"/>
                      </a:lnTo>
                      <a:lnTo>
                        <a:pt x="55" y="148"/>
                      </a:lnTo>
                      <a:lnTo>
                        <a:pt x="82" y="81"/>
                      </a:lnTo>
                      <a:lnTo>
                        <a:pt x="141" y="51"/>
                      </a:lnTo>
                      <a:lnTo>
                        <a:pt x="224" y="26"/>
                      </a:lnTo>
                      <a:lnTo>
                        <a:pt x="224" y="0"/>
                      </a:lnTo>
                      <a:close/>
                    </a:path>
                  </a:pathLst>
                </a:custGeom>
                <a:solidFill>
                  <a:srgbClr val="000000"/>
                </a:solidFill>
                <a:ln w="9525">
                  <a:noFill/>
                  <a:round/>
                  <a:headEnd/>
                  <a:tailEnd/>
                </a:ln>
              </p:spPr>
              <p:txBody>
                <a:bodyPr/>
                <a:lstStyle/>
                <a:p>
                  <a:endParaRPr lang="en-US"/>
                </a:p>
              </p:txBody>
            </p:sp>
            <p:sp>
              <p:nvSpPr>
                <p:cNvPr id="16437" name="Freeform 50"/>
                <p:cNvSpPr>
                  <a:spLocks/>
                </p:cNvSpPr>
                <p:nvPr/>
              </p:nvSpPr>
              <p:spPr bwMode="auto">
                <a:xfrm>
                  <a:off x="3575" y="1191"/>
                  <a:ext cx="46" cy="17"/>
                </a:xfrm>
                <a:custGeom>
                  <a:avLst/>
                  <a:gdLst>
                    <a:gd name="T0" fmla="*/ 12 w 46"/>
                    <a:gd name="T1" fmla="*/ 0 h 17"/>
                    <a:gd name="T2" fmla="*/ 0 w 46"/>
                    <a:gd name="T3" fmla="*/ 15 h 17"/>
                    <a:gd name="T4" fmla="*/ 46 w 46"/>
                    <a:gd name="T5" fmla="*/ 17 h 17"/>
                    <a:gd name="T6" fmla="*/ 44 w 46"/>
                    <a:gd name="T7" fmla="*/ 4 h 17"/>
                    <a:gd name="T8" fmla="*/ 12 w 46"/>
                    <a:gd name="T9" fmla="*/ 0 h 17"/>
                    <a:gd name="T10" fmla="*/ 12 w 46"/>
                    <a:gd name="T11" fmla="*/ 0 h 17"/>
                    <a:gd name="T12" fmla="*/ 0 60000 65536"/>
                    <a:gd name="T13" fmla="*/ 0 60000 65536"/>
                    <a:gd name="T14" fmla="*/ 0 60000 65536"/>
                    <a:gd name="T15" fmla="*/ 0 60000 65536"/>
                    <a:gd name="T16" fmla="*/ 0 60000 65536"/>
                    <a:gd name="T17" fmla="*/ 0 60000 65536"/>
                    <a:gd name="T18" fmla="*/ 0 w 46"/>
                    <a:gd name="T19" fmla="*/ 0 h 17"/>
                    <a:gd name="T20" fmla="*/ 46 w 46"/>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46" h="17">
                      <a:moveTo>
                        <a:pt x="12" y="0"/>
                      </a:moveTo>
                      <a:lnTo>
                        <a:pt x="0" y="15"/>
                      </a:lnTo>
                      <a:lnTo>
                        <a:pt x="46" y="17"/>
                      </a:lnTo>
                      <a:lnTo>
                        <a:pt x="44" y="4"/>
                      </a:lnTo>
                      <a:lnTo>
                        <a:pt x="12" y="0"/>
                      </a:lnTo>
                      <a:close/>
                    </a:path>
                  </a:pathLst>
                </a:custGeom>
                <a:solidFill>
                  <a:srgbClr val="000000"/>
                </a:solidFill>
                <a:ln w="9525">
                  <a:noFill/>
                  <a:round/>
                  <a:headEnd/>
                  <a:tailEnd/>
                </a:ln>
              </p:spPr>
              <p:txBody>
                <a:bodyPr/>
                <a:lstStyle/>
                <a:p>
                  <a:endParaRPr lang="en-US"/>
                </a:p>
              </p:txBody>
            </p:sp>
            <p:sp>
              <p:nvSpPr>
                <p:cNvPr id="16438" name="Freeform 51"/>
                <p:cNvSpPr>
                  <a:spLocks/>
                </p:cNvSpPr>
                <p:nvPr/>
              </p:nvSpPr>
              <p:spPr bwMode="auto">
                <a:xfrm>
                  <a:off x="3523" y="1191"/>
                  <a:ext cx="37" cy="35"/>
                </a:xfrm>
                <a:custGeom>
                  <a:avLst/>
                  <a:gdLst>
                    <a:gd name="T0" fmla="*/ 18 w 37"/>
                    <a:gd name="T1" fmla="*/ 0 h 35"/>
                    <a:gd name="T2" fmla="*/ 37 w 37"/>
                    <a:gd name="T3" fmla="*/ 11 h 35"/>
                    <a:gd name="T4" fmla="*/ 27 w 37"/>
                    <a:gd name="T5" fmla="*/ 35 h 35"/>
                    <a:gd name="T6" fmla="*/ 0 w 37"/>
                    <a:gd name="T7" fmla="*/ 17 h 35"/>
                    <a:gd name="T8" fmla="*/ 18 w 37"/>
                    <a:gd name="T9" fmla="*/ 0 h 35"/>
                    <a:gd name="T10" fmla="*/ 18 w 37"/>
                    <a:gd name="T11" fmla="*/ 0 h 35"/>
                    <a:gd name="T12" fmla="*/ 0 60000 65536"/>
                    <a:gd name="T13" fmla="*/ 0 60000 65536"/>
                    <a:gd name="T14" fmla="*/ 0 60000 65536"/>
                    <a:gd name="T15" fmla="*/ 0 60000 65536"/>
                    <a:gd name="T16" fmla="*/ 0 60000 65536"/>
                    <a:gd name="T17" fmla="*/ 0 60000 65536"/>
                    <a:gd name="T18" fmla="*/ 0 w 37"/>
                    <a:gd name="T19" fmla="*/ 0 h 35"/>
                    <a:gd name="T20" fmla="*/ 37 w 37"/>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37" h="35">
                      <a:moveTo>
                        <a:pt x="18" y="0"/>
                      </a:moveTo>
                      <a:lnTo>
                        <a:pt x="37" y="11"/>
                      </a:lnTo>
                      <a:lnTo>
                        <a:pt x="27" y="35"/>
                      </a:lnTo>
                      <a:lnTo>
                        <a:pt x="0" y="17"/>
                      </a:lnTo>
                      <a:lnTo>
                        <a:pt x="18" y="0"/>
                      </a:lnTo>
                      <a:close/>
                    </a:path>
                  </a:pathLst>
                </a:custGeom>
                <a:solidFill>
                  <a:srgbClr val="000000"/>
                </a:solidFill>
                <a:ln w="9525">
                  <a:noFill/>
                  <a:round/>
                  <a:headEnd/>
                  <a:tailEnd/>
                </a:ln>
              </p:spPr>
              <p:txBody>
                <a:bodyPr/>
                <a:lstStyle/>
                <a:p>
                  <a:endParaRPr lang="en-US"/>
                </a:p>
              </p:txBody>
            </p:sp>
            <p:sp>
              <p:nvSpPr>
                <p:cNvPr id="16439" name="Freeform 52"/>
                <p:cNvSpPr>
                  <a:spLocks/>
                </p:cNvSpPr>
                <p:nvPr/>
              </p:nvSpPr>
              <p:spPr bwMode="auto">
                <a:xfrm>
                  <a:off x="3489" y="1166"/>
                  <a:ext cx="28" cy="29"/>
                </a:xfrm>
                <a:custGeom>
                  <a:avLst/>
                  <a:gdLst>
                    <a:gd name="T0" fmla="*/ 1 w 28"/>
                    <a:gd name="T1" fmla="*/ 0 h 29"/>
                    <a:gd name="T2" fmla="*/ 23 w 28"/>
                    <a:gd name="T3" fmla="*/ 12 h 29"/>
                    <a:gd name="T4" fmla="*/ 28 w 28"/>
                    <a:gd name="T5" fmla="*/ 29 h 29"/>
                    <a:gd name="T6" fmla="*/ 0 w 28"/>
                    <a:gd name="T7" fmla="*/ 25 h 29"/>
                    <a:gd name="T8" fmla="*/ 1 w 28"/>
                    <a:gd name="T9" fmla="*/ 0 h 29"/>
                    <a:gd name="T10" fmla="*/ 1 w 28"/>
                    <a:gd name="T11" fmla="*/ 0 h 29"/>
                    <a:gd name="T12" fmla="*/ 0 60000 65536"/>
                    <a:gd name="T13" fmla="*/ 0 60000 65536"/>
                    <a:gd name="T14" fmla="*/ 0 60000 65536"/>
                    <a:gd name="T15" fmla="*/ 0 60000 65536"/>
                    <a:gd name="T16" fmla="*/ 0 60000 65536"/>
                    <a:gd name="T17" fmla="*/ 0 60000 65536"/>
                    <a:gd name="T18" fmla="*/ 0 w 28"/>
                    <a:gd name="T19" fmla="*/ 0 h 29"/>
                    <a:gd name="T20" fmla="*/ 28 w 28"/>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28" h="29">
                      <a:moveTo>
                        <a:pt x="1" y="0"/>
                      </a:moveTo>
                      <a:lnTo>
                        <a:pt x="23" y="12"/>
                      </a:lnTo>
                      <a:lnTo>
                        <a:pt x="28" y="29"/>
                      </a:lnTo>
                      <a:lnTo>
                        <a:pt x="0" y="25"/>
                      </a:lnTo>
                      <a:lnTo>
                        <a:pt x="1" y="0"/>
                      </a:lnTo>
                      <a:close/>
                    </a:path>
                  </a:pathLst>
                </a:custGeom>
                <a:solidFill>
                  <a:srgbClr val="000000"/>
                </a:solidFill>
                <a:ln w="9525">
                  <a:noFill/>
                  <a:round/>
                  <a:headEnd/>
                  <a:tailEnd/>
                </a:ln>
              </p:spPr>
              <p:txBody>
                <a:bodyPr/>
                <a:lstStyle/>
                <a:p>
                  <a:endParaRPr lang="en-US"/>
                </a:p>
              </p:txBody>
            </p:sp>
            <p:sp>
              <p:nvSpPr>
                <p:cNvPr id="16440" name="Freeform 53"/>
                <p:cNvSpPr>
                  <a:spLocks/>
                </p:cNvSpPr>
                <p:nvPr/>
              </p:nvSpPr>
              <p:spPr bwMode="auto">
                <a:xfrm>
                  <a:off x="3367" y="1182"/>
                  <a:ext cx="132" cy="53"/>
                </a:xfrm>
                <a:custGeom>
                  <a:avLst/>
                  <a:gdLst>
                    <a:gd name="T0" fmla="*/ 114 w 132"/>
                    <a:gd name="T1" fmla="*/ 31 h 53"/>
                    <a:gd name="T2" fmla="*/ 132 w 132"/>
                    <a:gd name="T3" fmla="*/ 47 h 53"/>
                    <a:gd name="T4" fmla="*/ 86 w 132"/>
                    <a:gd name="T5" fmla="*/ 53 h 53"/>
                    <a:gd name="T6" fmla="*/ 41 w 132"/>
                    <a:gd name="T7" fmla="*/ 16 h 53"/>
                    <a:gd name="T8" fmla="*/ 0 w 132"/>
                    <a:gd name="T9" fmla="*/ 31 h 53"/>
                    <a:gd name="T10" fmla="*/ 12 w 132"/>
                    <a:gd name="T11" fmla="*/ 13 h 53"/>
                    <a:gd name="T12" fmla="*/ 57 w 132"/>
                    <a:gd name="T13" fmla="*/ 0 h 53"/>
                    <a:gd name="T14" fmla="*/ 95 w 132"/>
                    <a:gd name="T15" fmla="*/ 26 h 53"/>
                    <a:gd name="T16" fmla="*/ 114 w 132"/>
                    <a:gd name="T17" fmla="*/ 31 h 53"/>
                    <a:gd name="T18" fmla="*/ 114 w 132"/>
                    <a:gd name="T19" fmla="*/ 31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2"/>
                    <a:gd name="T31" fmla="*/ 0 h 53"/>
                    <a:gd name="T32" fmla="*/ 132 w 132"/>
                    <a:gd name="T33" fmla="*/ 53 h 5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2" h="53">
                      <a:moveTo>
                        <a:pt x="114" y="31"/>
                      </a:moveTo>
                      <a:lnTo>
                        <a:pt x="132" y="47"/>
                      </a:lnTo>
                      <a:lnTo>
                        <a:pt x="86" y="53"/>
                      </a:lnTo>
                      <a:lnTo>
                        <a:pt x="41" y="16"/>
                      </a:lnTo>
                      <a:lnTo>
                        <a:pt x="0" y="31"/>
                      </a:lnTo>
                      <a:lnTo>
                        <a:pt x="12" y="13"/>
                      </a:lnTo>
                      <a:lnTo>
                        <a:pt x="57" y="0"/>
                      </a:lnTo>
                      <a:lnTo>
                        <a:pt x="95" y="26"/>
                      </a:lnTo>
                      <a:lnTo>
                        <a:pt x="114" y="31"/>
                      </a:lnTo>
                      <a:close/>
                    </a:path>
                  </a:pathLst>
                </a:custGeom>
                <a:solidFill>
                  <a:srgbClr val="000000"/>
                </a:solidFill>
                <a:ln w="9525">
                  <a:noFill/>
                  <a:round/>
                  <a:headEnd/>
                  <a:tailEnd/>
                </a:ln>
              </p:spPr>
              <p:txBody>
                <a:bodyPr/>
                <a:lstStyle/>
                <a:p>
                  <a:endParaRPr lang="en-US"/>
                </a:p>
              </p:txBody>
            </p:sp>
            <p:sp>
              <p:nvSpPr>
                <p:cNvPr id="16441" name="Freeform 54"/>
                <p:cNvSpPr>
                  <a:spLocks/>
                </p:cNvSpPr>
                <p:nvPr/>
              </p:nvSpPr>
              <p:spPr bwMode="auto">
                <a:xfrm>
                  <a:off x="2585" y="1350"/>
                  <a:ext cx="2841" cy="1730"/>
                </a:xfrm>
                <a:custGeom>
                  <a:avLst/>
                  <a:gdLst>
                    <a:gd name="T0" fmla="*/ 2583 w 2841"/>
                    <a:gd name="T1" fmla="*/ 224 h 1730"/>
                    <a:gd name="T2" fmla="*/ 2196 w 2841"/>
                    <a:gd name="T3" fmla="*/ 154 h 1730"/>
                    <a:gd name="T4" fmla="*/ 1949 w 2841"/>
                    <a:gd name="T5" fmla="*/ 149 h 1730"/>
                    <a:gd name="T6" fmla="*/ 1665 w 2841"/>
                    <a:gd name="T7" fmla="*/ 91 h 1730"/>
                    <a:gd name="T8" fmla="*/ 1348 w 2841"/>
                    <a:gd name="T9" fmla="*/ 58 h 1730"/>
                    <a:gd name="T10" fmla="*/ 1210 w 2841"/>
                    <a:gd name="T11" fmla="*/ 154 h 1730"/>
                    <a:gd name="T12" fmla="*/ 1077 w 2841"/>
                    <a:gd name="T13" fmla="*/ 134 h 1730"/>
                    <a:gd name="T14" fmla="*/ 950 w 2841"/>
                    <a:gd name="T15" fmla="*/ 218 h 1730"/>
                    <a:gd name="T16" fmla="*/ 748 w 2841"/>
                    <a:gd name="T17" fmla="*/ 218 h 1730"/>
                    <a:gd name="T18" fmla="*/ 611 w 2841"/>
                    <a:gd name="T19" fmla="*/ 260 h 1730"/>
                    <a:gd name="T20" fmla="*/ 697 w 2841"/>
                    <a:gd name="T21" fmla="*/ 209 h 1730"/>
                    <a:gd name="T22" fmla="*/ 536 w 2841"/>
                    <a:gd name="T23" fmla="*/ 163 h 1730"/>
                    <a:gd name="T24" fmla="*/ 328 w 2841"/>
                    <a:gd name="T25" fmla="*/ 224 h 1730"/>
                    <a:gd name="T26" fmla="*/ 224 w 2841"/>
                    <a:gd name="T27" fmla="*/ 449 h 1730"/>
                    <a:gd name="T28" fmla="*/ 351 w 2841"/>
                    <a:gd name="T29" fmla="*/ 553 h 1730"/>
                    <a:gd name="T30" fmla="*/ 409 w 2841"/>
                    <a:gd name="T31" fmla="*/ 375 h 1730"/>
                    <a:gd name="T32" fmla="*/ 466 w 2841"/>
                    <a:gd name="T33" fmla="*/ 435 h 1730"/>
                    <a:gd name="T34" fmla="*/ 463 w 2841"/>
                    <a:gd name="T35" fmla="*/ 480 h 1730"/>
                    <a:gd name="T36" fmla="*/ 305 w 2841"/>
                    <a:gd name="T37" fmla="*/ 562 h 1730"/>
                    <a:gd name="T38" fmla="*/ 271 w 2841"/>
                    <a:gd name="T39" fmla="*/ 571 h 1730"/>
                    <a:gd name="T40" fmla="*/ 65 w 2841"/>
                    <a:gd name="T41" fmla="*/ 713 h 1730"/>
                    <a:gd name="T42" fmla="*/ 57 w 2841"/>
                    <a:gd name="T43" fmla="*/ 803 h 1730"/>
                    <a:gd name="T44" fmla="*/ 57 w 2841"/>
                    <a:gd name="T45" fmla="*/ 961 h 1730"/>
                    <a:gd name="T46" fmla="*/ 212 w 2841"/>
                    <a:gd name="T47" fmla="*/ 856 h 1730"/>
                    <a:gd name="T48" fmla="*/ 369 w 2841"/>
                    <a:gd name="T49" fmla="*/ 870 h 1730"/>
                    <a:gd name="T50" fmla="*/ 429 w 2841"/>
                    <a:gd name="T51" fmla="*/ 894 h 1730"/>
                    <a:gd name="T52" fmla="*/ 380 w 2841"/>
                    <a:gd name="T53" fmla="*/ 834 h 1730"/>
                    <a:gd name="T54" fmla="*/ 463 w 2841"/>
                    <a:gd name="T55" fmla="*/ 945 h 1730"/>
                    <a:gd name="T56" fmla="*/ 484 w 2841"/>
                    <a:gd name="T57" fmla="*/ 894 h 1730"/>
                    <a:gd name="T58" fmla="*/ 617 w 2841"/>
                    <a:gd name="T59" fmla="*/ 990 h 1730"/>
                    <a:gd name="T60" fmla="*/ 674 w 2841"/>
                    <a:gd name="T61" fmla="*/ 1059 h 1730"/>
                    <a:gd name="T62" fmla="*/ 755 w 2841"/>
                    <a:gd name="T63" fmla="*/ 1247 h 1730"/>
                    <a:gd name="T64" fmla="*/ 900 w 2841"/>
                    <a:gd name="T65" fmla="*/ 1458 h 1730"/>
                    <a:gd name="T66" fmla="*/ 1094 w 2841"/>
                    <a:gd name="T67" fmla="*/ 1293 h 1730"/>
                    <a:gd name="T68" fmla="*/ 950 w 2841"/>
                    <a:gd name="T69" fmla="*/ 1225 h 1730"/>
                    <a:gd name="T70" fmla="*/ 1049 w 2841"/>
                    <a:gd name="T71" fmla="*/ 1202 h 1730"/>
                    <a:gd name="T72" fmla="*/ 1285 w 2841"/>
                    <a:gd name="T73" fmla="*/ 1413 h 1730"/>
                    <a:gd name="T74" fmla="*/ 1474 w 2841"/>
                    <a:gd name="T75" fmla="*/ 1344 h 1730"/>
                    <a:gd name="T76" fmla="*/ 1665 w 2841"/>
                    <a:gd name="T77" fmla="*/ 1442 h 1730"/>
                    <a:gd name="T78" fmla="*/ 1798 w 2841"/>
                    <a:gd name="T79" fmla="*/ 1730 h 1730"/>
                    <a:gd name="T80" fmla="*/ 1793 w 2841"/>
                    <a:gd name="T81" fmla="*/ 1579 h 1730"/>
                    <a:gd name="T82" fmla="*/ 1798 w 2841"/>
                    <a:gd name="T83" fmla="*/ 1382 h 1730"/>
                    <a:gd name="T84" fmla="*/ 1941 w 2841"/>
                    <a:gd name="T85" fmla="*/ 1331 h 1730"/>
                    <a:gd name="T86" fmla="*/ 2063 w 2841"/>
                    <a:gd name="T87" fmla="*/ 1141 h 1730"/>
                    <a:gd name="T88" fmla="*/ 1977 w 2841"/>
                    <a:gd name="T89" fmla="*/ 978 h 1730"/>
                    <a:gd name="T90" fmla="*/ 2074 w 2841"/>
                    <a:gd name="T91" fmla="*/ 1014 h 1730"/>
                    <a:gd name="T92" fmla="*/ 2114 w 2841"/>
                    <a:gd name="T93" fmla="*/ 985 h 1730"/>
                    <a:gd name="T94" fmla="*/ 2259 w 2841"/>
                    <a:gd name="T95" fmla="*/ 713 h 1730"/>
                    <a:gd name="T96" fmla="*/ 2162 w 2841"/>
                    <a:gd name="T97" fmla="*/ 531 h 1730"/>
                    <a:gd name="T98" fmla="*/ 2386 w 2841"/>
                    <a:gd name="T99" fmla="*/ 480 h 1730"/>
                    <a:gd name="T100" fmla="*/ 2418 w 2841"/>
                    <a:gd name="T101" fmla="*/ 553 h 1730"/>
                    <a:gd name="T102" fmla="*/ 2542 w 2841"/>
                    <a:gd name="T103" fmla="*/ 540 h 1730"/>
                    <a:gd name="T104" fmla="*/ 2651 w 2841"/>
                    <a:gd name="T105" fmla="*/ 457 h 1730"/>
                    <a:gd name="T106" fmla="*/ 2730 w 2841"/>
                    <a:gd name="T107" fmla="*/ 366 h 1730"/>
                    <a:gd name="T108" fmla="*/ 2841 w 2841"/>
                    <a:gd name="T109" fmla="*/ 353 h 17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841"/>
                    <a:gd name="T166" fmla="*/ 0 h 1730"/>
                    <a:gd name="T167" fmla="*/ 2841 w 2841"/>
                    <a:gd name="T168" fmla="*/ 1730 h 17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841" h="1730">
                      <a:moveTo>
                        <a:pt x="2841" y="329"/>
                      </a:moveTo>
                      <a:lnTo>
                        <a:pt x="2771" y="284"/>
                      </a:lnTo>
                      <a:lnTo>
                        <a:pt x="2693" y="278"/>
                      </a:lnTo>
                      <a:lnTo>
                        <a:pt x="2583" y="224"/>
                      </a:lnTo>
                      <a:lnTo>
                        <a:pt x="2391" y="224"/>
                      </a:lnTo>
                      <a:lnTo>
                        <a:pt x="2345" y="202"/>
                      </a:lnTo>
                      <a:lnTo>
                        <a:pt x="2237" y="187"/>
                      </a:lnTo>
                      <a:lnTo>
                        <a:pt x="2196" y="154"/>
                      </a:lnTo>
                      <a:lnTo>
                        <a:pt x="2058" y="127"/>
                      </a:lnTo>
                      <a:lnTo>
                        <a:pt x="2071" y="154"/>
                      </a:lnTo>
                      <a:lnTo>
                        <a:pt x="2017" y="154"/>
                      </a:lnTo>
                      <a:lnTo>
                        <a:pt x="1949" y="149"/>
                      </a:lnTo>
                      <a:lnTo>
                        <a:pt x="1936" y="178"/>
                      </a:lnTo>
                      <a:lnTo>
                        <a:pt x="1873" y="118"/>
                      </a:lnTo>
                      <a:lnTo>
                        <a:pt x="1764" y="96"/>
                      </a:lnTo>
                      <a:lnTo>
                        <a:pt x="1665" y="91"/>
                      </a:lnTo>
                      <a:lnTo>
                        <a:pt x="1689" y="21"/>
                      </a:lnTo>
                      <a:lnTo>
                        <a:pt x="1579" y="0"/>
                      </a:lnTo>
                      <a:lnTo>
                        <a:pt x="1481" y="36"/>
                      </a:lnTo>
                      <a:lnTo>
                        <a:pt x="1348" y="58"/>
                      </a:lnTo>
                      <a:lnTo>
                        <a:pt x="1321" y="103"/>
                      </a:lnTo>
                      <a:lnTo>
                        <a:pt x="1264" y="111"/>
                      </a:lnTo>
                      <a:lnTo>
                        <a:pt x="1264" y="149"/>
                      </a:lnTo>
                      <a:lnTo>
                        <a:pt x="1210" y="154"/>
                      </a:lnTo>
                      <a:lnTo>
                        <a:pt x="1181" y="127"/>
                      </a:lnTo>
                      <a:lnTo>
                        <a:pt x="1199" y="202"/>
                      </a:lnTo>
                      <a:lnTo>
                        <a:pt x="1147" y="118"/>
                      </a:lnTo>
                      <a:lnTo>
                        <a:pt x="1077" y="134"/>
                      </a:lnTo>
                      <a:lnTo>
                        <a:pt x="1049" y="202"/>
                      </a:lnTo>
                      <a:lnTo>
                        <a:pt x="984" y="163"/>
                      </a:lnTo>
                      <a:lnTo>
                        <a:pt x="963" y="187"/>
                      </a:lnTo>
                      <a:lnTo>
                        <a:pt x="950" y="218"/>
                      </a:lnTo>
                      <a:lnTo>
                        <a:pt x="866" y="224"/>
                      </a:lnTo>
                      <a:lnTo>
                        <a:pt x="818" y="260"/>
                      </a:lnTo>
                      <a:lnTo>
                        <a:pt x="789" y="224"/>
                      </a:lnTo>
                      <a:lnTo>
                        <a:pt x="748" y="218"/>
                      </a:lnTo>
                      <a:lnTo>
                        <a:pt x="767" y="278"/>
                      </a:lnTo>
                      <a:lnTo>
                        <a:pt x="721" y="324"/>
                      </a:lnTo>
                      <a:lnTo>
                        <a:pt x="663" y="324"/>
                      </a:lnTo>
                      <a:lnTo>
                        <a:pt x="611" y="260"/>
                      </a:lnTo>
                      <a:lnTo>
                        <a:pt x="663" y="260"/>
                      </a:lnTo>
                      <a:lnTo>
                        <a:pt x="692" y="284"/>
                      </a:lnTo>
                      <a:lnTo>
                        <a:pt x="744" y="269"/>
                      </a:lnTo>
                      <a:lnTo>
                        <a:pt x="697" y="209"/>
                      </a:lnTo>
                      <a:lnTo>
                        <a:pt x="622" y="163"/>
                      </a:lnTo>
                      <a:lnTo>
                        <a:pt x="604" y="178"/>
                      </a:lnTo>
                      <a:lnTo>
                        <a:pt x="563" y="149"/>
                      </a:lnTo>
                      <a:lnTo>
                        <a:pt x="536" y="163"/>
                      </a:lnTo>
                      <a:lnTo>
                        <a:pt x="479" y="149"/>
                      </a:lnTo>
                      <a:lnTo>
                        <a:pt x="443" y="171"/>
                      </a:lnTo>
                      <a:lnTo>
                        <a:pt x="375" y="178"/>
                      </a:lnTo>
                      <a:lnTo>
                        <a:pt x="328" y="224"/>
                      </a:lnTo>
                      <a:lnTo>
                        <a:pt x="362" y="233"/>
                      </a:lnTo>
                      <a:lnTo>
                        <a:pt x="328" y="315"/>
                      </a:lnTo>
                      <a:lnTo>
                        <a:pt x="237" y="375"/>
                      </a:lnTo>
                      <a:lnTo>
                        <a:pt x="224" y="449"/>
                      </a:lnTo>
                      <a:lnTo>
                        <a:pt x="265" y="480"/>
                      </a:lnTo>
                      <a:lnTo>
                        <a:pt x="305" y="471"/>
                      </a:lnTo>
                      <a:lnTo>
                        <a:pt x="328" y="502"/>
                      </a:lnTo>
                      <a:lnTo>
                        <a:pt x="351" y="553"/>
                      </a:lnTo>
                      <a:lnTo>
                        <a:pt x="393" y="540"/>
                      </a:lnTo>
                      <a:lnTo>
                        <a:pt x="416" y="466"/>
                      </a:lnTo>
                      <a:lnTo>
                        <a:pt x="438" y="449"/>
                      </a:lnTo>
                      <a:lnTo>
                        <a:pt x="409" y="375"/>
                      </a:lnTo>
                      <a:lnTo>
                        <a:pt x="463" y="300"/>
                      </a:lnTo>
                      <a:lnTo>
                        <a:pt x="507" y="293"/>
                      </a:lnTo>
                      <a:lnTo>
                        <a:pt x="466" y="353"/>
                      </a:lnTo>
                      <a:lnTo>
                        <a:pt x="466" y="435"/>
                      </a:lnTo>
                      <a:lnTo>
                        <a:pt x="563" y="444"/>
                      </a:lnTo>
                      <a:lnTo>
                        <a:pt x="495" y="466"/>
                      </a:lnTo>
                      <a:lnTo>
                        <a:pt x="507" y="495"/>
                      </a:lnTo>
                      <a:lnTo>
                        <a:pt x="463" y="480"/>
                      </a:lnTo>
                      <a:lnTo>
                        <a:pt x="455" y="531"/>
                      </a:lnTo>
                      <a:lnTo>
                        <a:pt x="393" y="577"/>
                      </a:lnTo>
                      <a:lnTo>
                        <a:pt x="351" y="562"/>
                      </a:lnTo>
                      <a:lnTo>
                        <a:pt x="305" y="562"/>
                      </a:lnTo>
                      <a:lnTo>
                        <a:pt x="305" y="509"/>
                      </a:lnTo>
                      <a:lnTo>
                        <a:pt x="271" y="502"/>
                      </a:lnTo>
                      <a:lnTo>
                        <a:pt x="251" y="531"/>
                      </a:lnTo>
                      <a:lnTo>
                        <a:pt x="271" y="571"/>
                      </a:lnTo>
                      <a:lnTo>
                        <a:pt x="219" y="586"/>
                      </a:lnTo>
                      <a:lnTo>
                        <a:pt x="203" y="637"/>
                      </a:lnTo>
                      <a:lnTo>
                        <a:pt x="138" y="683"/>
                      </a:lnTo>
                      <a:lnTo>
                        <a:pt x="65" y="713"/>
                      </a:lnTo>
                      <a:lnTo>
                        <a:pt x="92" y="743"/>
                      </a:lnTo>
                      <a:lnTo>
                        <a:pt x="120" y="764"/>
                      </a:lnTo>
                      <a:lnTo>
                        <a:pt x="104" y="819"/>
                      </a:lnTo>
                      <a:lnTo>
                        <a:pt x="57" y="803"/>
                      </a:lnTo>
                      <a:lnTo>
                        <a:pt x="0" y="825"/>
                      </a:lnTo>
                      <a:lnTo>
                        <a:pt x="0" y="885"/>
                      </a:lnTo>
                      <a:lnTo>
                        <a:pt x="18" y="945"/>
                      </a:lnTo>
                      <a:lnTo>
                        <a:pt x="57" y="961"/>
                      </a:lnTo>
                      <a:lnTo>
                        <a:pt x="156" y="930"/>
                      </a:lnTo>
                      <a:lnTo>
                        <a:pt x="142" y="894"/>
                      </a:lnTo>
                      <a:lnTo>
                        <a:pt x="174" y="870"/>
                      </a:lnTo>
                      <a:lnTo>
                        <a:pt x="212" y="856"/>
                      </a:lnTo>
                      <a:lnTo>
                        <a:pt x="212" y="834"/>
                      </a:lnTo>
                      <a:lnTo>
                        <a:pt x="289" y="812"/>
                      </a:lnTo>
                      <a:lnTo>
                        <a:pt x="328" y="848"/>
                      </a:lnTo>
                      <a:lnTo>
                        <a:pt x="369" y="870"/>
                      </a:lnTo>
                      <a:lnTo>
                        <a:pt x="380" y="930"/>
                      </a:lnTo>
                      <a:lnTo>
                        <a:pt x="403" y="923"/>
                      </a:lnTo>
                      <a:lnTo>
                        <a:pt x="403" y="894"/>
                      </a:lnTo>
                      <a:lnTo>
                        <a:pt x="429" y="894"/>
                      </a:lnTo>
                      <a:lnTo>
                        <a:pt x="386" y="863"/>
                      </a:lnTo>
                      <a:lnTo>
                        <a:pt x="341" y="819"/>
                      </a:lnTo>
                      <a:lnTo>
                        <a:pt x="341" y="774"/>
                      </a:lnTo>
                      <a:lnTo>
                        <a:pt x="380" y="834"/>
                      </a:lnTo>
                      <a:lnTo>
                        <a:pt x="416" y="848"/>
                      </a:lnTo>
                      <a:lnTo>
                        <a:pt x="443" y="899"/>
                      </a:lnTo>
                      <a:lnTo>
                        <a:pt x="463" y="923"/>
                      </a:lnTo>
                      <a:lnTo>
                        <a:pt x="463" y="945"/>
                      </a:lnTo>
                      <a:lnTo>
                        <a:pt x="479" y="939"/>
                      </a:lnTo>
                      <a:lnTo>
                        <a:pt x="495" y="978"/>
                      </a:lnTo>
                      <a:lnTo>
                        <a:pt x="525" y="945"/>
                      </a:lnTo>
                      <a:lnTo>
                        <a:pt x="484" y="894"/>
                      </a:lnTo>
                      <a:lnTo>
                        <a:pt x="541" y="885"/>
                      </a:lnTo>
                      <a:lnTo>
                        <a:pt x="536" y="907"/>
                      </a:lnTo>
                      <a:lnTo>
                        <a:pt x="576" y="978"/>
                      </a:lnTo>
                      <a:lnTo>
                        <a:pt x="617" y="990"/>
                      </a:lnTo>
                      <a:lnTo>
                        <a:pt x="651" y="967"/>
                      </a:lnTo>
                      <a:lnTo>
                        <a:pt x="680" y="985"/>
                      </a:lnTo>
                      <a:lnTo>
                        <a:pt x="663" y="1036"/>
                      </a:lnTo>
                      <a:lnTo>
                        <a:pt x="674" y="1059"/>
                      </a:lnTo>
                      <a:lnTo>
                        <a:pt x="645" y="1067"/>
                      </a:lnTo>
                      <a:lnTo>
                        <a:pt x="674" y="1187"/>
                      </a:lnTo>
                      <a:lnTo>
                        <a:pt x="714" y="1209"/>
                      </a:lnTo>
                      <a:lnTo>
                        <a:pt x="755" y="1247"/>
                      </a:lnTo>
                      <a:lnTo>
                        <a:pt x="755" y="1300"/>
                      </a:lnTo>
                      <a:lnTo>
                        <a:pt x="814" y="1382"/>
                      </a:lnTo>
                      <a:lnTo>
                        <a:pt x="818" y="1451"/>
                      </a:lnTo>
                      <a:lnTo>
                        <a:pt x="900" y="1458"/>
                      </a:lnTo>
                      <a:lnTo>
                        <a:pt x="968" y="1413"/>
                      </a:lnTo>
                      <a:lnTo>
                        <a:pt x="1049" y="1389"/>
                      </a:lnTo>
                      <a:lnTo>
                        <a:pt x="1049" y="1331"/>
                      </a:lnTo>
                      <a:lnTo>
                        <a:pt x="1094" y="1293"/>
                      </a:lnTo>
                      <a:lnTo>
                        <a:pt x="1072" y="1247"/>
                      </a:lnTo>
                      <a:lnTo>
                        <a:pt x="1024" y="1216"/>
                      </a:lnTo>
                      <a:lnTo>
                        <a:pt x="984" y="1225"/>
                      </a:lnTo>
                      <a:lnTo>
                        <a:pt x="950" y="1225"/>
                      </a:lnTo>
                      <a:lnTo>
                        <a:pt x="914" y="1192"/>
                      </a:lnTo>
                      <a:lnTo>
                        <a:pt x="900" y="1134"/>
                      </a:lnTo>
                      <a:lnTo>
                        <a:pt x="968" y="1187"/>
                      </a:lnTo>
                      <a:lnTo>
                        <a:pt x="1049" y="1202"/>
                      </a:lnTo>
                      <a:lnTo>
                        <a:pt x="1122" y="1233"/>
                      </a:lnTo>
                      <a:lnTo>
                        <a:pt x="1223" y="1233"/>
                      </a:lnTo>
                      <a:lnTo>
                        <a:pt x="1257" y="1300"/>
                      </a:lnTo>
                      <a:lnTo>
                        <a:pt x="1285" y="1413"/>
                      </a:lnTo>
                      <a:lnTo>
                        <a:pt x="1343" y="1531"/>
                      </a:lnTo>
                      <a:lnTo>
                        <a:pt x="1389" y="1518"/>
                      </a:lnTo>
                      <a:lnTo>
                        <a:pt x="1402" y="1398"/>
                      </a:lnTo>
                      <a:lnTo>
                        <a:pt x="1474" y="1344"/>
                      </a:lnTo>
                      <a:lnTo>
                        <a:pt x="1569" y="1300"/>
                      </a:lnTo>
                      <a:lnTo>
                        <a:pt x="1597" y="1367"/>
                      </a:lnTo>
                      <a:lnTo>
                        <a:pt x="1626" y="1458"/>
                      </a:lnTo>
                      <a:lnTo>
                        <a:pt x="1665" y="1442"/>
                      </a:lnTo>
                      <a:lnTo>
                        <a:pt x="1694" y="1542"/>
                      </a:lnTo>
                      <a:lnTo>
                        <a:pt x="1699" y="1600"/>
                      </a:lnTo>
                      <a:lnTo>
                        <a:pt x="1753" y="1697"/>
                      </a:lnTo>
                      <a:lnTo>
                        <a:pt x="1798" y="1730"/>
                      </a:lnTo>
                      <a:lnTo>
                        <a:pt x="1769" y="1653"/>
                      </a:lnTo>
                      <a:lnTo>
                        <a:pt x="1730" y="1586"/>
                      </a:lnTo>
                      <a:lnTo>
                        <a:pt x="1746" y="1526"/>
                      </a:lnTo>
                      <a:lnTo>
                        <a:pt x="1793" y="1579"/>
                      </a:lnTo>
                      <a:lnTo>
                        <a:pt x="1850" y="1569"/>
                      </a:lnTo>
                      <a:lnTo>
                        <a:pt x="1889" y="1504"/>
                      </a:lnTo>
                      <a:lnTo>
                        <a:pt x="1866" y="1442"/>
                      </a:lnTo>
                      <a:lnTo>
                        <a:pt x="1798" y="1382"/>
                      </a:lnTo>
                      <a:lnTo>
                        <a:pt x="1837" y="1338"/>
                      </a:lnTo>
                      <a:lnTo>
                        <a:pt x="1873" y="1338"/>
                      </a:lnTo>
                      <a:lnTo>
                        <a:pt x="1884" y="1376"/>
                      </a:lnTo>
                      <a:lnTo>
                        <a:pt x="1941" y="1331"/>
                      </a:lnTo>
                      <a:lnTo>
                        <a:pt x="2004" y="1307"/>
                      </a:lnTo>
                      <a:lnTo>
                        <a:pt x="2017" y="1271"/>
                      </a:lnTo>
                      <a:lnTo>
                        <a:pt x="2058" y="1192"/>
                      </a:lnTo>
                      <a:lnTo>
                        <a:pt x="2063" y="1141"/>
                      </a:lnTo>
                      <a:lnTo>
                        <a:pt x="2004" y="1067"/>
                      </a:lnTo>
                      <a:lnTo>
                        <a:pt x="2040" y="1029"/>
                      </a:lnTo>
                      <a:lnTo>
                        <a:pt x="1983" y="1007"/>
                      </a:lnTo>
                      <a:lnTo>
                        <a:pt x="1977" y="978"/>
                      </a:lnTo>
                      <a:lnTo>
                        <a:pt x="2011" y="945"/>
                      </a:lnTo>
                      <a:lnTo>
                        <a:pt x="2022" y="985"/>
                      </a:lnTo>
                      <a:lnTo>
                        <a:pt x="2079" y="978"/>
                      </a:lnTo>
                      <a:lnTo>
                        <a:pt x="2074" y="1014"/>
                      </a:lnTo>
                      <a:lnTo>
                        <a:pt x="2087" y="1081"/>
                      </a:lnTo>
                      <a:lnTo>
                        <a:pt x="2139" y="1081"/>
                      </a:lnTo>
                      <a:lnTo>
                        <a:pt x="2149" y="1029"/>
                      </a:lnTo>
                      <a:lnTo>
                        <a:pt x="2114" y="985"/>
                      </a:lnTo>
                      <a:lnTo>
                        <a:pt x="2162" y="899"/>
                      </a:lnTo>
                      <a:lnTo>
                        <a:pt x="2157" y="863"/>
                      </a:lnTo>
                      <a:lnTo>
                        <a:pt x="2241" y="819"/>
                      </a:lnTo>
                      <a:lnTo>
                        <a:pt x="2259" y="713"/>
                      </a:lnTo>
                      <a:lnTo>
                        <a:pt x="2237" y="637"/>
                      </a:lnTo>
                      <a:lnTo>
                        <a:pt x="2173" y="622"/>
                      </a:lnTo>
                      <a:lnTo>
                        <a:pt x="2126" y="601"/>
                      </a:lnTo>
                      <a:lnTo>
                        <a:pt x="2162" y="531"/>
                      </a:lnTo>
                      <a:lnTo>
                        <a:pt x="2237" y="495"/>
                      </a:lnTo>
                      <a:lnTo>
                        <a:pt x="2323" y="517"/>
                      </a:lnTo>
                      <a:lnTo>
                        <a:pt x="2386" y="526"/>
                      </a:lnTo>
                      <a:lnTo>
                        <a:pt x="2386" y="480"/>
                      </a:lnTo>
                      <a:lnTo>
                        <a:pt x="2433" y="449"/>
                      </a:lnTo>
                      <a:lnTo>
                        <a:pt x="2501" y="449"/>
                      </a:lnTo>
                      <a:lnTo>
                        <a:pt x="2461" y="509"/>
                      </a:lnTo>
                      <a:lnTo>
                        <a:pt x="2418" y="553"/>
                      </a:lnTo>
                      <a:lnTo>
                        <a:pt x="2445" y="683"/>
                      </a:lnTo>
                      <a:lnTo>
                        <a:pt x="2477" y="719"/>
                      </a:lnTo>
                      <a:lnTo>
                        <a:pt x="2535" y="622"/>
                      </a:lnTo>
                      <a:lnTo>
                        <a:pt x="2542" y="540"/>
                      </a:lnTo>
                      <a:lnTo>
                        <a:pt x="2501" y="531"/>
                      </a:lnTo>
                      <a:lnTo>
                        <a:pt x="2508" y="495"/>
                      </a:lnTo>
                      <a:lnTo>
                        <a:pt x="2563" y="502"/>
                      </a:lnTo>
                      <a:lnTo>
                        <a:pt x="2651" y="457"/>
                      </a:lnTo>
                      <a:lnTo>
                        <a:pt x="2727" y="444"/>
                      </a:lnTo>
                      <a:lnTo>
                        <a:pt x="2727" y="404"/>
                      </a:lnTo>
                      <a:lnTo>
                        <a:pt x="2687" y="366"/>
                      </a:lnTo>
                      <a:lnTo>
                        <a:pt x="2730" y="366"/>
                      </a:lnTo>
                      <a:lnTo>
                        <a:pt x="2789" y="389"/>
                      </a:lnTo>
                      <a:lnTo>
                        <a:pt x="2836" y="389"/>
                      </a:lnTo>
                      <a:lnTo>
                        <a:pt x="2805" y="366"/>
                      </a:lnTo>
                      <a:lnTo>
                        <a:pt x="2841" y="353"/>
                      </a:lnTo>
                      <a:lnTo>
                        <a:pt x="2841" y="329"/>
                      </a:lnTo>
                      <a:close/>
                    </a:path>
                  </a:pathLst>
                </a:custGeom>
                <a:solidFill>
                  <a:srgbClr val="000000"/>
                </a:solidFill>
                <a:ln w="9525">
                  <a:noFill/>
                  <a:round/>
                  <a:headEnd/>
                  <a:tailEnd/>
                </a:ln>
              </p:spPr>
              <p:txBody>
                <a:bodyPr/>
                <a:lstStyle/>
                <a:p>
                  <a:endParaRPr lang="en-US"/>
                </a:p>
              </p:txBody>
            </p:sp>
            <p:sp>
              <p:nvSpPr>
                <p:cNvPr id="16442" name="Freeform 55"/>
                <p:cNvSpPr>
                  <a:spLocks/>
                </p:cNvSpPr>
                <p:nvPr/>
              </p:nvSpPr>
              <p:spPr bwMode="auto">
                <a:xfrm>
                  <a:off x="4851" y="2002"/>
                  <a:ext cx="90" cy="242"/>
                </a:xfrm>
                <a:custGeom>
                  <a:avLst/>
                  <a:gdLst>
                    <a:gd name="T0" fmla="*/ 0 w 90"/>
                    <a:gd name="T1" fmla="*/ 0 h 242"/>
                    <a:gd name="T2" fmla="*/ 14 w 90"/>
                    <a:gd name="T3" fmla="*/ 91 h 242"/>
                    <a:gd name="T4" fmla="*/ 21 w 90"/>
                    <a:gd name="T5" fmla="*/ 242 h 242"/>
                    <a:gd name="T6" fmla="*/ 63 w 90"/>
                    <a:gd name="T7" fmla="*/ 204 h 242"/>
                    <a:gd name="T8" fmla="*/ 34 w 90"/>
                    <a:gd name="T9" fmla="*/ 136 h 242"/>
                    <a:gd name="T10" fmla="*/ 50 w 90"/>
                    <a:gd name="T11" fmla="*/ 112 h 242"/>
                    <a:gd name="T12" fmla="*/ 73 w 90"/>
                    <a:gd name="T13" fmla="*/ 145 h 242"/>
                    <a:gd name="T14" fmla="*/ 90 w 90"/>
                    <a:gd name="T15" fmla="*/ 129 h 242"/>
                    <a:gd name="T16" fmla="*/ 57 w 90"/>
                    <a:gd name="T17" fmla="*/ 100 h 242"/>
                    <a:gd name="T18" fmla="*/ 39 w 90"/>
                    <a:gd name="T19" fmla="*/ 83 h 242"/>
                    <a:gd name="T20" fmla="*/ 0 w 90"/>
                    <a:gd name="T21" fmla="*/ 0 h 242"/>
                    <a:gd name="T22" fmla="*/ 0 w 90"/>
                    <a:gd name="T23" fmla="*/ 0 h 24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0"/>
                    <a:gd name="T37" fmla="*/ 0 h 242"/>
                    <a:gd name="T38" fmla="*/ 90 w 90"/>
                    <a:gd name="T39" fmla="*/ 242 h 24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0" h="242">
                      <a:moveTo>
                        <a:pt x="0" y="0"/>
                      </a:moveTo>
                      <a:lnTo>
                        <a:pt x="14" y="91"/>
                      </a:lnTo>
                      <a:lnTo>
                        <a:pt x="21" y="242"/>
                      </a:lnTo>
                      <a:lnTo>
                        <a:pt x="63" y="204"/>
                      </a:lnTo>
                      <a:lnTo>
                        <a:pt x="34" y="136"/>
                      </a:lnTo>
                      <a:lnTo>
                        <a:pt x="50" y="112"/>
                      </a:lnTo>
                      <a:lnTo>
                        <a:pt x="73" y="145"/>
                      </a:lnTo>
                      <a:lnTo>
                        <a:pt x="90" y="129"/>
                      </a:lnTo>
                      <a:lnTo>
                        <a:pt x="57" y="100"/>
                      </a:lnTo>
                      <a:lnTo>
                        <a:pt x="39" y="83"/>
                      </a:lnTo>
                      <a:lnTo>
                        <a:pt x="0" y="0"/>
                      </a:lnTo>
                      <a:close/>
                    </a:path>
                  </a:pathLst>
                </a:custGeom>
                <a:solidFill>
                  <a:srgbClr val="000000"/>
                </a:solidFill>
                <a:ln w="9525">
                  <a:noFill/>
                  <a:round/>
                  <a:headEnd/>
                  <a:tailEnd/>
                </a:ln>
              </p:spPr>
              <p:txBody>
                <a:bodyPr/>
                <a:lstStyle/>
                <a:p>
                  <a:endParaRPr lang="en-US"/>
                </a:p>
              </p:txBody>
            </p:sp>
            <p:sp>
              <p:nvSpPr>
                <p:cNvPr id="16443" name="Freeform 56"/>
                <p:cNvSpPr>
                  <a:spLocks/>
                </p:cNvSpPr>
                <p:nvPr/>
              </p:nvSpPr>
              <p:spPr bwMode="auto">
                <a:xfrm>
                  <a:off x="4742" y="2266"/>
                  <a:ext cx="172" cy="165"/>
                </a:xfrm>
                <a:custGeom>
                  <a:avLst/>
                  <a:gdLst>
                    <a:gd name="T0" fmla="*/ 118 w 172"/>
                    <a:gd name="T1" fmla="*/ 0 h 165"/>
                    <a:gd name="T2" fmla="*/ 123 w 172"/>
                    <a:gd name="T3" fmla="*/ 62 h 165"/>
                    <a:gd name="T4" fmla="*/ 84 w 172"/>
                    <a:gd name="T5" fmla="*/ 113 h 165"/>
                    <a:gd name="T6" fmla="*/ 16 w 172"/>
                    <a:gd name="T7" fmla="*/ 129 h 165"/>
                    <a:gd name="T8" fmla="*/ 0 w 172"/>
                    <a:gd name="T9" fmla="*/ 151 h 165"/>
                    <a:gd name="T10" fmla="*/ 84 w 172"/>
                    <a:gd name="T11" fmla="*/ 143 h 165"/>
                    <a:gd name="T12" fmla="*/ 102 w 172"/>
                    <a:gd name="T13" fmla="*/ 165 h 165"/>
                    <a:gd name="T14" fmla="*/ 172 w 172"/>
                    <a:gd name="T15" fmla="*/ 107 h 165"/>
                    <a:gd name="T16" fmla="*/ 159 w 172"/>
                    <a:gd name="T17" fmla="*/ 62 h 165"/>
                    <a:gd name="T18" fmla="*/ 136 w 172"/>
                    <a:gd name="T19" fmla="*/ 0 h 165"/>
                    <a:gd name="T20" fmla="*/ 118 w 172"/>
                    <a:gd name="T21" fmla="*/ 0 h 165"/>
                    <a:gd name="T22" fmla="*/ 118 w 172"/>
                    <a:gd name="T23" fmla="*/ 0 h 1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2"/>
                    <a:gd name="T37" fmla="*/ 0 h 165"/>
                    <a:gd name="T38" fmla="*/ 172 w 172"/>
                    <a:gd name="T39" fmla="*/ 165 h 1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2" h="165">
                      <a:moveTo>
                        <a:pt x="118" y="0"/>
                      </a:moveTo>
                      <a:lnTo>
                        <a:pt x="123" y="62"/>
                      </a:lnTo>
                      <a:lnTo>
                        <a:pt x="84" y="113"/>
                      </a:lnTo>
                      <a:lnTo>
                        <a:pt x="16" y="129"/>
                      </a:lnTo>
                      <a:lnTo>
                        <a:pt x="0" y="151"/>
                      </a:lnTo>
                      <a:lnTo>
                        <a:pt x="84" y="143"/>
                      </a:lnTo>
                      <a:lnTo>
                        <a:pt x="102" y="165"/>
                      </a:lnTo>
                      <a:lnTo>
                        <a:pt x="172" y="107"/>
                      </a:lnTo>
                      <a:lnTo>
                        <a:pt x="159" y="62"/>
                      </a:lnTo>
                      <a:lnTo>
                        <a:pt x="136" y="0"/>
                      </a:lnTo>
                      <a:lnTo>
                        <a:pt x="118" y="0"/>
                      </a:lnTo>
                      <a:close/>
                    </a:path>
                  </a:pathLst>
                </a:custGeom>
                <a:solidFill>
                  <a:srgbClr val="000000"/>
                </a:solidFill>
                <a:ln w="9525">
                  <a:noFill/>
                  <a:round/>
                  <a:headEnd/>
                  <a:tailEnd/>
                </a:ln>
              </p:spPr>
              <p:txBody>
                <a:bodyPr/>
                <a:lstStyle/>
                <a:p>
                  <a:endParaRPr lang="en-US"/>
                </a:p>
              </p:txBody>
            </p:sp>
            <p:sp>
              <p:nvSpPr>
                <p:cNvPr id="16444" name="Freeform 57"/>
                <p:cNvSpPr>
                  <a:spLocks/>
                </p:cNvSpPr>
                <p:nvPr/>
              </p:nvSpPr>
              <p:spPr bwMode="auto">
                <a:xfrm>
                  <a:off x="4896" y="2220"/>
                  <a:ext cx="68" cy="69"/>
                </a:xfrm>
                <a:custGeom>
                  <a:avLst/>
                  <a:gdLst>
                    <a:gd name="T0" fmla="*/ 0 w 68"/>
                    <a:gd name="T1" fmla="*/ 15 h 69"/>
                    <a:gd name="T2" fmla="*/ 52 w 68"/>
                    <a:gd name="T3" fmla="*/ 0 h 69"/>
                    <a:gd name="T4" fmla="*/ 68 w 68"/>
                    <a:gd name="T5" fmla="*/ 15 h 69"/>
                    <a:gd name="T6" fmla="*/ 23 w 68"/>
                    <a:gd name="T7" fmla="*/ 69 h 69"/>
                    <a:gd name="T8" fmla="*/ 5 w 68"/>
                    <a:gd name="T9" fmla="*/ 37 h 69"/>
                    <a:gd name="T10" fmla="*/ 0 w 68"/>
                    <a:gd name="T11" fmla="*/ 15 h 69"/>
                    <a:gd name="T12" fmla="*/ 0 w 68"/>
                    <a:gd name="T13" fmla="*/ 15 h 69"/>
                    <a:gd name="T14" fmla="*/ 0 60000 65536"/>
                    <a:gd name="T15" fmla="*/ 0 60000 65536"/>
                    <a:gd name="T16" fmla="*/ 0 60000 65536"/>
                    <a:gd name="T17" fmla="*/ 0 60000 65536"/>
                    <a:gd name="T18" fmla="*/ 0 60000 65536"/>
                    <a:gd name="T19" fmla="*/ 0 60000 65536"/>
                    <a:gd name="T20" fmla="*/ 0 60000 65536"/>
                    <a:gd name="T21" fmla="*/ 0 w 68"/>
                    <a:gd name="T22" fmla="*/ 0 h 69"/>
                    <a:gd name="T23" fmla="*/ 68 w 68"/>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69">
                      <a:moveTo>
                        <a:pt x="0" y="15"/>
                      </a:moveTo>
                      <a:lnTo>
                        <a:pt x="52" y="0"/>
                      </a:lnTo>
                      <a:lnTo>
                        <a:pt x="68" y="15"/>
                      </a:lnTo>
                      <a:lnTo>
                        <a:pt x="23" y="69"/>
                      </a:lnTo>
                      <a:lnTo>
                        <a:pt x="5" y="37"/>
                      </a:lnTo>
                      <a:lnTo>
                        <a:pt x="0" y="15"/>
                      </a:lnTo>
                      <a:close/>
                    </a:path>
                  </a:pathLst>
                </a:custGeom>
                <a:solidFill>
                  <a:srgbClr val="000000"/>
                </a:solidFill>
                <a:ln w="9525">
                  <a:noFill/>
                  <a:round/>
                  <a:headEnd/>
                  <a:tailEnd/>
                </a:ln>
              </p:spPr>
              <p:txBody>
                <a:bodyPr/>
                <a:lstStyle/>
                <a:p>
                  <a:endParaRPr lang="en-US"/>
                </a:p>
              </p:txBody>
            </p:sp>
            <p:sp>
              <p:nvSpPr>
                <p:cNvPr id="16445" name="Freeform 58"/>
                <p:cNvSpPr>
                  <a:spLocks/>
                </p:cNvSpPr>
                <p:nvPr/>
              </p:nvSpPr>
              <p:spPr bwMode="auto">
                <a:xfrm>
                  <a:off x="4625" y="2590"/>
                  <a:ext cx="47" cy="76"/>
                </a:xfrm>
                <a:custGeom>
                  <a:avLst/>
                  <a:gdLst>
                    <a:gd name="T0" fmla="*/ 47 w 47"/>
                    <a:gd name="T1" fmla="*/ 0 h 76"/>
                    <a:gd name="T2" fmla="*/ 11 w 47"/>
                    <a:gd name="T3" fmla="*/ 0 h 76"/>
                    <a:gd name="T4" fmla="*/ 0 w 47"/>
                    <a:gd name="T5" fmla="*/ 53 h 76"/>
                    <a:gd name="T6" fmla="*/ 5 w 47"/>
                    <a:gd name="T7" fmla="*/ 76 h 76"/>
                    <a:gd name="T8" fmla="*/ 34 w 47"/>
                    <a:gd name="T9" fmla="*/ 45 h 76"/>
                    <a:gd name="T10" fmla="*/ 47 w 47"/>
                    <a:gd name="T11" fmla="*/ 0 h 76"/>
                    <a:gd name="T12" fmla="*/ 47 w 47"/>
                    <a:gd name="T13" fmla="*/ 0 h 76"/>
                    <a:gd name="T14" fmla="*/ 0 60000 65536"/>
                    <a:gd name="T15" fmla="*/ 0 60000 65536"/>
                    <a:gd name="T16" fmla="*/ 0 60000 65536"/>
                    <a:gd name="T17" fmla="*/ 0 60000 65536"/>
                    <a:gd name="T18" fmla="*/ 0 60000 65536"/>
                    <a:gd name="T19" fmla="*/ 0 60000 65536"/>
                    <a:gd name="T20" fmla="*/ 0 60000 65536"/>
                    <a:gd name="T21" fmla="*/ 0 w 47"/>
                    <a:gd name="T22" fmla="*/ 0 h 76"/>
                    <a:gd name="T23" fmla="*/ 47 w 47"/>
                    <a:gd name="T24" fmla="*/ 76 h 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76">
                      <a:moveTo>
                        <a:pt x="47" y="0"/>
                      </a:moveTo>
                      <a:lnTo>
                        <a:pt x="11" y="0"/>
                      </a:lnTo>
                      <a:lnTo>
                        <a:pt x="0" y="53"/>
                      </a:lnTo>
                      <a:lnTo>
                        <a:pt x="5" y="76"/>
                      </a:lnTo>
                      <a:lnTo>
                        <a:pt x="34" y="45"/>
                      </a:lnTo>
                      <a:lnTo>
                        <a:pt x="47" y="0"/>
                      </a:lnTo>
                      <a:close/>
                    </a:path>
                  </a:pathLst>
                </a:custGeom>
                <a:solidFill>
                  <a:srgbClr val="000000"/>
                </a:solidFill>
                <a:ln w="9525">
                  <a:noFill/>
                  <a:round/>
                  <a:headEnd/>
                  <a:tailEnd/>
                </a:ln>
              </p:spPr>
              <p:txBody>
                <a:bodyPr/>
                <a:lstStyle/>
                <a:p>
                  <a:endParaRPr lang="en-US"/>
                </a:p>
              </p:txBody>
            </p:sp>
            <p:sp>
              <p:nvSpPr>
                <p:cNvPr id="16446" name="Freeform 59"/>
                <p:cNvSpPr>
                  <a:spLocks/>
                </p:cNvSpPr>
                <p:nvPr/>
              </p:nvSpPr>
              <p:spPr bwMode="auto">
                <a:xfrm>
                  <a:off x="4614" y="2717"/>
                  <a:ext cx="76" cy="151"/>
                </a:xfrm>
                <a:custGeom>
                  <a:avLst/>
                  <a:gdLst>
                    <a:gd name="T0" fmla="*/ 6 w 76"/>
                    <a:gd name="T1" fmla="*/ 0 h 151"/>
                    <a:gd name="T2" fmla="*/ 34 w 76"/>
                    <a:gd name="T3" fmla="*/ 15 h 151"/>
                    <a:gd name="T4" fmla="*/ 34 w 76"/>
                    <a:gd name="T5" fmla="*/ 68 h 151"/>
                    <a:gd name="T6" fmla="*/ 76 w 76"/>
                    <a:gd name="T7" fmla="*/ 106 h 151"/>
                    <a:gd name="T8" fmla="*/ 68 w 76"/>
                    <a:gd name="T9" fmla="*/ 151 h 151"/>
                    <a:gd name="T10" fmla="*/ 45 w 76"/>
                    <a:gd name="T11" fmla="*/ 113 h 151"/>
                    <a:gd name="T12" fmla="*/ 0 w 76"/>
                    <a:gd name="T13" fmla="*/ 84 h 151"/>
                    <a:gd name="T14" fmla="*/ 6 w 76"/>
                    <a:gd name="T15" fmla="*/ 0 h 151"/>
                    <a:gd name="T16" fmla="*/ 6 w 76"/>
                    <a:gd name="T17" fmla="*/ 0 h 1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151"/>
                    <a:gd name="T29" fmla="*/ 76 w 76"/>
                    <a:gd name="T30" fmla="*/ 151 h 1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151">
                      <a:moveTo>
                        <a:pt x="6" y="0"/>
                      </a:moveTo>
                      <a:lnTo>
                        <a:pt x="34" y="15"/>
                      </a:lnTo>
                      <a:lnTo>
                        <a:pt x="34" y="68"/>
                      </a:lnTo>
                      <a:lnTo>
                        <a:pt x="76" y="106"/>
                      </a:lnTo>
                      <a:lnTo>
                        <a:pt x="68" y="151"/>
                      </a:lnTo>
                      <a:lnTo>
                        <a:pt x="45" y="113"/>
                      </a:lnTo>
                      <a:lnTo>
                        <a:pt x="0" y="84"/>
                      </a:lnTo>
                      <a:lnTo>
                        <a:pt x="6" y="0"/>
                      </a:lnTo>
                      <a:close/>
                    </a:path>
                  </a:pathLst>
                </a:custGeom>
                <a:solidFill>
                  <a:srgbClr val="000000"/>
                </a:solidFill>
                <a:ln w="9525">
                  <a:noFill/>
                  <a:round/>
                  <a:headEnd/>
                  <a:tailEnd/>
                </a:ln>
              </p:spPr>
              <p:txBody>
                <a:bodyPr/>
                <a:lstStyle/>
                <a:p>
                  <a:endParaRPr lang="en-US"/>
                </a:p>
              </p:txBody>
            </p:sp>
            <p:sp>
              <p:nvSpPr>
                <p:cNvPr id="16447" name="Freeform 60"/>
                <p:cNvSpPr>
                  <a:spLocks/>
                </p:cNvSpPr>
                <p:nvPr/>
              </p:nvSpPr>
              <p:spPr bwMode="auto">
                <a:xfrm>
                  <a:off x="4446" y="2929"/>
                  <a:ext cx="156" cy="202"/>
                </a:xfrm>
                <a:custGeom>
                  <a:avLst/>
                  <a:gdLst>
                    <a:gd name="T0" fmla="*/ 143 w 156"/>
                    <a:gd name="T1" fmla="*/ 21 h 202"/>
                    <a:gd name="T2" fmla="*/ 127 w 156"/>
                    <a:gd name="T3" fmla="*/ 0 h 202"/>
                    <a:gd name="T4" fmla="*/ 75 w 156"/>
                    <a:gd name="T5" fmla="*/ 74 h 202"/>
                    <a:gd name="T6" fmla="*/ 5 w 156"/>
                    <a:gd name="T7" fmla="*/ 96 h 202"/>
                    <a:gd name="T8" fmla="*/ 0 w 156"/>
                    <a:gd name="T9" fmla="*/ 134 h 202"/>
                    <a:gd name="T10" fmla="*/ 41 w 156"/>
                    <a:gd name="T11" fmla="*/ 194 h 202"/>
                    <a:gd name="T12" fmla="*/ 104 w 156"/>
                    <a:gd name="T13" fmla="*/ 202 h 202"/>
                    <a:gd name="T14" fmla="*/ 127 w 156"/>
                    <a:gd name="T15" fmla="*/ 151 h 202"/>
                    <a:gd name="T16" fmla="*/ 156 w 156"/>
                    <a:gd name="T17" fmla="*/ 127 h 202"/>
                    <a:gd name="T18" fmla="*/ 143 w 156"/>
                    <a:gd name="T19" fmla="*/ 81 h 202"/>
                    <a:gd name="T20" fmla="*/ 156 w 156"/>
                    <a:gd name="T21" fmla="*/ 51 h 202"/>
                    <a:gd name="T22" fmla="*/ 143 w 156"/>
                    <a:gd name="T23" fmla="*/ 21 h 202"/>
                    <a:gd name="T24" fmla="*/ 143 w 156"/>
                    <a:gd name="T25" fmla="*/ 21 h 2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6"/>
                    <a:gd name="T40" fmla="*/ 0 h 202"/>
                    <a:gd name="T41" fmla="*/ 156 w 156"/>
                    <a:gd name="T42" fmla="*/ 202 h 2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6" h="202">
                      <a:moveTo>
                        <a:pt x="143" y="21"/>
                      </a:moveTo>
                      <a:lnTo>
                        <a:pt x="127" y="0"/>
                      </a:lnTo>
                      <a:lnTo>
                        <a:pt x="75" y="74"/>
                      </a:lnTo>
                      <a:lnTo>
                        <a:pt x="5" y="96"/>
                      </a:lnTo>
                      <a:lnTo>
                        <a:pt x="0" y="134"/>
                      </a:lnTo>
                      <a:lnTo>
                        <a:pt x="41" y="194"/>
                      </a:lnTo>
                      <a:lnTo>
                        <a:pt x="104" y="202"/>
                      </a:lnTo>
                      <a:lnTo>
                        <a:pt x="127" y="151"/>
                      </a:lnTo>
                      <a:lnTo>
                        <a:pt x="156" y="127"/>
                      </a:lnTo>
                      <a:lnTo>
                        <a:pt x="143" y="81"/>
                      </a:lnTo>
                      <a:lnTo>
                        <a:pt x="156" y="51"/>
                      </a:lnTo>
                      <a:lnTo>
                        <a:pt x="143" y="21"/>
                      </a:lnTo>
                      <a:close/>
                    </a:path>
                  </a:pathLst>
                </a:custGeom>
                <a:solidFill>
                  <a:srgbClr val="000000"/>
                </a:solidFill>
                <a:ln w="9525">
                  <a:noFill/>
                  <a:round/>
                  <a:headEnd/>
                  <a:tailEnd/>
                </a:ln>
              </p:spPr>
              <p:txBody>
                <a:bodyPr/>
                <a:lstStyle/>
                <a:p>
                  <a:endParaRPr lang="en-US"/>
                </a:p>
              </p:txBody>
            </p:sp>
            <p:sp>
              <p:nvSpPr>
                <p:cNvPr id="16448" name="Freeform 61"/>
                <p:cNvSpPr>
                  <a:spLocks/>
                </p:cNvSpPr>
                <p:nvPr/>
              </p:nvSpPr>
              <p:spPr bwMode="auto">
                <a:xfrm>
                  <a:off x="4602" y="3025"/>
                  <a:ext cx="109" cy="166"/>
                </a:xfrm>
                <a:custGeom>
                  <a:avLst/>
                  <a:gdLst>
                    <a:gd name="T0" fmla="*/ 109 w 109"/>
                    <a:gd name="T1" fmla="*/ 0 h 166"/>
                    <a:gd name="T2" fmla="*/ 88 w 109"/>
                    <a:gd name="T3" fmla="*/ 15 h 166"/>
                    <a:gd name="T4" fmla="*/ 28 w 109"/>
                    <a:gd name="T5" fmla="*/ 22 h 166"/>
                    <a:gd name="T6" fmla="*/ 0 w 109"/>
                    <a:gd name="T7" fmla="*/ 67 h 166"/>
                    <a:gd name="T8" fmla="*/ 0 w 109"/>
                    <a:gd name="T9" fmla="*/ 115 h 166"/>
                    <a:gd name="T10" fmla="*/ 0 w 109"/>
                    <a:gd name="T11" fmla="*/ 166 h 166"/>
                    <a:gd name="T12" fmla="*/ 41 w 109"/>
                    <a:gd name="T13" fmla="*/ 106 h 166"/>
                    <a:gd name="T14" fmla="*/ 62 w 109"/>
                    <a:gd name="T15" fmla="*/ 129 h 166"/>
                    <a:gd name="T16" fmla="*/ 75 w 109"/>
                    <a:gd name="T17" fmla="*/ 98 h 166"/>
                    <a:gd name="T18" fmla="*/ 57 w 109"/>
                    <a:gd name="T19" fmla="*/ 77 h 166"/>
                    <a:gd name="T20" fmla="*/ 75 w 109"/>
                    <a:gd name="T21" fmla="*/ 46 h 166"/>
                    <a:gd name="T22" fmla="*/ 46 w 109"/>
                    <a:gd name="T23" fmla="*/ 38 h 166"/>
                    <a:gd name="T24" fmla="*/ 97 w 109"/>
                    <a:gd name="T25" fmla="*/ 31 h 166"/>
                    <a:gd name="T26" fmla="*/ 109 w 109"/>
                    <a:gd name="T27" fmla="*/ 0 h 166"/>
                    <a:gd name="T28" fmla="*/ 109 w 109"/>
                    <a:gd name="T29" fmla="*/ 0 h 1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66"/>
                    <a:gd name="T47" fmla="*/ 109 w 109"/>
                    <a:gd name="T48" fmla="*/ 166 h 16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66">
                      <a:moveTo>
                        <a:pt x="109" y="0"/>
                      </a:moveTo>
                      <a:lnTo>
                        <a:pt x="88" y="15"/>
                      </a:lnTo>
                      <a:lnTo>
                        <a:pt x="28" y="22"/>
                      </a:lnTo>
                      <a:lnTo>
                        <a:pt x="0" y="67"/>
                      </a:lnTo>
                      <a:lnTo>
                        <a:pt x="0" y="115"/>
                      </a:lnTo>
                      <a:lnTo>
                        <a:pt x="0" y="166"/>
                      </a:lnTo>
                      <a:lnTo>
                        <a:pt x="41" y="106"/>
                      </a:lnTo>
                      <a:lnTo>
                        <a:pt x="62" y="129"/>
                      </a:lnTo>
                      <a:lnTo>
                        <a:pt x="75" y="98"/>
                      </a:lnTo>
                      <a:lnTo>
                        <a:pt x="57" y="77"/>
                      </a:lnTo>
                      <a:lnTo>
                        <a:pt x="75" y="46"/>
                      </a:lnTo>
                      <a:lnTo>
                        <a:pt x="46" y="38"/>
                      </a:lnTo>
                      <a:lnTo>
                        <a:pt x="97" y="31"/>
                      </a:lnTo>
                      <a:lnTo>
                        <a:pt x="109" y="0"/>
                      </a:lnTo>
                      <a:close/>
                    </a:path>
                  </a:pathLst>
                </a:custGeom>
                <a:solidFill>
                  <a:srgbClr val="000000"/>
                </a:solidFill>
                <a:ln w="9525">
                  <a:noFill/>
                  <a:round/>
                  <a:headEnd/>
                  <a:tailEnd/>
                </a:ln>
              </p:spPr>
              <p:txBody>
                <a:bodyPr/>
                <a:lstStyle/>
                <a:p>
                  <a:endParaRPr lang="en-US"/>
                </a:p>
              </p:txBody>
            </p:sp>
            <p:sp>
              <p:nvSpPr>
                <p:cNvPr id="16449" name="Freeform 62"/>
                <p:cNvSpPr>
                  <a:spLocks/>
                </p:cNvSpPr>
                <p:nvPr/>
              </p:nvSpPr>
              <p:spPr bwMode="auto">
                <a:xfrm>
                  <a:off x="4648" y="2876"/>
                  <a:ext cx="94" cy="89"/>
                </a:xfrm>
                <a:custGeom>
                  <a:avLst/>
                  <a:gdLst>
                    <a:gd name="T0" fmla="*/ 63 w 94"/>
                    <a:gd name="T1" fmla="*/ 0 h 89"/>
                    <a:gd name="T2" fmla="*/ 45 w 94"/>
                    <a:gd name="T3" fmla="*/ 29 h 89"/>
                    <a:gd name="T4" fmla="*/ 11 w 94"/>
                    <a:gd name="T5" fmla="*/ 36 h 89"/>
                    <a:gd name="T6" fmla="*/ 0 w 94"/>
                    <a:gd name="T7" fmla="*/ 67 h 89"/>
                    <a:gd name="T8" fmla="*/ 34 w 94"/>
                    <a:gd name="T9" fmla="*/ 53 h 89"/>
                    <a:gd name="T10" fmla="*/ 42 w 94"/>
                    <a:gd name="T11" fmla="*/ 89 h 89"/>
                    <a:gd name="T12" fmla="*/ 94 w 94"/>
                    <a:gd name="T13" fmla="*/ 53 h 89"/>
                    <a:gd name="T14" fmla="*/ 70 w 94"/>
                    <a:gd name="T15" fmla="*/ 36 h 89"/>
                    <a:gd name="T16" fmla="*/ 63 w 94"/>
                    <a:gd name="T17" fmla="*/ 0 h 89"/>
                    <a:gd name="T18" fmla="*/ 63 w 94"/>
                    <a:gd name="T19" fmla="*/ 0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4"/>
                    <a:gd name="T31" fmla="*/ 0 h 89"/>
                    <a:gd name="T32" fmla="*/ 94 w 94"/>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4" h="89">
                      <a:moveTo>
                        <a:pt x="63" y="0"/>
                      </a:moveTo>
                      <a:lnTo>
                        <a:pt x="45" y="29"/>
                      </a:lnTo>
                      <a:lnTo>
                        <a:pt x="11" y="36"/>
                      </a:lnTo>
                      <a:lnTo>
                        <a:pt x="0" y="67"/>
                      </a:lnTo>
                      <a:lnTo>
                        <a:pt x="34" y="53"/>
                      </a:lnTo>
                      <a:lnTo>
                        <a:pt x="42" y="89"/>
                      </a:lnTo>
                      <a:lnTo>
                        <a:pt x="94" y="53"/>
                      </a:lnTo>
                      <a:lnTo>
                        <a:pt x="70" y="36"/>
                      </a:lnTo>
                      <a:lnTo>
                        <a:pt x="63" y="0"/>
                      </a:lnTo>
                      <a:close/>
                    </a:path>
                  </a:pathLst>
                </a:custGeom>
                <a:solidFill>
                  <a:srgbClr val="000000"/>
                </a:solidFill>
                <a:ln w="9525">
                  <a:noFill/>
                  <a:round/>
                  <a:headEnd/>
                  <a:tailEnd/>
                </a:ln>
              </p:spPr>
              <p:txBody>
                <a:bodyPr/>
                <a:lstStyle/>
                <a:p>
                  <a:endParaRPr lang="en-US"/>
                </a:p>
              </p:txBody>
            </p:sp>
            <p:sp>
              <p:nvSpPr>
                <p:cNvPr id="16450" name="Freeform 63"/>
                <p:cNvSpPr>
                  <a:spLocks/>
                </p:cNvSpPr>
                <p:nvPr/>
              </p:nvSpPr>
              <p:spPr bwMode="auto">
                <a:xfrm>
                  <a:off x="4204" y="2943"/>
                  <a:ext cx="202" cy="233"/>
                </a:xfrm>
                <a:custGeom>
                  <a:avLst/>
                  <a:gdLst>
                    <a:gd name="T0" fmla="*/ 0 w 202"/>
                    <a:gd name="T1" fmla="*/ 0 h 233"/>
                    <a:gd name="T2" fmla="*/ 46 w 202"/>
                    <a:gd name="T3" fmla="*/ 22 h 233"/>
                    <a:gd name="T4" fmla="*/ 88 w 202"/>
                    <a:gd name="T5" fmla="*/ 91 h 233"/>
                    <a:gd name="T6" fmla="*/ 150 w 202"/>
                    <a:gd name="T7" fmla="*/ 142 h 233"/>
                    <a:gd name="T8" fmla="*/ 202 w 202"/>
                    <a:gd name="T9" fmla="*/ 173 h 233"/>
                    <a:gd name="T10" fmla="*/ 184 w 202"/>
                    <a:gd name="T11" fmla="*/ 233 h 233"/>
                    <a:gd name="T12" fmla="*/ 122 w 202"/>
                    <a:gd name="T13" fmla="*/ 211 h 233"/>
                    <a:gd name="T14" fmla="*/ 70 w 202"/>
                    <a:gd name="T15" fmla="*/ 113 h 233"/>
                    <a:gd name="T16" fmla="*/ 30 w 202"/>
                    <a:gd name="T17" fmla="*/ 46 h 233"/>
                    <a:gd name="T18" fmla="*/ 0 w 202"/>
                    <a:gd name="T19" fmla="*/ 0 h 233"/>
                    <a:gd name="T20" fmla="*/ 0 w 202"/>
                    <a:gd name="T21" fmla="*/ 0 h 2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2"/>
                    <a:gd name="T34" fmla="*/ 0 h 233"/>
                    <a:gd name="T35" fmla="*/ 202 w 202"/>
                    <a:gd name="T36" fmla="*/ 233 h 2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2" h="233">
                      <a:moveTo>
                        <a:pt x="0" y="0"/>
                      </a:moveTo>
                      <a:lnTo>
                        <a:pt x="46" y="22"/>
                      </a:lnTo>
                      <a:lnTo>
                        <a:pt x="88" y="91"/>
                      </a:lnTo>
                      <a:lnTo>
                        <a:pt x="150" y="142"/>
                      </a:lnTo>
                      <a:lnTo>
                        <a:pt x="202" y="173"/>
                      </a:lnTo>
                      <a:lnTo>
                        <a:pt x="184" y="233"/>
                      </a:lnTo>
                      <a:lnTo>
                        <a:pt x="122" y="211"/>
                      </a:lnTo>
                      <a:lnTo>
                        <a:pt x="70" y="113"/>
                      </a:lnTo>
                      <a:lnTo>
                        <a:pt x="30" y="46"/>
                      </a:lnTo>
                      <a:lnTo>
                        <a:pt x="0" y="0"/>
                      </a:lnTo>
                      <a:close/>
                    </a:path>
                  </a:pathLst>
                </a:custGeom>
                <a:solidFill>
                  <a:srgbClr val="000000"/>
                </a:solidFill>
                <a:ln w="9525">
                  <a:noFill/>
                  <a:round/>
                  <a:headEnd/>
                  <a:tailEnd/>
                </a:ln>
              </p:spPr>
              <p:txBody>
                <a:bodyPr/>
                <a:lstStyle/>
                <a:p>
                  <a:endParaRPr lang="en-US"/>
                </a:p>
              </p:txBody>
            </p:sp>
            <p:sp>
              <p:nvSpPr>
                <p:cNvPr id="16451" name="Freeform 64"/>
                <p:cNvSpPr>
                  <a:spLocks/>
                </p:cNvSpPr>
                <p:nvPr/>
              </p:nvSpPr>
              <p:spPr bwMode="auto">
                <a:xfrm>
                  <a:off x="4422" y="3176"/>
                  <a:ext cx="302" cy="75"/>
                </a:xfrm>
                <a:custGeom>
                  <a:avLst/>
                  <a:gdLst>
                    <a:gd name="T0" fmla="*/ 0 w 302"/>
                    <a:gd name="T1" fmla="*/ 0 h 75"/>
                    <a:gd name="T2" fmla="*/ 76 w 302"/>
                    <a:gd name="T3" fmla="*/ 31 h 75"/>
                    <a:gd name="T4" fmla="*/ 203 w 302"/>
                    <a:gd name="T5" fmla="*/ 60 h 75"/>
                    <a:gd name="T6" fmla="*/ 302 w 302"/>
                    <a:gd name="T7" fmla="*/ 38 h 75"/>
                    <a:gd name="T8" fmla="*/ 277 w 302"/>
                    <a:gd name="T9" fmla="*/ 69 h 75"/>
                    <a:gd name="T10" fmla="*/ 128 w 302"/>
                    <a:gd name="T11" fmla="*/ 75 h 75"/>
                    <a:gd name="T12" fmla="*/ 20 w 302"/>
                    <a:gd name="T13" fmla="*/ 38 h 75"/>
                    <a:gd name="T14" fmla="*/ 0 w 302"/>
                    <a:gd name="T15" fmla="*/ 0 h 75"/>
                    <a:gd name="T16" fmla="*/ 0 w 302"/>
                    <a:gd name="T17" fmla="*/ 0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2"/>
                    <a:gd name="T28" fmla="*/ 0 h 75"/>
                    <a:gd name="T29" fmla="*/ 302 w 302"/>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2" h="75">
                      <a:moveTo>
                        <a:pt x="0" y="0"/>
                      </a:moveTo>
                      <a:lnTo>
                        <a:pt x="76" y="31"/>
                      </a:lnTo>
                      <a:lnTo>
                        <a:pt x="203" y="60"/>
                      </a:lnTo>
                      <a:lnTo>
                        <a:pt x="302" y="38"/>
                      </a:lnTo>
                      <a:lnTo>
                        <a:pt x="277" y="69"/>
                      </a:lnTo>
                      <a:lnTo>
                        <a:pt x="128" y="75"/>
                      </a:lnTo>
                      <a:lnTo>
                        <a:pt x="20" y="38"/>
                      </a:lnTo>
                      <a:lnTo>
                        <a:pt x="0" y="0"/>
                      </a:lnTo>
                      <a:close/>
                    </a:path>
                  </a:pathLst>
                </a:custGeom>
                <a:solidFill>
                  <a:srgbClr val="000000"/>
                </a:solidFill>
                <a:ln w="9525">
                  <a:noFill/>
                  <a:round/>
                  <a:headEnd/>
                  <a:tailEnd/>
                </a:ln>
              </p:spPr>
              <p:txBody>
                <a:bodyPr/>
                <a:lstStyle/>
                <a:p>
                  <a:endParaRPr lang="en-US"/>
                </a:p>
              </p:txBody>
            </p:sp>
            <p:sp>
              <p:nvSpPr>
                <p:cNvPr id="16452" name="Freeform 65"/>
                <p:cNvSpPr>
                  <a:spLocks/>
                </p:cNvSpPr>
                <p:nvPr/>
              </p:nvSpPr>
              <p:spPr bwMode="auto">
                <a:xfrm>
                  <a:off x="4768" y="3080"/>
                  <a:ext cx="519" cy="207"/>
                </a:xfrm>
                <a:custGeom>
                  <a:avLst/>
                  <a:gdLst>
                    <a:gd name="T0" fmla="*/ 92 w 519"/>
                    <a:gd name="T1" fmla="*/ 36 h 207"/>
                    <a:gd name="T2" fmla="*/ 63 w 519"/>
                    <a:gd name="T3" fmla="*/ 0 h 207"/>
                    <a:gd name="T4" fmla="*/ 0 w 519"/>
                    <a:gd name="T5" fmla="*/ 0 h 207"/>
                    <a:gd name="T6" fmla="*/ 76 w 519"/>
                    <a:gd name="T7" fmla="*/ 43 h 207"/>
                    <a:gd name="T8" fmla="*/ 29 w 519"/>
                    <a:gd name="T9" fmla="*/ 51 h 207"/>
                    <a:gd name="T10" fmla="*/ 36 w 519"/>
                    <a:gd name="T11" fmla="*/ 74 h 207"/>
                    <a:gd name="T12" fmla="*/ 133 w 519"/>
                    <a:gd name="T13" fmla="*/ 96 h 207"/>
                    <a:gd name="T14" fmla="*/ 117 w 519"/>
                    <a:gd name="T15" fmla="*/ 147 h 207"/>
                    <a:gd name="T16" fmla="*/ 196 w 519"/>
                    <a:gd name="T17" fmla="*/ 165 h 207"/>
                    <a:gd name="T18" fmla="*/ 226 w 519"/>
                    <a:gd name="T19" fmla="*/ 147 h 207"/>
                    <a:gd name="T20" fmla="*/ 284 w 519"/>
                    <a:gd name="T21" fmla="*/ 202 h 207"/>
                    <a:gd name="T22" fmla="*/ 377 w 519"/>
                    <a:gd name="T23" fmla="*/ 202 h 207"/>
                    <a:gd name="T24" fmla="*/ 393 w 519"/>
                    <a:gd name="T25" fmla="*/ 165 h 207"/>
                    <a:gd name="T26" fmla="*/ 504 w 519"/>
                    <a:gd name="T27" fmla="*/ 207 h 207"/>
                    <a:gd name="T28" fmla="*/ 519 w 519"/>
                    <a:gd name="T29" fmla="*/ 171 h 207"/>
                    <a:gd name="T30" fmla="*/ 434 w 519"/>
                    <a:gd name="T31" fmla="*/ 156 h 207"/>
                    <a:gd name="T32" fmla="*/ 364 w 519"/>
                    <a:gd name="T33" fmla="*/ 82 h 207"/>
                    <a:gd name="T34" fmla="*/ 302 w 519"/>
                    <a:gd name="T35" fmla="*/ 105 h 207"/>
                    <a:gd name="T36" fmla="*/ 196 w 519"/>
                    <a:gd name="T37" fmla="*/ 74 h 207"/>
                    <a:gd name="T38" fmla="*/ 128 w 519"/>
                    <a:gd name="T39" fmla="*/ 22 h 207"/>
                    <a:gd name="T40" fmla="*/ 92 w 519"/>
                    <a:gd name="T41" fmla="*/ 36 h 207"/>
                    <a:gd name="T42" fmla="*/ 92 w 519"/>
                    <a:gd name="T43" fmla="*/ 36 h 2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19"/>
                    <a:gd name="T67" fmla="*/ 0 h 207"/>
                    <a:gd name="T68" fmla="*/ 519 w 519"/>
                    <a:gd name="T69" fmla="*/ 207 h 2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19" h="207">
                      <a:moveTo>
                        <a:pt x="92" y="36"/>
                      </a:moveTo>
                      <a:lnTo>
                        <a:pt x="63" y="0"/>
                      </a:lnTo>
                      <a:lnTo>
                        <a:pt x="0" y="0"/>
                      </a:lnTo>
                      <a:lnTo>
                        <a:pt x="76" y="43"/>
                      </a:lnTo>
                      <a:lnTo>
                        <a:pt x="29" y="51"/>
                      </a:lnTo>
                      <a:lnTo>
                        <a:pt x="36" y="74"/>
                      </a:lnTo>
                      <a:lnTo>
                        <a:pt x="133" y="96"/>
                      </a:lnTo>
                      <a:lnTo>
                        <a:pt x="117" y="147"/>
                      </a:lnTo>
                      <a:lnTo>
                        <a:pt x="196" y="165"/>
                      </a:lnTo>
                      <a:lnTo>
                        <a:pt x="226" y="147"/>
                      </a:lnTo>
                      <a:lnTo>
                        <a:pt x="284" y="202"/>
                      </a:lnTo>
                      <a:lnTo>
                        <a:pt x="377" y="202"/>
                      </a:lnTo>
                      <a:lnTo>
                        <a:pt x="393" y="165"/>
                      </a:lnTo>
                      <a:lnTo>
                        <a:pt x="504" y="207"/>
                      </a:lnTo>
                      <a:lnTo>
                        <a:pt x="519" y="171"/>
                      </a:lnTo>
                      <a:lnTo>
                        <a:pt x="434" y="156"/>
                      </a:lnTo>
                      <a:lnTo>
                        <a:pt x="364" y="82"/>
                      </a:lnTo>
                      <a:lnTo>
                        <a:pt x="302" y="105"/>
                      </a:lnTo>
                      <a:lnTo>
                        <a:pt x="196" y="74"/>
                      </a:lnTo>
                      <a:lnTo>
                        <a:pt x="128" y="22"/>
                      </a:lnTo>
                      <a:lnTo>
                        <a:pt x="92" y="36"/>
                      </a:lnTo>
                      <a:close/>
                    </a:path>
                  </a:pathLst>
                </a:custGeom>
                <a:solidFill>
                  <a:srgbClr val="000000"/>
                </a:solidFill>
                <a:ln w="9525">
                  <a:noFill/>
                  <a:round/>
                  <a:headEnd/>
                  <a:tailEnd/>
                </a:ln>
              </p:spPr>
              <p:txBody>
                <a:bodyPr/>
                <a:lstStyle/>
                <a:p>
                  <a:endParaRPr lang="en-US"/>
                </a:p>
              </p:txBody>
            </p:sp>
            <p:sp>
              <p:nvSpPr>
                <p:cNvPr id="16453" name="Freeform 66"/>
                <p:cNvSpPr>
                  <a:spLocks/>
                </p:cNvSpPr>
                <p:nvPr/>
              </p:nvSpPr>
              <p:spPr bwMode="auto">
                <a:xfrm>
                  <a:off x="5208" y="1521"/>
                  <a:ext cx="79" cy="38"/>
                </a:xfrm>
                <a:custGeom>
                  <a:avLst/>
                  <a:gdLst>
                    <a:gd name="T0" fmla="*/ 16 w 79"/>
                    <a:gd name="T1" fmla="*/ 0 h 38"/>
                    <a:gd name="T2" fmla="*/ 0 w 79"/>
                    <a:gd name="T3" fmla="*/ 16 h 38"/>
                    <a:gd name="T4" fmla="*/ 16 w 79"/>
                    <a:gd name="T5" fmla="*/ 38 h 38"/>
                    <a:gd name="T6" fmla="*/ 79 w 79"/>
                    <a:gd name="T7" fmla="*/ 16 h 38"/>
                    <a:gd name="T8" fmla="*/ 16 w 79"/>
                    <a:gd name="T9" fmla="*/ 0 h 38"/>
                    <a:gd name="T10" fmla="*/ 16 w 79"/>
                    <a:gd name="T11" fmla="*/ 0 h 38"/>
                    <a:gd name="T12" fmla="*/ 0 60000 65536"/>
                    <a:gd name="T13" fmla="*/ 0 60000 65536"/>
                    <a:gd name="T14" fmla="*/ 0 60000 65536"/>
                    <a:gd name="T15" fmla="*/ 0 60000 65536"/>
                    <a:gd name="T16" fmla="*/ 0 60000 65536"/>
                    <a:gd name="T17" fmla="*/ 0 60000 65536"/>
                    <a:gd name="T18" fmla="*/ 0 w 79"/>
                    <a:gd name="T19" fmla="*/ 0 h 38"/>
                    <a:gd name="T20" fmla="*/ 79 w 79"/>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79" h="38">
                      <a:moveTo>
                        <a:pt x="16" y="0"/>
                      </a:moveTo>
                      <a:lnTo>
                        <a:pt x="0" y="16"/>
                      </a:lnTo>
                      <a:lnTo>
                        <a:pt x="16" y="38"/>
                      </a:lnTo>
                      <a:lnTo>
                        <a:pt x="79" y="16"/>
                      </a:lnTo>
                      <a:lnTo>
                        <a:pt x="16" y="0"/>
                      </a:lnTo>
                      <a:close/>
                    </a:path>
                  </a:pathLst>
                </a:custGeom>
                <a:solidFill>
                  <a:srgbClr val="000000"/>
                </a:solidFill>
                <a:ln w="9525">
                  <a:noFill/>
                  <a:round/>
                  <a:headEnd/>
                  <a:tailEnd/>
                </a:ln>
              </p:spPr>
              <p:txBody>
                <a:bodyPr/>
                <a:lstStyle/>
                <a:p>
                  <a:endParaRPr lang="en-US"/>
                </a:p>
              </p:txBody>
            </p:sp>
            <p:sp>
              <p:nvSpPr>
                <p:cNvPr id="16454" name="Freeform 67"/>
                <p:cNvSpPr>
                  <a:spLocks/>
                </p:cNvSpPr>
                <p:nvPr/>
              </p:nvSpPr>
              <p:spPr bwMode="auto">
                <a:xfrm>
                  <a:off x="4602" y="1371"/>
                  <a:ext cx="213" cy="53"/>
                </a:xfrm>
                <a:custGeom>
                  <a:avLst/>
                  <a:gdLst>
                    <a:gd name="T0" fmla="*/ 213 w 213"/>
                    <a:gd name="T1" fmla="*/ 53 h 53"/>
                    <a:gd name="T2" fmla="*/ 202 w 213"/>
                    <a:gd name="T3" fmla="*/ 31 h 53"/>
                    <a:gd name="T4" fmla="*/ 75 w 213"/>
                    <a:gd name="T5" fmla="*/ 8 h 53"/>
                    <a:gd name="T6" fmla="*/ 54 w 213"/>
                    <a:gd name="T7" fmla="*/ 22 h 53"/>
                    <a:gd name="T8" fmla="*/ 5 w 213"/>
                    <a:gd name="T9" fmla="*/ 0 h 53"/>
                    <a:gd name="T10" fmla="*/ 0 w 213"/>
                    <a:gd name="T11" fmla="*/ 37 h 53"/>
                    <a:gd name="T12" fmla="*/ 80 w 213"/>
                    <a:gd name="T13" fmla="*/ 53 h 53"/>
                    <a:gd name="T14" fmla="*/ 116 w 213"/>
                    <a:gd name="T15" fmla="*/ 37 h 53"/>
                    <a:gd name="T16" fmla="*/ 213 w 213"/>
                    <a:gd name="T17" fmla="*/ 53 h 53"/>
                    <a:gd name="T18" fmla="*/ 213 w 213"/>
                    <a:gd name="T19" fmla="*/ 53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
                    <a:gd name="T31" fmla="*/ 0 h 53"/>
                    <a:gd name="T32" fmla="*/ 213 w 213"/>
                    <a:gd name="T33" fmla="*/ 53 h 5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 h="53">
                      <a:moveTo>
                        <a:pt x="213" y="53"/>
                      </a:moveTo>
                      <a:lnTo>
                        <a:pt x="202" y="31"/>
                      </a:lnTo>
                      <a:lnTo>
                        <a:pt x="75" y="8"/>
                      </a:lnTo>
                      <a:lnTo>
                        <a:pt x="54" y="22"/>
                      </a:lnTo>
                      <a:lnTo>
                        <a:pt x="5" y="0"/>
                      </a:lnTo>
                      <a:lnTo>
                        <a:pt x="0" y="37"/>
                      </a:lnTo>
                      <a:lnTo>
                        <a:pt x="80" y="53"/>
                      </a:lnTo>
                      <a:lnTo>
                        <a:pt x="116" y="37"/>
                      </a:lnTo>
                      <a:lnTo>
                        <a:pt x="213" y="53"/>
                      </a:lnTo>
                      <a:close/>
                    </a:path>
                  </a:pathLst>
                </a:custGeom>
                <a:solidFill>
                  <a:srgbClr val="000000"/>
                </a:solidFill>
                <a:ln w="9525">
                  <a:noFill/>
                  <a:round/>
                  <a:headEnd/>
                  <a:tailEnd/>
                </a:ln>
              </p:spPr>
              <p:txBody>
                <a:bodyPr/>
                <a:lstStyle/>
                <a:p>
                  <a:endParaRPr lang="en-US"/>
                </a:p>
              </p:txBody>
            </p:sp>
            <p:sp>
              <p:nvSpPr>
                <p:cNvPr id="16455" name="Freeform 68"/>
                <p:cNvSpPr>
                  <a:spLocks/>
                </p:cNvSpPr>
                <p:nvPr/>
              </p:nvSpPr>
              <p:spPr bwMode="auto">
                <a:xfrm>
                  <a:off x="4578" y="2823"/>
                  <a:ext cx="36" cy="82"/>
                </a:xfrm>
                <a:custGeom>
                  <a:avLst/>
                  <a:gdLst>
                    <a:gd name="T0" fmla="*/ 24 w 36"/>
                    <a:gd name="T1" fmla="*/ 0 h 82"/>
                    <a:gd name="T2" fmla="*/ 0 w 36"/>
                    <a:gd name="T3" fmla="*/ 82 h 82"/>
                    <a:gd name="T4" fmla="*/ 36 w 36"/>
                    <a:gd name="T5" fmla="*/ 22 h 82"/>
                    <a:gd name="T6" fmla="*/ 24 w 36"/>
                    <a:gd name="T7" fmla="*/ 0 h 82"/>
                    <a:gd name="T8" fmla="*/ 24 w 36"/>
                    <a:gd name="T9" fmla="*/ 0 h 82"/>
                    <a:gd name="T10" fmla="*/ 0 60000 65536"/>
                    <a:gd name="T11" fmla="*/ 0 60000 65536"/>
                    <a:gd name="T12" fmla="*/ 0 60000 65536"/>
                    <a:gd name="T13" fmla="*/ 0 60000 65536"/>
                    <a:gd name="T14" fmla="*/ 0 60000 65536"/>
                    <a:gd name="T15" fmla="*/ 0 w 36"/>
                    <a:gd name="T16" fmla="*/ 0 h 82"/>
                    <a:gd name="T17" fmla="*/ 36 w 36"/>
                    <a:gd name="T18" fmla="*/ 82 h 82"/>
                  </a:gdLst>
                  <a:ahLst/>
                  <a:cxnLst>
                    <a:cxn ang="T10">
                      <a:pos x="T0" y="T1"/>
                    </a:cxn>
                    <a:cxn ang="T11">
                      <a:pos x="T2" y="T3"/>
                    </a:cxn>
                    <a:cxn ang="T12">
                      <a:pos x="T4" y="T5"/>
                    </a:cxn>
                    <a:cxn ang="T13">
                      <a:pos x="T6" y="T7"/>
                    </a:cxn>
                    <a:cxn ang="T14">
                      <a:pos x="T8" y="T9"/>
                    </a:cxn>
                  </a:cxnLst>
                  <a:rect l="T15" t="T16" r="T17" b="T18"/>
                  <a:pathLst>
                    <a:path w="36" h="82">
                      <a:moveTo>
                        <a:pt x="24" y="0"/>
                      </a:moveTo>
                      <a:lnTo>
                        <a:pt x="0" y="82"/>
                      </a:lnTo>
                      <a:lnTo>
                        <a:pt x="36" y="22"/>
                      </a:lnTo>
                      <a:lnTo>
                        <a:pt x="24" y="0"/>
                      </a:lnTo>
                      <a:close/>
                    </a:path>
                  </a:pathLst>
                </a:custGeom>
                <a:solidFill>
                  <a:srgbClr val="000000"/>
                </a:solidFill>
                <a:ln w="9525">
                  <a:noFill/>
                  <a:round/>
                  <a:headEnd/>
                  <a:tailEnd/>
                </a:ln>
              </p:spPr>
              <p:txBody>
                <a:bodyPr/>
                <a:lstStyle/>
                <a:p>
                  <a:endParaRPr lang="en-US"/>
                </a:p>
              </p:txBody>
            </p:sp>
            <p:sp>
              <p:nvSpPr>
                <p:cNvPr id="16456" name="Freeform 69"/>
                <p:cNvSpPr>
                  <a:spLocks/>
                </p:cNvSpPr>
                <p:nvPr/>
              </p:nvSpPr>
              <p:spPr bwMode="auto">
                <a:xfrm>
                  <a:off x="4200" y="2823"/>
                  <a:ext cx="16" cy="89"/>
                </a:xfrm>
                <a:custGeom>
                  <a:avLst/>
                  <a:gdLst>
                    <a:gd name="T0" fmla="*/ 0 w 16"/>
                    <a:gd name="T1" fmla="*/ 0 h 89"/>
                    <a:gd name="T2" fmla="*/ 16 w 16"/>
                    <a:gd name="T3" fmla="*/ 14 h 89"/>
                    <a:gd name="T4" fmla="*/ 0 w 16"/>
                    <a:gd name="T5" fmla="*/ 89 h 89"/>
                    <a:gd name="T6" fmla="*/ 0 w 16"/>
                    <a:gd name="T7" fmla="*/ 0 h 89"/>
                    <a:gd name="T8" fmla="*/ 0 w 16"/>
                    <a:gd name="T9" fmla="*/ 0 h 89"/>
                    <a:gd name="T10" fmla="*/ 0 60000 65536"/>
                    <a:gd name="T11" fmla="*/ 0 60000 65536"/>
                    <a:gd name="T12" fmla="*/ 0 60000 65536"/>
                    <a:gd name="T13" fmla="*/ 0 60000 65536"/>
                    <a:gd name="T14" fmla="*/ 0 60000 65536"/>
                    <a:gd name="T15" fmla="*/ 0 w 16"/>
                    <a:gd name="T16" fmla="*/ 0 h 89"/>
                    <a:gd name="T17" fmla="*/ 16 w 16"/>
                    <a:gd name="T18" fmla="*/ 89 h 89"/>
                  </a:gdLst>
                  <a:ahLst/>
                  <a:cxnLst>
                    <a:cxn ang="T10">
                      <a:pos x="T0" y="T1"/>
                    </a:cxn>
                    <a:cxn ang="T11">
                      <a:pos x="T2" y="T3"/>
                    </a:cxn>
                    <a:cxn ang="T12">
                      <a:pos x="T4" y="T5"/>
                    </a:cxn>
                    <a:cxn ang="T13">
                      <a:pos x="T6" y="T7"/>
                    </a:cxn>
                    <a:cxn ang="T14">
                      <a:pos x="T8" y="T9"/>
                    </a:cxn>
                  </a:cxnLst>
                  <a:rect l="T15" t="T16" r="T17" b="T18"/>
                  <a:pathLst>
                    <a:path w="16" h="89">
                      <a:moveTo>
                        <a:pt x="0" y="0"/>
                      </a:moveTo>
                      <a:lnTo>
                        <a:pt x="16" y="14"/>
                      </a:lnTo>
                      <a:lnTo>
                        <a:pt x="0" y="89"/>
                      </a:lnTo>
                      <a:lnTo>
                        <a:pt x="0" y="0"/>
                      </a:lnTo>
                      <a:close/>
                    </a:path>
                  </a:pathLst>
                </a:custGeom>
                <a:solidFill>
                  <a:srgbClr val="000000"/>
                </a:solidFill>
                <a:ln w="9525">
                  <a:noFill/>
                  <a:round/>
                  <a:headEnd/>
                  <a:tailEnd/>
                </a:ln>
              </p:spPr>
              <p:txBody>
                <a:bodyPr/>
                <a:lstStyle/>
                <a:p>
                  <a:endParaRPr lang="en-US"/>
                </a:p>
              </p:txBody>
            </p:sp>
            <p:sp>
              <p:nvSpPr>
                <p:cNvPr id="16457" name="Freeform 70"/>
                <p:cNvSpPr>
                  <a:spLocks/>
                </p:cNvSpPr>
                <p:nvPr/>
              </p:nvSpPr>
              <p:spPr bwMode="auto">
                <a:xfrm>
                  <a:off x="4971" y="2093"/>
                  <a:ext cx="86" cy="105"/>
                </a:xfrm>
                <a:custGeom>
                  <a:avLst/>
                  <a:gdLst>
                    <a:gd name="T0" fmla="*/ 86 w 86"/>
                    <a:gd name="T1" fmla="*/ 0 h 105"/>
                    <a:gd name="T2" fmla="*/ 70 w 86"/>
                    <a:gd name="T3" fmla="*/ 45 h 105"/>
                    <a:gd name="T4" fmla="*/ 0 w 86"/>
                    <a:gd name="T5" fmla="*/ 105 h 105"/>
                    <a:gd name="T6" fmla="*/ 81 w 86"/>
                    <a:gd name="T7" fmla="*/ 45 h 105"/>
                    <a:gd name="T8" fmla="*/ 86 w 86"/>
                    <a:gd name="T9" fmla="*/ 0 h 105"/>
                    <a:gd name="T10" fmla="*/ 86 w 86"/>
                    <a:gd name="T11" fmla="*/ 0 h 105"/>
                    <a:gd name="T12" fmla="*/ 0 60000 65536"/>
                    <a:gd name="T13" fmla="*/ 0 60000 65536"/>
                    <a:gd name="T14" fmla="*/ 0 60000 65536"/>
                    <a:gd name="T15" fmla="*/ 0 60000 65536"/>
                    <a:gd name="T16" fmla="*/ 0 60000 65536"/>
                    <a:gd name="T17" fmla="*/ 0 60000 65536"/>
                    <a:gd name="T18" fmla="*/ 0 w 86"/>
                    <a:gd name="T19" fmla="*/ 0 h 105"/>
                    <a:gd name="T20" fmla="*/ 86 w 86"/>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86" h="105">
                      <a:moveTo>
                        <a:pt x="86" y="0"/>
                      </a:moveTo>
                      <a:lnTo>
                        <a:pt x="70" y="45"/>
                      </a:lnTo>
                      <a:lnTo>
                        <a:pt x="0" y="105"/>
                      </a:lnTo>
                      <a:lnTo>
                        <a:pt x="81" y="45"/>
                      </a:lnTo>
                      <a:lnTo>
                        <a:pt x="86" y="0"/>
                      </a:lnTo>
                      <a:close/>
                    </a:path>
                  </a:pathLst>
                </a:custGeom>
                <a:solidFill>
                  <a:srgbClr val="000000"/>
                </a:solidFill>
                <a:ln w="9525">
                  <a:noFill/>
                  <a:round/>
                  <a:headEnd/>
                  <a:tailEnd/>
                </a:ln>
              </p:spPr>
              <p:txBody>
                <a:bodyPr/>
                <a:lstStyle/>
                <a:p>
                  <a:endParaRPr lang="en-US"/>
                </a:p>
              </p:txBody>
            </p:sp>
            <p:sp>
              <p:nvSpPr>
                <p:cNvPr id="16458" name="Freeform 71"/>
                <p:cNvSpPr>
                  <a:spLocks/>
                </p:cNvSpPr>
                <p:nvPr/>
              </p:nvSpPr>
              <p:spPr bwMode="auto">
                <a:xfrm>
                  <a:off x="4747" y="2431"/>
                  <a:ext cx="50" cy="68"/>
                </a:xfrm>
                <a:custGeom>
                  <a:avLst/>
                  <a:gdLst>
                    <a:gd name="T0" fmla="*/ 0 w 50"/>
                    <a:gd name="T1" fmla="*/ 9 h 68"/>
                    <a:gd name="T2" fmla="*/ 50 w 50"/>
                    <a:gd name="T3" fmla="*/ 0 h 68"/>
                    <a:gd name="T4" fmla="*/ 50 w 50"/>
                    <a:gd name="T5" fmla="*/ 68 h 68"/>
                    <a:gd name="T6" fmla="*/ 16 w 50"/>
                    <a:gd name="T7" fmla="*/ 60 h 68"/>
                    <a:gd name="T8" fmla="*/ 0 w 50"/>
                    <a:gd name="T9" fmla="*/ 9 h 68"/>
                    <a:gd name="T10" fmla="*/ 0 w 50"/>
                    <a:gd name="T11" fmla="*/ 9 h 68"/>
                    <a:gd name="T12" fmla="*/ 0 60000 65536"/>
                    <a:gd name="T13" fmla="*/ 0 60000 65536"/>
                    <a:gd name="T14" fmla="*/ 0 60000 65536"/>
                    <a:gd name="T15" fmla="*/ 0 60000 65536"/>
                    <a:gd name="T16" fmla="*/ 0 60000 65536"/>
                    <a:gd name="T17" fmla="*/ 0 60000 65536"/>
                    <a:gd name="T18" fmla="*/ 0 w 50"/>
                    <a:gd name="T19" fmla="*/ 0 h 68"/>
                    <a:gd name="T20" fmla="*/ 50 w 50"/>
                    <a:gd name="T21" fmla="*/ 68 h 68"/>
                  </a:gdLst>
                  <a:ahLst/>
                  <a:cxnLst>
                    <a:cxn ang="T12">
                      <a:pos x="T0" y="T1"/>
                    </a:cxn>
                    <a:cxn ang="T13">
                      <a:pos x="T2" y="T3"/>
                    </a:cxn>
                    <a:cxn ang="T14">
                      <a:pos x="T4" y="T5"/>
                    </a:cxn>
                    <a:cxn ang="T15">
                      <a:pos x="T6" y="T7"/>
                    </a:cxn>
                    <a:cxn ang="T16">
                      <a:pos x="T8" y="T9"/>
                    </a:cxn>
                    <a:cxn ang="T17">
                      <a:pos x="T10" y="T11"/>
                    </a:cxn>
                  </a:cxnLst>
                  <a:rect l="T18" t="T19" r="T20" b="T21"/>
                  <a:pathLst>
                    <a:path w="50" h="68">
                      <a:moveTo>
                        <a:pt x="0" y="9"/>
                      </a:moveTo>
                      <a:lnTo>
                        <a:pt x="50" y="0"/>
                      </a:lnTo>
                      <a:lnTo>
                        <a:pt x="50" y="68"/>
                      </a:lnTo>
                      <a:lnTo>
                        <a:pt x="16" y="60"/>
                      </a:lnTo>
                      <a:lnTo>
                        <a:pt x="0" y="9"/>
                      </a:lnTo>
                      <a:close/>
                    </a:path>
                  </a:pathLst>
                </a:custGeom>
                <a:solidFill>
                  <a:srgbClr val="000000"/>
                </a:solidFill>
                <a:ln w="9525">
                  <a:noFill/>
                  <a:round/>
                  <a:headEnd/>
                  <a:tailEnd/>
                </a:ln>
              </p:spPr>
              <p:txBody>
                <a:bodyPr/>
                <a:lstStyle/>
                <a:p>
                  <a:endParaRPr lang="en-US"/>
                </a:p>
              </p:txBody>
            </p:sp>
            <p:sp>
              <p:nvSpPr>
                <p:cNvPr id="16459" name="Freeform 72"/>
                <p:cNvSpPr>
                  <a:spLocks/>
                </p:cNvSpPr>
                <p:nvPr/>
              </p:nvSpPr>
              <p:spPr bwMode="auto">
                <a:xfrm>
                  <a:off x="4693" y="2537"/>
                  <a:ext cx="93" cy="60"/>
                </a:xfrm>
                <a:custGeom>
                  <a:avLst/>
                  <a:gdLst>
                    <a:gd name="T0" fmla="*/ 93 w 93"/>
                    <a:gd name="T1" fmla="*/ 0 h 60"/>
                    <a:gd name="T2" fmla="*/ 65 w 93"/>
                    <a:gd name="T3" fmla="*/ 38 h 60"/>
                    <a:gd name="T4" fmla="*/ 0 w 93"/>
                    <a:gd name="T5" fmla="*/ 60 h 60"/>
                    <a:gd name="T6" fmla="*/ 59 w 93"/>
                    <a:gd name="T7" fmla="*/ 29 h 60"/>
                    <a:gd name="T8" fmla="*/ 93 w 93"/>
                    <a:gd name="T9" fmla="*/ 0 h 60"/>
                    <a:gd name="T10" fmla="*/ 93 w 93"/>
                    <a:gd name="T11" fmla="*/ 0 h 60"/>
                    <a:gd name="T12" fmla="*/ 0 60000 65536"/>
                    <a:gd name="T13" fmla="*/ 0 60000 65536"/>
                    <a:gd name="T14" fmla="*/ 0 60000 65536"/>
                    <a:gd name="T15" fmla="*/ 0 60000 65536"/>
                    <a:gd name="T16" fmla="*/ 0 60000 65536"/>
                    <a:gd name="T17" fmla="*/ 0 60000 65536"/>
                    <a:gd name="T18" fmla="*/ 0 w 93"/>
                    <a:gd name="T19" fmla="*/ 0 h 60"/>
                    <a:gd name="T20" fmla="*/ 93 w 93"/>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93" h="60">
                      <a:moveTo>
                        <a:pt x="93" y="0"/>
                      </a:moveTo>
                      <a:lnTo>
                        <a:pt x="65" y="38"/>
                      </a:lnTo>
                      <a:lnTo>
                        <a:pt x="0" y="60"/>
                      </a:lnTo>
                      <a:lnTo>
                        <a:pt x="59" y="29"/>
                      </a:lnTo>
                      <a:lnTo>
                        <a:pt x="93" y="0"/>
                      </a:lnTo>
                      <a:close/>
                    </a:path>
                  </a:pathLst>
                </a:custGeom>
                <a:solidFill>
                  <a:srgbClr val="000000"/>
                </a:solidFill>
                <a:ln w="9525">
                  <a:noFill/>
                  <a:round/>
                  <a:headEnd/>
                  <a:tailEnd/>
                </a:ln>
              </p:spPr>
              <p:txBody>
                <a:bodyPr/>
                <a:lstStyle/>
                <a:p>
                  <a:endParaRPr lang="en-US"/>
                </a:p>
              </p:txBody>
            </p:sp>
            <p:sp>
              <p:nvSpPr>
                <p:cNvPr id="16460" name="Freeform 73"/>
                <p:cNvSpPr>
                  <a:spLocks/>
                </p:cNvSpPr>
                <p:nvPr/>
              </p:nvSpPr>
              <p:spPr bwMode="auto">
                <a:xfrm>
                  <a:off x="5161" y="3107"/>
                  <a:ext cx="63" cy="47"/>
                </a:xfrm>
                <a:custGeom>
                  <a:avLst/>
                  <a:gdLst>
                    <a:gd name="T0" fmla="*/ 0 w 63"/>
                    <a:gd name="T1" fmla="*/ 47 h 47"/>
                    <a:gd name="T2" fmla="*/ 41 w 63"/>
                    <a:gd name="T3" fmla="*/ 40 h 47"/>
                    <a:gd name="T4" fmla="*/ 63 w 63"/>
                    <a:gd name="T5" fmla="*/ 0 h 47"/>
                    <a:gd name="T6" fmla="*/ 52 w 63"/>
                    <a:gd name="T7" fmla="*/ 47 h 47"/>
                    <a:gd name="T8" fmla="*/ 0 w 63"/>
                    <a:gd name="T9" fmla="*/ 47 h 47"/>
                    <a:gd name="T10" fmla="*/ 0 w 63"/>
                    <a:gd name="T11" fmla="*/ 47 h 47"/>
                    <a:gd name="T12" fmla="*/ 0 60000 65536"/>
                    <a:gd name="T13" fmla="*/ 0 60000 65536"/>
                    <a:gd name="T14" fmla="*/ 0 60000 65536"/>
                    <a:gd name="T15" fmla="*/ 0 60000 65536"/>
                    <a:gd name="T16" fmla="*/ 0 60000 65536"/>
                    <a:gd name="T17" fmla="*/ 0 60000 65536"/>
                    <a:gd name="T18" fmla="*/ 0 w 63"/>
                    <a:gd name="T19" fmla="*/ 0 h 47"/>
                    <a:gd name="T20" fmla="*/ 63 w 63"/>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63" h="47">
                      <a:moveTo>
                        <a:pt x="0" y="47"/>
                      </a:moveTo>
                      <a:lnTo>
                        <a:pt x="41" y="40"/>
                      </a:lnTo>
                      <a:lnTo>
                        <a:pt x="63" y="0"/>
                      </a:lnTo>
                      <a:lnTo>
                        <a:pt x="52" y="47"/>
                      </a:lnTo>
                      <a:lnTo>
                        <a:pt x="0" y="47"/>
                      </a:lnTo>
                      <a:close/>
                    </a:path>
                  </a:pathLst>
                </a:custGeom>
                <a:solidFill>
                  <a:srgbClr val="000000"/>
                </a:solidFill>
                <a:ln w="9525">
                  <a:noFill/>
                  <a:round/>
                  <a:headEnd/>
                  <a:tailEnd/>
                </a:ln>
              </p:spPr>
              <p:txBody>
                <a:bodyPr/>
                <a:lstStyle/>
                <a:p>
                  <a:endParaRPr lang="en-US"/>
                </a:p>
              </p:txBody>
            </p:sp>
            <p:sp>
              <p:nvSpPr>
                <p:cNvPr id="16461" name="Freeform 74"/>
                <p:cNvSpPr>
                  <a:spLocks/>
                </p:cNvSpPr>
                <p:nvPr/>
              </p:nvSpPr>
              <p:spPr bwMode="auto">
                <a:xfrm>
                  <a:off x="5247" y="3123"/>
                  <a:ext cx="161" cy="84"/>
                </a:xfrm>
                <a:custGeom>
                  <a:avLst/>
                  <a:gdLst>
                    <a:gd name="T0" fmla="*/ 0 w 161"/>
                    <a:gd name="T1" fmla="*/ 0 h 84"/>
                    <a:gd name="T2" fmla="*/ 109 w 161"/>
                    <a:gd name="T3" fmla="*/ 17 h 84"/>
                    <a:gd name="T4" fmla="*/ 161 w 161"/>
                    <a:gd name="T5" fmla="*/ 84 h 84"/>
                    <a:gd name="T6" fmla="*/ 102 w 161"/>
                    <a:gd name="T7" fmla="*/ 31 h 84"/>
                    <a:gd name="T8" fmla="*/ 0 w 161"/>
                    <a:gd name="T9" fmla="*/ 0 h 84"/>
                    <a:gd name="T10" fmla="*/ 0 w 161"/>
                    <a:gd name="T11" fmla="*/ 0 h 84"/>
                    <a:gd name="T12" fmla="*/ 0 60000 65536"/>
                    <a:gd name="T13" fmla="*/ 0 60000 65536"/>
                    <a:gd name="T14" fmla="*/ 0 60000 65536"/>
                    <a:gd name="T15" fmla="*/ 0 60000 65536"/>
                    <a:gd name="T16" fmla="*/ 0 60000 65536"/>
                    <a:gd name="T17" fmla="*/ 0 60000 65536"/>
                    <a:gd name="T18" fmla="*/ 0 w 161"/>
                    <a:gd name="T19" fmla="*/ 0 h 84"/>
                    <a:gd name="T20" fmla="*/ 161 w 161"/>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161" h="84">
                      <a:moveTo>
                        <a:pt x="0" y="0"/>
                      </a:moveTo>
                      <a:lnTo>
                        <a:pt x="109" y="17"/>
                      </a:lnTo>
                      <a:lnTo>
                        <a:pt x="161" y="84"/>
                      </a:lnTo>
                      <a:lnTo>
                        <a:pt x="102" y="31"/>
                      </a:lnTo>
                      <a:lnTo>
                        <a:pt x="0" y="0"/>
                      </a:lnTo>
                      <a:close/>
                    </a:path>
                  </a:pathLst>
                </a:custGeom>
                <a:solidFill>
                  <a:srgbClr val="000000"/>
                </a:solidFill>
                <a:ln w="9525">
                  <a:noFill/>
                  <a:round/>
                  <a:headEnd/>
                  <a:tailEnd/>
                </a:ln>
              </p:spPr>
              <p:txBody>
                <a:bodyPr/>
                <a:lstStyle/>
                <a:p>
                  <a:endParaRPr lang="en-US"/>
                </a:p>
              </p:txBody>
            </p:sp>
            <p:sp>
              <p:nvSpPr>
                <p:cNvPr id="16462" name="Freeform 75"/>
                <p:cNvSpPr>
                  <a:spLocks/>
                </p:cNvSpPr>
                <p:nvPr/>
              </p:nvSpPr>
              <p:spPr bwMode="auto">
                <a:xfrm>
                  <a:off x="4464" y="3271"/>
                  <a:ext cx="663" cy="570"/>
                </a:xfrm>
                <a:custGeom>
                  <a:avLst/>
                  <a:gdLst>
                    <a:gd name="T0" fmla="*/ 496 w 663"/>
                    <a:gd name="T1" fmla="*/ 0 h 570"/>
                    <a:gd name="T2" fmla="*/ 471 w 663"/>
                    <a:gd name="T3" fmla="*/ 60 h 570"/>
                    <a:gd name="T4" fmla="*/ 471 w 663"/>
                    <a:gd name="T5" fmla="*/ 120 h 570"/>
                    <a:gd name="T6" fmla="*/ 414 w 663"/>
                    <a:gd name="T7" fmla="*/ 104 h 570"/>
                    <a:gd name="T8" fmla="*/ 396 w 663"/>
                    <a:gd name="T9" fmla="*/ 24 h 570"/>
                    <a:gd name="T10" fmla="*/ 322 w 663"/>
                    <a:gd name="T11" fmla="*/ 0 h 570"/>
                    <a:gd name="T12" fmla="*/ 283 w 663"/>
                    <a:gd name="T13" fmla="*/ 24 h 570"/>
                    <a:gd name="T14" fmla="*/ 265 w 663"/>
                    <a:gd name="T15" fmla="*/ 67 h 570"/>
                    <a:gd name="T16" fmla="*/ 229 w 663"/>
                    <a:gd name="T17" fmla="*/ 44 h 570"/>
                    <a:gd name="T18" fmla="*/ 192 w 663"/>
                    <a:gd name="T19" fmla="*/ 96 h 570"/>
                    <a:gd name="T20" fmla="*/ 143 w 663"/>
                    <a:gd name="T21" fmla="*/ 111 h 570"/>
                    <a:gd name="T22" fmla="*/ 138 w 663"/>
                    <a:gd name="T23" fmla="*/ 158 h 570"/>
                    <a:gd name="T24" fmla="*/ 16 w 663"/>
                    <a:gd name="T25" fmla="*/ 204 h 570"/>
                    <a:gd name="T26" fmla="*/ 0 w 663"/>
                    <a:gd name="T27" fmla="*/ 308 h 570"/>
                    <a:gd name="T28" fmla="*/ 34 w 663"/>
                    <a:gd name="T29" fmla="*/ 406 h 570"/>
                    <a:gd name="T30" fmla="*/ 0 w 663"/>
                    <a:gd name="T31" fmla="*/ 435 h 570"/>
                    <a:gd name="T32" fmla="*/ 28 w 663"/>
                    <a:gd name="T33" fmla="*/ 464 h 570"/>
                    <a:gd name="T34" fmla="*/ 122 w 663"/>
                    <a:gd name="T35" fmla="*/ 475 h 570"/>
                    <a:gd name="T36" fmla="*/ 208 w 663"/>
                    <a:gd name="T37" fmla="*/ 421 h 570"/>
                    <a:gd name="T38" fmla="*/ 278 w 663"/>
                    <a:gd name="T39" fmla="*/ 406 h 570"/>
                    <a:gd name="T40" fmla="*/ 340 w 663"/>
                    <a:gd name="T41" fmla="*/ 481 h 570"/>
                    <a:gd name="T42" fmla="*/ 367 w 663"/>
                    <a:gd name="T43" fmla="*/ 442 h 570"/>
                    <a:gd name="T44" fmla="*/ 387 w 663"/>
                    <a:gd name="T45" fmla="*/ 526 h 570"/>
                    <a:gd name="T46" fmla="*/ 426 w 663"/>
                    <a:gd name="T47" fmla="*/ 548 h 570"/>
                    <a:gd name="T48" fmla="*/ 477 w 663"/>
                    <a:gd name="T49" fmla="*/ 534 h 570"/>
                    <a:gd name="T50" fmla="*/ 520 w 663"/>
                    <a:gd name="T51" fmla="*/ 570 h 570"/>
                    <a:gd name="T52" fmla="*/ 593 w 663"/>
                    <a:gd name="T53" fmla="*/ 488 h 570"/>
                    <a:gd name="T54" fmla="*/ 629 w 663"/>
                    <a:gd name="T55" fmla="*/ 384 h 570"/>
                    <a:gd name="T56" fmla="*/ 663 w 663"/>
                    <a:gd name="T57" fmla="*/ 368 h 570"/>
                    <a:gd name="T58" fmla="*/ 647 w 663"/>
                    <a:gd name="T59" fmla="*/ 293 h 570"/>
                    <a:gd name="T60" fmla="*/ 606 w 663"/>
                    <a:gd name="T61" fmla="*/ 233 h 570"/>
                    <a:gd name="T62" fmla="*/ 577 w 663"/>
                    <a:gd name="T63" fmla="*/ 164 h 570"/>
                    <a:gd name="T64" fmla="*/ 534 w 663"/>
                    <a:gd name="T65" fmla="*/ 149 h 570"/>
                    <a:gd name="T66" fmla="*/ 512 w 663"/>
                    <a:gd name="T67" fmla="*/ 44 h 570"/>
                    <a:gd name="T68" fmla="*/ 496 w 663"/>
                    <a:gd name="T69" fmla="*/ 0 h 570"/>
                    <a:gd name="T70" fmla="*/ 496 w 663"/>
                    <a:gd name="T71" fmla="*/ 0 h 5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63"/>
                    <a:gd name="T109" fmla="*/ 0 h 570"/>
                    <a:gd name="T110" fmla="*/ 663 w 663"/>
                    <a:gd name="T111" fmla="*/ 570 h 57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63" h="570">
                      <a:moveTo>
                        <a:pt x="496" y="0"/>
                      </a:moveTo>
                      <a:lnTo>
                        <a:pt x="471" y="60"/>
                      </a:lnTo>
                      <a:lnTo>
                        <a:pt x="471" y="120"/>
                      </a:lnTo>
                      <a:lnTo>
                        <a:pt x="414" y="104"/>
                      </a:lnTo>
                      <a:lnTo>
                        <a:pt x="396" y="24"/>
                      </a:lnTo>
                      <a:lnTo>
                        <a:pt x="322" y="0"/>
                      </a:lnTo>
                      <a:lnTo>
                        <a:pt x="283" y="24"/>
                      </a:lnTo>
                      <a:lnTo>
                        <a:pt x="265" y="67"/>
                      </a:lnTo>
                      <a:lnTo>
                        <a:pt x="229" y="44"/>
                      </a:lnTo>
                      <a:lnTo>
                        <a:pt x="192" y="96"/>
                      </a:lnTo>
                      <a:lnTo>
                        <a:pt x="143" y="111"/>
                      </a:lnTo>
                      <a:lnTo>
                        <a:pt x="138" y="158"/>
                      </a:lnTo>
                      <a:lnTo>
                        <a:pt x="16" y="204"/>
                      </a:lnTo>
                      <a:lnTo>
                        <a:pt x="0" y="308"/>
                      </a:lnTo>
                      <a:lnTo>
                        <a:pt x="34" y="406"/>
                      </a:lnTo>
                      <a:lnTo>
                        <a:pt x="0" y="435"/>
                      </a:lnTo>
                      <a:lnTo>
                        <a:pt x="28" y="464"/>
                      </a:lnTo>
                      <a:lnTo>
                        <a:pt x="122" y="475"/>
                      </a:lnTo>
                      <a:lnTo>
                        <a:pt x="208" y="421"/>
                      </a:lnTo>
                      <a:lnTo>
                        <a:pt x="278" y="406"/>
                      </a:lnTo>
                      <a:lnTo>
                        <a:pt x="340" y="481"/>
                      </a:lnTo>
                      <a:lnTo>
                        <a:pt x="367" y="442"/>
                      </a:lnTo>
                      <a:lnTo>
                        <a:pt x="387" y="526"/>
                      </a:lnTo>
                      <a:lnTo>
                        <a:pt x="426" y="548"/>
                      </a:lnTo>
                      <a:lnTo>
                        <a:pt x="477" y="534"/>
                      </a:lnTo>
                      <a:lnTo>
                        <a:pt x="520" y="570"/>
                      </a:lnTo>
                      <a:lnTo>
                        <a:pt x="593" y="488"/>
                      </a:lnTo>
                      <a:lnTo>
                        <a:pt x="629" y="384"/>
                      </a:lnTo>
                      <a:lnTo>
                        <a:pt x="663" y="368"/>
                      </a:lnTo>
                      <a:lnTo>
                        <a:pt x="647" y="293"/>
                      </a:lnTo>
                      <a:lnTo>
                        <a:pt x="606" y="233"/>
                      </a:lnTo>
                      <a:lnTo>
                        <a:pt x="577" y="164"/>
                      </a:lnTo>
                      <a:lnTo>
                        <a:pt x="534" y="149"/>
                      </a:lnTo>
                      <a:lnTo>
                        <a:pt x="512" y="44"/>
                      </a:lnTo>
                      <a:lnTo>
                        <a:pt x="496" y="0"/>
                      </a:lnTo>
                      <a:close/>
                    </a:path>
                  </a:pathLst>
                </a:custGeom>
                <a:solidFill>
                  <a:srgbClr val="000000"/>
                </a:solidFill>
                <a:ln w="9525">
                  <a:noFill/>
                  <a:round/>
                  <a:headEnd/>
                  <a:tailEnd/>
                </a:ln>
              </p:spPr>
              <p:txBody>
                <a:bodyPr/>
                <a:lstStyle/>
                <a:p>
                  <a:endParaRPr lang="en-US"/>
                </a:p>
              </p:txBody>
            </p:sp>
            <p:sp>
              <p:nvSpPr>
                <p:cNvPr id="16463" name="Freeform 76"/>
                <p:cNvSpPr>
                  <a:spLocks/>
                </p:cNvSpPr>
                <p:nvPr/>
              </p:nvSpPr>
              <p:spPr bwMode="auto">
                <a:xfrm>
                  <a:off x="4890" y="3857"/>
                  <a:ext cx="86" cy="82"/>
                </a:xfrm>
                <a:custGeom>
                  <a:avLst/>
                  <a:gdLst>
                    <a:gd name="T0" fmla="*/ 11 w 86"/>
                    <a:gd name="T1" fmla="*/ 0 h 82"/>
                    <a:gd name="T2" fmla="*/ 45 w 86"/>
                    <a:gd name="T3" fmla="*/ 13 h 82"/>
                    <a:gd name="T4" fmla="*/ 86 w 86"/>
                    <a:gd name="T5" fmla="*/ 8 h 82"/>
                    <a:gd name="T6" fmla="*/ 81 w 86"/>
                    <a:gd name="T7" fmla="*/ 53 h 82"/>
                    <a:gd name="T8" fmla="*/ 18 w 86"/>
                    <a:gd name="T9" fmla="*/ 82 h 82"/>
                    <a:gd name="T10" fmla="*/ 0 w 86"/>
                    <a:gd name="T11" fmla="*/ 31 h 82"/>
                    <a:gd name="T12" fmla="*/ 11 w 86"/>
                    <a:gd name="T13" fmla="*/ 0 h 82"/>
                    <a:gd name="T14" fmla="*/ 11 w 86"/>
                    <a:gd name="T15" fmla="*/ 0 h 82"/>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82"/>
                    <a:gd name="T26" fmla="*/ 86 w 86"/>
                    <a:gd name="T27" fmla="*/ 82 h 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82">
                      <a:moveTo>
                        <a:pt x="11" y="0"/>
                      </a:moveTo>
                      <a:lnTo>
                        <a:pt x="45" y="13"/>
                      </a:lnTo>
                      <a:lnTo>
                        <a:pt x="86" y="8"/>
                      </a:lnTo>
                      <a:lnTo>
                        <a:pt x="81" y="53"/>
                      </a:lnTo>
                      <a:lnTo>
                        <a:pt x="18" y="82"/>
                      </a:lnTo>
                      <a:lnTo>
                        <a:pt x="0" y="31"/>
                      </a:lnTo>
                      <a:lnTo>
                        <a:pt x="11" y="0"/>
                      </a:lnTo>
                      <a:close/>
                    </a:path>
                  </a:pathLst>
                </a:custGeom>
                <a:solidFill>
                  <a:srgbClr val="000000"/>
                </a:solidFill>
                <a:ln w="9525">
                  <a:noFill/>
                  <a:round/>
                  <a:headEnd/>
                  <a:tailEnd/>
                </a:ln>
              </p:spPr>
              <p:txBody>
                <a:bodyPr/>
                <a:lstStyle/>
                <a:p>
                  <a:endParaRPr lang="en-US"/>
                </a:p>
              </p:txBody>
            </p:sp>
            <p:sp>
              <p:nvSpPr>
                <p:cNvPr id="16464" name="Freeform 77"/>
                <p:cNvSpPr>
                  <a:spLocks/>
                </p:cNvSpPr>
                <p:nvPr/>
              </p:nvSpPr>
              <p:spPr bwMode="auto">
                <a:xfrm>
                  <a:off x="5362" y="3759"/>
                  <a:ext cx="100" cy="129"/>
                </a:xfrm>
                <a:custGeom>
                  <a:avLst/>
                  <a:gdLst>
                    <a:gd name="T0" fmla="*/ 7 w 100"/>
                    <a:gd name="T1" fmla="*/ 0 h 129"/>
                    <a:gd name="T2" fmla="*/ 7 w 100"/>
                    <a:gd name="T3" fmla="*/ 31 h 129"/>
                    <a:gd name="T4" fmla="*/ 23 w 100"/>
                    <a:gd name="T5" fmla="*/ 69 h 129"/>
                    <a:gd name="T6" fmla="*/ 0 w 100"/>
                    <a:gd name="T7" fmla="*/ 82 h 129"/>
                    <a:gd name="T8" fmla="*/ 20 w 100"/>
                    <a:gd name="T9" fmla="*/ 129 h 129"/>
                    <a:gd name="T10" fmla="*/ 64 w 100"/>
                    <a:gd name="T11" fmla="*/ 106 h 129"/>
                    <a:gd name="T12" fmla="*/ 100 w 100"/>
                    <a:gd name="T13" fmla="*/ 38 h 129"/>
                    <a:gd name="T14" fmla="*/ 64 w 100"/>
                    <a:gd name="T15" fmla="*/ 46 h 129"/>
                    <a:gd name="T16" fmla="*/ 36 w 100"/>
                    <a:gd name="T17" fmla="*/ 15 h 129"/>
                    <a:gd name="T18" fmla="*/ 7 w 100"/>
                    <a:gd name="T19" fmla="*/ 0 h 129"/>
                    <a:gd name="T20" fmla="*/ 7 w 100"/>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0"/>
                    <a:gd name="T34" fmla="*/ 0 h 129"/>
                    <a:gd name="T35" fmla="*/ 100 w 100"/>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0" h="129">
                      <a:moveTo>
                        <a:pt x="7" y="0"/>
                      </a:moveTo>
                      <a:lnTo>
                        <a:pt x="7" y="31"/>
                      </a:lnTo>
                      <a:lnTo>
                        <a:pt x="23" y="69"/>
                      </a:lnTo>
                      <a:lnTo>
                        <a:pt x="0" y="82"/>
                      </a:lnTo>
                      <a:lnTo>
                        <a:pt x="20" y="129"/>
                      </a:lnTo>
                      <a:lnTo>
                        <a:pt x="64" y="106"/>
                      </a:lnTo>
                      <a:lnTo>
                        <a:pt x="100" y="38"/>
                      </a:lnTo>
                      <a:lnTo>
                        <a:pt x="64" y="46"/>
                      </a:lnTo>
                      <a:lnTo>
                        <a:pt x="36" y="15"/>
                      </a:lnTo>
                      <a:lnTo>
                        <a:pt x="7" y="0"/>
                      </a:lnTo>
                      <a:close/>
                    </a:path>
                  </a:pathLst>
                </a:custGeom>
                <a:solidFill>
                  <a:srgbClr val="000000"/>
                </a:solidFill>
                <a:ln w="9525">
                  <a:noFill/>
                  <a:round/>
                  <a:headEnd/>
                  <a:tailEnd/>
                </a:ln>
              </p:spPr>
              <p:txBody>
                <a:bodyPr/>
                <a:lstStyle/>
                <a:p>
                  <a:endParaRPr lang="en-US"/>
                </a:p>
              </p:txBody>
            </p:sp>
            <p:sp>
              <p:nvSpPr>
                <p:cNvPr id="16465" name="Freeform 78"/>
                <p:cNvSpPr>
                  <a:spLocks/>
                </p:cNvSpPr>
                <p:nvPr/>
              </p:nvSpPr>
              <p:spPr bwMode="auto">
                <a:xfrm>
                  <a:off x="5217" y="3879"/>
                  <a:ext cx="145" cy="151"/>
                </a:xfrm>
                <a:custGeom>
                  <a:avLst/>
                  <a:gdLst>
                    <a:gd name="T0" fmla="*/ 129 w 145"/>
                    <a:gd name="T1" fmla="*/ 0 h 151"/>
                    <a:gd name="T2" fmla="*/ 145 w 145"/>
                    <a:gd name="T3" fmla="*/ 22 h 151"/>
                    <a:gd name="T4" fmla="*/ 129 w 145"/>
                    <a:gd name="T5" fmla="*/ 68 h 151"/>
                    <a:gd name="T6" fmla="*/ 82 w 145"/>
                    <a:gd name="T7" fmla="*/ 91 h 151"/>
                    <a:gd name="T8" fmla="*/ 26 w 145"/>
                    <a:gd name="T9" fmla="*/ 151 h 151"/>
                    <a:gd name="T10" fmla="*/ 0 w 145"/>
                    <a:gd name="T11" fmla="*/ 128 h 151"/>
                    <a:gd name="T12" fmla="*/ 70 w 145"/>
                    <a:gd name="T13" fmla="*/ 60 h 151"/>
                    <a:gd name="T14" fmla="*/ 111 w 145"/>
                    <a:gd name="T15" fmla="*/ 31 h 151"/>
                    <a:gd name="T16" fmla="*/ 129 w 145"/>
                    <a:gd name="T17" fmla="*/ 0 h 151"/>
                    <a:gd name="T18" fmla="*/ 129 w 145"/>
                    <a:gd name="T19" fmla="*/ 0 h 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5"/>
                    <a:gd name="T31" fmla="*/ 0 h 151"/>
                    <a:gd name="T32" fmla="*/ 145 w 145"/>
                    <a:gd name="T33" fmla="*/ 151 h 1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5" h="151">
                      <a:moveTo>
                        <a:pt x="129" y="0"/>
                      </a:moveTo>
                      <a:lnTo>
                        <a:pt x="145" y="22"/>
                      </a:lnTo>
                      <a:lnTo>
                        <a:pt x="129" y="68"/>
                      </a:lnTo>
                      <a:lnTo>
                        <a:pt x="82" y="91"/>
                      </a:lnTo>
                      <a:lnTo>
                        <a:pt x="26" y="151"/>
                      </a:lnTo>
                      <a:lnTo>
                        <a:pt x="0" y="128"/>
                      </a:lnTo>
                      <a:lnTo>
                        <a:pt x="70" y="60"/>
                      </a:lnTo>
                      <a:lnTo>
                        <a:pt x="111" y="31"/>
                      </a:lnTo>
                      <a:lnTo>
                        <a:pt x="129" y="0"/>
                      </a:lnTo>
                      <a:close/>
                    </a:path>
                  </a:pathLst>
                </a:custGeom>
                <a:solidFill>
                  <a:srgbClr val="000000"/>
                </a:solidFill>
                <a:ln w="9525">
                  <a:noFill/>
                  <a:round/>
                  <a:headEnd/>
                  <a:tailEnd/>
                </a:ln>
              </p:spPr>
              <p:txBody>
                <a:bodyPr/>
                <a:lstStyle/>
                <a:p>
                  <a:endParaRPr lang="en-US"/>
                </a:p>
              </p:txBody>
            </p:sp>
            <p:sp>
              <p:nvSpPr>
                <p:cNvPr id="16466" name="Freeform 79"/>
                <p:cNvSpPr>
                  <a:spLocks/>
                </p:cNvSpPr>
                <p:nvPr/>
              </p:nvSpPr>
              <p:spPr bwMode="auto">
                <a:xfrm>
                  <a:off x="5281" y="3466"/>
                  <a:ext cx="59" cy="53"/>
                </a:xfrm>
                <a:custGeom>
                  <a:avLst/>
                  <a:gdLst>
                    <a:gd name="T0" fmla="*/ 0 w 59"/>
                    <a:gd name="T1" fmla="*/ 0 h 53"/>
                    <a:gd name="T2" fmla="*/ 47 w 59"/>
                    <a:gd name="T3" fmla="*/ 53 h 53"/>
                    <a:gd name="T4" fmla="*/ 59 w 59"/>
                    <a:gd name="T5" fmla="*/ 31 h 53"/>
                    <a:gd name="T6" fmla="*/ 0 w 59"/>
                    <a:gd name="T7" fmla="*/ 0 h 53"/>
                    <a:gd name="T8" fmla="*/ 0 w 59"/>
                    <a:gd name="T9" fmla="*/ 0 h 53"/>
                    <a:gd name="T10" fmla="*/ 0 60000 65536"/>
                    <a:gd name="T11" fmla="*/ 0 60000 65536"/>
                    <a:gd name="T12" fmla="*/ 0 60000 65536"/>
                    <a:gd name="T13" fmla="*/ 0 60000 65536"/>
                    <a:gd name="T14" fmla="*/ 0 60000 65536"/>
                    <a:gd name="T15" fmla="*/ 0 w 59"/>
                    <a:gd name="T16" fmla="*/ 0 h 53"/>
                    <a:gd name="T17" fmla="*/ 59 w 59"/>
                    <a:gd name="T18" fmla="*/ 53 h 53"/>
                  </a:gdLst>
                  <a:ahLst/>
                  <a:cxnLst>
                    <a:cxn ang="T10">
                      <a:pos x="T0" y="T1"/>
                    </a:cxn>
                    <a:cxn ang="T11">
                      <a:pos x="T2" y="T3"/>
                    </a:cxn>
                    <a:cxn ang="T12">
                      <a:pos x="T4" y="T5"/>
                    </a:cxn>
                    <a:cxn ang="T13">
                      <a:pos x="T6" y="T7"/>
                    </a:cxn>
                    <a:cxn ang="T14">
                      <a:pos x="T8" y="T9"/>
                    </a:cxn>
                  </a:cxnLst>
                  <a:rect l="T15" t="T16" r="T17" b="T18"/>
                  <a:pathLst>
                    <a:path w="59" h="53">
                      <a:moveTo>
                        <a:pt x="0" y="0"/>
                      </a:moveTo>
                      <a:lnTo>
                        <a:pt x="47" y="53"/>
                      </a:lnTo>
                      <a:lnTo>
                        <a:pt x="59" y="31"/>
                      </a:lnTo>
                      <a:lnTo>
                        <a:pt x="0" y="0"/>
                      </a:lnTo>
                      <a:close/>
                    </a:path>
                  </a:pathLst>
                </a:custGeom>
                <a:solidFill>
                  <a:srgbClr val="000000"/>
                </a:solidFill>
                <a:ln w="9525">
                  <a:noFill/>
                  <a:round/>
                  <a:headEnd/>
                  <a:tailEnd/>
                </a:ln>
              </p:spPr>
              <p:txBody>
                <a:bodyPr/>
                <a:lstStyle/>
                <a:p>
                  <a:endParaRPr lang="en-US"/>
                </a:p>
              </p:txBody>
            </p:sp>
            <p:sp>
              <p:nvSpPr>
                <p:cNvPr id="16467" name="Freeform 80"/>
                <p:cNvSpPr>
                  <a:spLocks/>
                </p:cNvSpPr>
                <p:nvPr/>
              </p:nvSpPr>
              <p:spPr bwMode="auto">
                <a:xfrm>
                  <a:off x="5477" y="3393"/>
                  <a:ext cx="89" cy="67"/>
                </a:xfrm>
                <a:custGeom>
                  <a:avLst/>
                  <a:gdLst>
                    <a:gd name="T0" fmla="*/ 89 w 89"/>
                    <a:gd name="T1" fmla="*/ 0 h 67"/>
                    <a:gd name="T2" fmla="*/ 26 w 89"/>
                    <a:gd name="T3" fmla="*/ 67 h 67"/>
                    <a:gd name="T4" fmla="*/ 0 w 89"/>
                    <a:gd name="T5" fmla="*/ 51 h 67"/>
                    <a:gd name="T6" fmla="*/ 89 w 89"/>
                    <a:gd name="T7" fmla="*/ 0 h 67"/>
                    <a:gd name="T8" fmla="*/ 89 w 89"/>
                    <a:gd name="T9" fmla="*/ 0 h 67"/>
                    <a:gd name="T10" fmla="*/ 0 60000 65536"/>
                    <a:gd name="T11" fmla="*/ 0 60000 65536"/>
                    <a:gd name="T12" fmla="*/ 0 60000 65536"/>
                    <a:gd name="T13" fmla="*/ 0 60000 65536"/>
                    <a:gd name="T14" fmla="*/ 0 60000 65536"/>
                    <a:gd name="T15" fmla="*/ 0 w 89"/>
                    <a:gd name="T16" fmla="*/ 0 h 67"/>
                    <a:gd name="T17" fmla="*/ 89 w 89"/>
                    <a:gd name="T18" fmla="*/ 67 h 67"/>
                  </a:gdLst>
                  <a:ahLst/>
                  <a:cxnLst>
                    <a:cxn ang="T10">
                      <a:pos x="T0" y="T1"/>
                    </a:cxn>
                    <a:cxn ang="T11">
                      <a:pos x="T2" y="T3"/>
                    </a:cxn>
                    <a:cxn ang="T12">
                      <a:pos x="T4" y="T5"/>
                    </a:cxn>
                    <a:cxn ang="T13">
                      <a:pos x="T6" y="T7"/>
                    </a:cxn>
                    <a:cxn ang="T14">
                      <a:pos x="T8" y="T9"/>
                    </a:cxn>
                  </a:cxnLst>
                  <a:rect l="T15" t="T16" r="T17" b="T18"/>
                  <a:pathLst>
                    <a:path w="89" h="67">
                      <a:moveTo>
                        <a:pt x="89" y="0"/>
                      </a:moveTo>
                      <a:lnTo>
                        <a:pt x="26" y="67"/>
                      </a:lnTo>
                      <a:lnTo>
                        <a:pt x="0" y="51"/>
                      </a:lnTo>
                      <a:lnTo>
                        <a:pt x="89" y="0"/>
                      </a:lnTo>
                      <a:close/>
                    </a:path>
                  </a:pathLst>
                </a:custGeom>
                <a:solidFill>
                  <a:srgbClr val="000000"/>
                </a:solidFill>
                <a:ln w="9525">
                  <a:noFill/>
                  <a:round/>
                  <a:headEnd/>
                  <a:tailEnd/>
                </a:ln>
              </p:spPr>
              <p:txBody>
                <a:bodyPr/>
                <a:lstStyle/>
                <a:p>
                  <a:endParaRPr lang="en-US"/>
                </a:p>
              </p:txBody>
            </p:sp>
            <p:sp>
              <p:nvSpPr>
                <p:cNvPr id="16468" name="Freeform 81"/>
                <p:cNvSpPr>
                  <a:spLocks/>
                </p:cNvSpPr>
                <p:nvPr/>
              </p:nvSpPr>
              <p:spPr bwMode="auto">
                <a:xfrm>
                  <a:off x="5338" y="3344"/>
                  <a:ext cx="63" cy="100"/>
                </a:xfrm>
                <a:custGeom>
                  <a:avLst/>
                  <a:gdLst>
                    <a:gd name="T0" fmla="*/ 0 w 63"/>
                    <a:gd name="T1" fmla="*/ 0 h 100"/>
                    <a:gd name="T2" fmla="*/ 36 w 63"/>
                    <a:gd name="T3" fmla="*/ 16 h 100"/>
                    <a:gd name="T4" fmla="*/ 63 w 63"/>
                    <a:gd name="T5" fmla="*/ 100 h 100"/>
                    <a:gd name="T6" fmla="*/ 0 w 63"/>
                    <a:gd name="T7" fmla="*/ 0 h 100"/>
                    <a:gd name="T8" fmla="*/ 0 w 63"/>
                    <a:gd name="T9" fmla="*/ 0 h 100"/>
                    <a:gd name="T10" fmla="*/ 0 60000 65536"/>
                    <a:gd name="T11" fmla="*/ 0 60000 65536"/>
                    <a:gd name="T12" fmla="*/ 0 60000 65536"/>
                    <a:gd name="T13" fmla="*/ 0 60000 65536"/>
                    <a:gd name="T14" fmla="*/ 0 60000 65536"/>
                    <a:gd name="T15" fmla="*/ 0 w 63"/>
                    <a:gd name="T16" fmla="*/ 0 h 100"/>
                    <a:gd name="T17" fmla="*/ 63 w 63"/>
                    <a:gd name="T18" fmla="*/ 100 h 100"/>
                  </a:gdLst>
                  <a:ahLst/>
                  <a:cxnLst>
                    <a:cxn ang="T10">
                      <a:pos x="T0" y="T1"/>
                    </a:cxn>
                    <a:cxn ang="T11">
                      <a:pos x="T2" y="T3"/>
                    </a:cxn>
                    <a:cxn ang="T12">
                      <a:pos x="T4" y="T5"/>
                    </a:cxn>
                    <a:cxn ang="T13">
                      <a:pos x="T6" y="T7"/>
                    </a:cxn>
                    <a:cxn ang="T14">
                      <a:pos x="T8" y="T9"/>
                    </a:cxn>
                  </a:cxnLst>
                  <a:rect l="T15" t="T16" r="T17" b="T18"/>
                  <a:pathLst>
                    <a:path w="63" h="100">
                      <a:moveTo>
                        <a:pt x="0" y="0"/>
                      </a:moveTo>
                      <a:lnTo>
                        <a:pt x="36" y="16"/>
                      </a:lnTo>
                      <a:lnTo>
                        <a:pt x="63" y="100"/>
                      </a:lnTo>
                      <a:lnTo>
                        <a:pt x="0" y="0"/>
                      </a:lnTo>
                      <a:close/>
                    </a:path>
                  </a:pathLst>
                </a:custGeom>
                <a:solidFill>
                  <a:srgbClr val="000000"/>
                </a:solidFill>
                <a:ln w="9525">
                  <a:noFill/>
                  <a:round/>
                  <a:headEnd/>
                  <a:tailEnd/>
                </a:ln>
              </p:spPr>
              <p:txBody>
                <a:bodyPr/>
                <a:lstStyle/>
                <a:p>
                  <a:endParaRPr lang="en-US"/>
                </a:p>
              </p:txBody>
            </p:sp>
            <p:sp>
              <p:nvSpPr>
                <p:cNvPr id="16469" name="Freeform 82"/>
                <p:cNvSpPr>
                  <a:spLocks/>
                </p:cNvSpPr>
                <p:nvPr/>
              </p:nvSpPr>
              <p:spPr bwMode="auto">
                <a:xfrm>
                  <a:off x="3924" y="1187"/>
                  <a:ext cx="212" cy="133"/>
                </a:xfrm>
                <a:custGeom>
                  <a:avLst/>
                  <a:gdLst>
                    <a:gd name="T0" fmla="*/ 54 w 212"/>
                    <a:gd name="T1" fmla="*/ 0 h 133"/>
                    <a:gd name="T2" fmla="*/ 192 w 212"/>
                    <a:gd name="T3" fmla="*/ 35 h 133"/>
                    <a:gd name="T4" fmla="*/ 212 w 212"/>
                    <a:gd name="T5" fmla="*/ 115 h 133"/>
                    <a:gd name="T6" fmla="*/ 149 w 212"/>
                    <a:gd name="T7" fmla="*/ 79 h 133"/>
                    <a:gd name="T8" fmla="*/ 126 w 212"/>
                    <a:gd name="T9" fmla="*/ 133 h 133"/>
                    <a:gd name="T10" fmla="*/ 0 w 212"/>
                    <a:gd name="T11" fmla="*/ 46 h 133"/>
                    <a:gd name="T12" fmla="*/ 81 w 212"/>
                    <a:gd name="T13" fmla="*/ 61 h 133"/>
                    <a:gd name="T14" fmla="*/ 54 w 212"/>
                    <a:gd name="T15" fmla="*/ 0 h 133"/>
                    <a:gd name="T16" fmla="*/ 54 w 212"/>
                    <a:gd name="T17" fmla="*/ 0 h 1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2"/>
                    <a:gd name="T28" fmla="*/ 0 h 133"/>
                    <a:gd name="T29" fmla="*/ 212 w 212"/>
                    <a:gd name="T30" fmla="*/ 133 h 1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2" h="133">
                      <a:moveTo>
                        <a:pt x="54" y="0"/>
                      </a:moveTo>
                      <a:lnTo>
                        <a:pt x="192" y="35"/>
                      </a:lnTo>
                      <a:lnTo>
                        <a:pt x="212" y="115"/>
                      </a:lnTo>
                      <a:lnTo>
                        <a:pt x="149" y="79"/>
                      </a:lnTo>
                      <a:lnTo>
                        <a:pt x="126" y="133"/>
                      </a:lnTo>
                      <a:lnTo>
                        <a:pt x="0" y="46"/>
                      </a:lnTo>
                      <a:lnTo>
                        <a:pt x="81" y="61"/>
                      </a:lnTo>
                      <a:lnTo>
                        <a:pt x="54" y="0"/>
                      </a:lnTo>
                      <a:close/>
                    </a:path>
                  </a:pathLst>
                </a:custGeom>
                <a:solidFill>
                  <a:srgbClr val="000000"/>
                </a:solidFill>
                <a:ln w="9525">
                  <a:noFill/>
                  <a:round/>
                  <a:headEnd/>
                  <a:tailEnd/>
                </a:ln>
              </p:spPr>
              <p:txBody>
                <a:bodyPr/>
                <a:lstStyle/>
                <a:p>
                  <a:endParaRPr lang="en-US"/>
                </a:p>
              </p:txBody>
            </p:sp>
            <p:sp>
              <p:nvSpPr>
                <p:cNvPr id="16470" name="Freeform 83"/>
                <p:cNvSpPr>
                  <a:spLocks/>
                </p:cNvSpPr>
                <p:nvPr/>
              </p:nvSpPr>
              <p:spPr bwMode="auto">
                <a:xfrm>
                  <a:off x="217" y="2550"/>
                  <a:ext cx="40" cy="49"/>
                </a:xfrm>
                <a:custGeom>
                  <a:avLst/>
                  <a:gdLst>
                    <a:gd name="T0" fmla="*/ 40 w 40"/>
                    <a:gd name="T1" fmla="*/ 0 h 49"/>
                    <a:gd name="T2" fmla="*/ 40 w 40"/>
                    <a:gd name="T3" fmla="*/ 49 h 49"/>
                    <a:gd name="T4" fmla="*/ 0 w 40"/>
                    <a:gd name="T5" fmla="*/ 33 h 49"/>
                    <a:gd name="T6" fmla="*/ 40 w 40"/>
                    <a:gd name="T7" fmla="*/ 0 h 49"/>
                    <a:gd name="T8" fmla="*/ 40 w 40"/>
                    <a:gd name="T9" fmla="*/ 0 h 49"/>
                    <a:gd name="T10" fmla="*/ 0 60000 65536"/>
                    <a:gd name="T11" fmla="*/ 0 60000 65536"/>
                    <a:gd name="T12" fmla="*/ 0 60000 65536"/>
                    <a:gd name="T13" fmla="*/ 0 60000 65536"/>
                    <a:gd name="T14" fmla="*/ 0 60000 65536"/>
                    <a:gd name="T15" fmla="*/ 0 w 40"/>
                    <a:gd name="T16" fmla="*/ 0 h 49"/>
                    <a:gd name="T17" fmla="*/ 40 w 40"/>
                    <a:gd name="T18" fmla="*/ 49 h 49"/>
                  </a:gdLst>
                  <a:ahLst/>
                  <a:cxnLst>
                    <a:cxn ang="T10">
                      <a:pos x="T0" y="T1"/>
                    </a:cxn>
                    <a:cxn ang="T11">
                      <a:pos x="T2" y="T3"/>
                    </a:cxn>
                    <a:cxn ang="T12">
                      <a:pos x="T4" y="T5"/>
                    </a:cxn>
                    <a:cxn ang="T13">
                      <a:pos x="T6" y="T7"/>
                    </a:cxn>
                    <a:cxn ang="T14">
                      <a:pos x="T8" y="T9"/>
                    </a:cxn>
                  </a:cxnLst>
                  <a:rect l="T15" t="T16" r="T17" b="T18"/>
                  <a:pathLst>
                    <a:path w="40" h="49">
                      <a:moveTo>
                        <a:pt x="40" y="0"/>
                      </a:moveTo>
                      <a:lnTo>
                        <a:pt x="40" y="49"/>
                      </a:lnTo>
                      <a:lnTo>
                        <a:pt x="0" y="33"/>
                      </a:lnTo>
                      <a:lnTo>
                        <a:pt x="40" y="0"/>
                      </a:lnTo>
                      <a:close/>
                    </a:path>
                  </a:pathLst>
                </a:custGeom>
                <a:solidFill>
                  <a:srgbClr val="000000"/>
                </a:solidFill>
                <a:ln w="9525">
                  <a:noFill/>
                  <a:round/>
                  <a:headEnd/>
                  <a:tailEnd/>
                </a:ln>
              </p:spPr>
              <p:txBody>
                <a:bodyPr/>
                <a:lstStyle/>
                <a:p>
                  <a:endParaRPr lang="en-US"/>
                </a:p>
              </p:txBody>
            </p:sp>
            <p:sp>
              <p:nvSpPr>
                <p:cNvPr id="16471" name="Freeform 84"/>
                <p:cNvSpPr>
                  <a:spLocks/>
                </p:cNvSpPr>
                <p:nvPr/>
              </p:nvSpPr>
              <p:spPr bwMode="auto">
                <a:xfrm>
                  <a:off x="192" y="2499"/>
                  <a:ext cx="38" cy="51"/>
                </a:xfrm>
                <a:custGeom>
                  <a:avLst/>
                  <a:gdLst>
                    <a:gd name="T0" fmla="*/ 0 w 38"/>
                    <a:gd name="T1" fmla="*/ 0 h 51"/>
                    <a:gd name="T2" fmla="*/ 38 w 38"/>
                    <a:gd name="T3" fmla="*/ 34 h 51"/>
                    <a:gd name="T4" fmla="*/ 13 w 38"/>
                    <a:gd name="T5" fmla="*/ 51 h 51"/>
                    <a:gd name="T6" fmla="*/ 0 w 38"/>
                    <a:gd name="T7" fmla="*/ 0 h 51"/>
                    <a:gd name="T8" fmla="*/ 0 w 38"/>
                    <a:gd name="T9" fmla="*/ 0 h 51"/>
                    <a:gd name="T10" fmla="*/ 0 60000 65536"/>
                    <a:gd name="T11" fmla="*/ 0 60000 65536"/>
                    <a:gd name="T12" fmla="*/ 0 60000 65536"/>
                    <a:gd name="T13" fmla="*/ 0 60000 65536"/>
                    <a:gd name="T14" fmla="*/ 0 60000 65536"/>
                    <a:gd name="T15" fmla="*/ 0 w 38"/>
                    <a:gd name="T16" fmla="*/ 0 h 51"/>
                    <a:gd name="T17" fmla="*/ 38 w 38"/>
                    <a:gd name="T18" fmla="*/ 51 h 51"/>
                  </a:gdLst>
                  <a:ahLst/>
                  <a:cxnLst>
                    <a:cxn ang="T10">
                      <a:pos x="T0" y="T1"/>
                    </a:cxn>
                    <a:cxn ang="T11">
                      <a:pos x="T2" y="T3"/>
                    </a:cxn>
                    <a:cxn ang="T12">
                      <a:pos x="T4" y="T5"/>
                    </a:cxn>
                    <a:cxn ang="T13">
                      <a:pos x="T6" y="T7"/>
                    </a:cxn>
                    <a:cxn ang="T14">
                      <a:pos x="T8" y="T9"/>
                    </a:cxn>
                  </a:cxnLst>
                  <a:rect l="T15" t="T16" r="T17" b="T18"/>
                  <a:pathLst>
                    <a:path w="38" h="51">
                      <a:moveTo>
                        <a:pt x="0" y="0"/>
                      </a:moveTo>
                      <a:lnTo>
                        <a:pt x="38" y="34"/>
                      </a:lnTo>
                      <a:lnTo>
                        <a:pt x="13" y="51"/>
                      </a:lnTo>
                      <a:lnTo>
                        <a:pt x="0" y="0"/>
                      </a:lnTo>
                      <a:close/>
                    </a:path>
                  </a:pathLst>
                </a:custGeom>
                <a:solidFill>
                  <a:srgbClr val="000000"/>
                </a:solidFill>
                <a:ln w="9525">
                  <a:noFill/>
                  <a:round/>
                  <a:headEnd/>
                  <a:tailEnd/>
                </a:ln>
              </p:spPr>
              <p:txBody>
                <a:bodyPr/>
                <a:lstStyle/>
                <a:p>
                  <a:endParaRPr lang="en-US"/>
                </a:p>
              </p:txBody>
            </p:sp>
            <p:sp>
              <p:nvSpPr>
                <p:cNvPr id="16472" name="Freeform 85"/>
                <p:cNvSpPr>
                  <a:spLocks/>
                </p:cNvSpPr>
                <p:nvPr/>
              </p:nvSpPr>
              <p:spPr bwMode="auto">
                <a:xfrm>
                  <a:off x="2623" y="1830"/>
                  <a:ext cx="19" cy="33"/>
                </a:xfrm>
                <a:custGeom>
                  <a:avLst/>
                  <a:gdLst>
                    <a:gd name="T0" fmla="*/ 19 w 19"/>
                    <a:gd name="T1" fmla="*/ 0 h 33"/>
                    <a:gd name="T2" fmla="*/ 14 w 19"/>
                    <a:gd name="T3" fmla="*/ 11 h 33"/>
                    <a:gd name="T4" fmla="*/ 16 w 19"/>
                    <a:gd name="T5" fmla="*/ 33 h 33"/>
                    <a:gd name="T6" fmla="*/ 0 w 19"/>
                    <a:gd name="T7" fmla="*/ 11 h 33"/>
                    <a:gd name="T8" fmla="*/ 19 w 19"/>
                    <a:gd name="T9" fmla="*/ 0 h 33"/>
                    <a:gd name="T10" fmla="*/ 19 w 19"/>
                    <a:gd name="T11" fmla="*/ 0 h 33"/>
                    <a:gd name="T12" fmla="*/ 0 60000 65536"/>
                    <a:gd name="T13" fmla="*/ 0 60000 65536"/>
                    <a:gd name="T14" fmla="*/ 0 60000 65536"/>
                    <a:gd name="T15" fmla="*/ 0 60000 65536"/>
                    <a:gd name="T16" fmla="*/ 0 60000 65536"/>
                    <a:gd name="T17" fmla="*/ 0 60000 65536"/>
                    <a:gd name="T18" fmla="*/ 0 w 19"/>
                    <a:gd name="T19" fmla="*/ 0 h 33"/>
                    <a:gd name="T20" fmla="*/ 19 w 19"/>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19" h="33">
                      <a:moveTo>
                        <a:pt x="19" y="0"/>
                      </a:moveTo>
                      <a:lnTo>
                        <a:pt x="14" y="11"/>
                      </a:lnTo>
                      <a:lnTo>
                        <a:pt x="16" y="33"/>
                      </a:lnTo>
                      <a:lnTo>
                        <a:pt x="0" y="11"/>
                      </a:lnTo>
                      <a:lnTo>
                        <a:pt x="19" y="0"/>
                      </a:lnTo>
                      <a:close/>
                    </a:path>
                  </a:pathLst>
                </a:custGeom>
                <a:solidFill>
                  <a:srgbClr val="000000"/>
                </a:solidFill>
                <a:ln w="9525">
                  <a:noFill/>
                  <a:round/>
                  <a:headEnd/>
                  <a:tailEnd/>
                </a:ln>
              </p:spPr>
              <p:txBody>
                <a:bodyPr/>
                <a:lstStyle/>
                <a:p>
                  <a:endParaRPr lang="en-US"/>
                </a:p>
              </p:txBody>
            </p:sp>
            <p:sp>
              <p:nvSpPr>
                <p:cNvPr id="16473" name="Freeform 86"/>
                <p:cNvSpPr>
                  <a:spLocks/>
                </p:cNvSpPr>
                <p:nvPr/>
              </p:nvSpPr>
              <p:spPr bwMode="auto">
                <a:xfrm>
                  <a:off x="2709" y="1747"/>
                  <a:ext cx="23" cy="38"/>
                </a:xfrm>
                <a:custGeom>
                  <a:avLst/>
                  <a:gdLst>
                    <a:gd name="T0" fmla="*/ 21 w 23"/>
                    <a:gd name="T1" fmla="*/ 0 h 38"/>
                    <a:gd name="T2" fmla="*/ 16 w 23"/>
                    <a:gd name="T3" fmla="*/ 14 h 38"/>
                    <a:gd name="T4" fmla="*/ 0 w 23"/>
                    <a:gd name="T5" fmla="*/ 25 h 38"/>
                    <a:gd name="T6" fmla="*/ 12 w 23"/>
                    <a:gd name="T7" fmla="*/ 38 h 38"/>
                    <a:gd name="T8" fmla="*/ 23 w 23"/>
                    <a:gd name="T9" fmla="*/ 23 h 38"/>
                    <a:gd name="T10" fmla="*/ 21 w 23"/>
                    <a:gd name="T11" fmla="*/ 0 h 38"/>
                    <a:gd name="T12" fmla="*/ 21 w 23"/>
                    <a:gd name="T13" fmla="*/ 0 h 38"/>
                    <a:gd name="T14" fmla="*/ 0 60000 65536"/>
                    <a:gd name="T15" fmla="*/ 0 60000 65536"/>
                    <a:gd name="T16" fmla="*/ 0 60000 65536"/>
                    <a:gd name="T17" fmla="*/ 0 60000 65536"/>
                    <a:gd name="T18" fmla="*/ 0 60000 65536"/>
                    <a:gd name="T19" fmla="*/ 0 60000 65536"/>
                    <a:gd name="T20" fmla="*/ 0 60000 65536"/>
                    <a:gd name="T21" fmla="*/ 0 w 23"/>
                    <a:gd name="T22" fmla="*/ 0 h 38"/>
                    <a:gd name="T23" fmla="*/ 23 w 23"/>
                    <a:gd name="T24" fmla="*/ 38 h 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38">
                      <a:moveTo>
                        <a:pt x="21" y="0"/>
                      </a:moveTo>
                      <a:lnTo>
                        <a:pt x="16" y="14"/>
                      </a:lnTo>
                      <a:lnTo>
                        <a:pt x="0" y="25"/>
                      </a:lnTo>
                      <a:lnTo>
                        <a:pt x="12" y="38"/>
                      </a:lnTo>
                      <a:lnTo>
                        <a:pt x="23" y="23"/>
                      </a:lnTo>
                      <a:lnTo>
                        <a:pt x="21" y="0"/>
                      </a:lnTo>
                      <a:close/>
                    </a:path>
                  </a:pathLst>
                </a:custGeom>
                <a:solidFill>
                  <a:srgbClr val="000000"/>
                </a:solidFill>
                <a:ln w="9525">
                  <a:noFill/>
                  <a:round/>
                  <a:headEnd/>
                  <a:tailEnd/>
                </a:ln>
              </p:spPr>
              <p:txBody>
                <a:bodyPr/>
                <a:lstStyle/>
                <a:p>
                  <a:endParaRPr lang="en-US"/>
                </a:p>
              </p:txBody>
            </p:sp>
            <p:sp>
              <p:nvSpPr>
                <p:cNvPr id="16474" name="Freeform 87"/>
                <p:cNvSpPr>
                  <a:spLocks/>
                </p:cNvSpPr>
                <p:nvPr/>
              </p:nvSpPr>
              <p:spPr bwMode="auto">
                <a:xfrm>
                  <a:off x="1047" y="1233"/>
                  <a:ext cx="247" cy="104"/>
                </a:xfrm>
                <a:custGeom>
                  <a:avLst/>
                  <a:gdLst>
                    <a:gd name="T0" fmla="*/ 117 w 247"/>
                    <a:gd name="T1" fmla="*/ 16 h 104"/>
                    <a:gd name="T2" fmla="*/ 74 w 247"/>
                    <a:gd name="T3" fmla="*/ 16 h 104"/>
                    <a:gd name="T4" fmla="*/ 59 w 247"/>
                    <a:gd name="T5" fmla="*/ 16 h 104"/>
                    <a:gd name="T6" fmla="*/ 14 w 247"/>
                    <a:gd name="T7" fmla="*/ 31 h 104"/>
                    <a:gd name="T8" fmla="*/ 0 w 247"/>
                    <a:gd name="T9" fmla="*/ 60 h 104"/>
                    <a:gd name="T10" fmla="*/ 45 w 247"/>
                    <a:gd name="T11" fmla="*/ 60 h 104"/>
                    <a:gd name="T12" fmla="*/ 74 w 247"/>
                    <a:gd name="T13" fmla="*/ 46 h 104"/>
                    <a:gd name="T14" fmla="*/ 59 w 247"/>
                    <a:gd name="T15" fmla="*/ 76 h 104"/>
                    <a:gd name="T16" fmla="*/ 102 w 247"/>
                    <a:gd name="T17" fmla="*/ 76 h 104"/>
                    <a:gd name="T18" fmla="*/ 102 w 247"/>
                    <a:gd name="T19" fmla="*/ 104 h 104"/>
                    <a:gd name="T20" fmla="*/ 117 w 247"/>
                    <a:gd name="T21" fmla="*/ 104 h 104"/>
                    <a:gd name="T22" fmla="*/ 176 w 247"/>
                    <a:gd name="T23" fmla="*/ 91 h 104"/>
                    <a:gd name="T24" fmla="*/ 247 w 247"/>
                    <a:gd name="T25" fmla="*/ 76 h 104"/>
                    <a:gd name="T26" fmla="*/ 235 w 247"/>
                    <a:gd name="T27" fmla="*/ 60 h 104"/>
                    <a:gd name="T28" fmla="*/ 206 w 247"/>
                    <a:gd name="T29" fmla="*/ 60 h 104"/>
                    <a:gd name="T30" fmla="*/ 221 w 247"/>
                    <a:gd name="T31" fmla="*/ 31 h 104"/>
                    <a:gd name="T32" fmla="*/ 190 w 247"/>
                    <a:gd name="T33" fmla="*/ 31 h 104"/>
                    <a:gd name="T34" fmla="*/ 190 w 247"/>
                    <a:gd name="T35" fmla="*/ 0 h 104"/>
                    <a:gd name="T36" fmla="*/ 176 w 247"/>
                    <a:gd name="T37" fmla="*/ 0 h 104"/>
                    <a:gd name="T38" fmla="*/ 147 w 247"/>
                    <a:gd name="T39" fmla="*/ 46 h 104"/>
                    <a:gd name="T40" fmla="*/ 117 w 247"/>
                    <a:gd name="T41" fmla="*/ 16 h 104"/>
                    <a:gd name="T42" fmla="*/ 117 w 247"/>
                    <a:gd name="T43" fmla="*/ 16 h 10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7"/>
                    <a:gd name="T67" fmla="*/ 0 h 104"/>
                    <a:gd name="T68" fmla="*/ 247 w 247"/>
                    <a:gd name="T69" fmla="*/ 104 h 10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7" h="104">
                      <a:moveTo>
                        <a:pt x="117" y="16"/>
                      </a:moveTo>
                      <a:lnTo>
                        <a:pt x="74" y="16"/>
                      </a:lnTo>
                      <a:lnTo>
                        <a:pt x="59" y="16"/>
                      </a:lnTo>
                      <a:lnTo>
                        <a:pt x="14" y="31"/>
                      </a:lnTo>
                      <a:lnTo>
                        <a:pt x="0" y="60"/>
                      </a:lnTo>
                      <a:lnTo>
                        <a:pt x="45" y="60"/>
                      </a:lnTo>
                      <a:lnTo>
                        <a:pt x="74" y="46"/>
                      </a:lnTo>
                      <a:lnTo>
                        <a:pt x="59" y="76"/>
                      </a:lnTo>
                      <a:lnTo>
                        <a:pt x="102" y="76"/>
                      </a:lnTo>
                      <a:lnTo>
                        <a:pt x="102" y="104"/>
                      </a:lnTo>
                      <a:lnTo>
                        <a:pt x="117" y="104"/>
                      </a:lnTo>
                      <a:lnTo>
                        <a:pt x="176" y="91"/>
                      </a:lnTo>
                      <a:lnTo>
                        <a:pt x="247" y="76"/>
                      </a:lnTo>
                      <a:lnTo>
                        <a:pt x="235" y="60"/>
                      </a:lnTo>
                      <a:lnTo>
                        <a:pt x="206" y="60"/>
                      </a:lnTo>
                      <a:lnTo>
                        <a:pt x="221" y="31"/>
                      </a:lnTo>
                      <a:lnTo>
                        <a:pt x="190" y="31"/>
                      </a:lnTo>
                      <a:lnTo>
                        <a:pt x="190" y="0"/>
                      </a:lnTo>
                      <a:lnTo>
                        <a:pt x="176" y="0"/>
                      </a:lnTo>
                      <a:lnTo>
                        <a:pt x="147" y="46"/>
                      </a:lnTo>
                      <a:lnTo>
                        <a:pt x="117" y="16"/>
                      </a:lnTo>
                      <a:close/>
                    </a:path>
                  </a:pathLst>
                </a:custGeom>
                <a:solidFill>
                  <a:srgbClr val="0DC20D"/>
                </a:solidFill>
                <a:ln w="9525">
                  <a:noFill/>
                  <a:round/>
                  <a:headEnd/>
                  <a:tailEnd/>
                </a:ln>
              </p:spPr>
              <p:txBody>
                <a:bodyPr/>
                <a:lstStyle/>
                <a:p>
                  <a:endParaRPr lang="en-US"/>
                </a:p>
              </p:txBody>
            </p:sp>
            <p:sp>
              <p:nvSpPr>
                <p:cNvPr id="16475" name="Freeform 88"/>
                <p:cNvSpPr>
                  <a:spLocks/>
                </p:cNvSpPr>
                <p:nvPr/>
              </p:nvSpPr>
              <p:spPr bwMode="auto">
                <a:xfrm>
                  <a:off x="1207" y="1189"/>
                  <a:ext cx="75" cy="44"/>
                </a:xfrm>
                <a:custGeom>
                  <a:avLst/>
                  <a:gdLst>
                    <a:gd name="T0" fmla="*/ 61 w 75"/>
                    <a:gd name="T1" fmla="*/ 0 h 44"/>
                    <a:gd name="T2" fmla="*/ 16 w 75"/>
                    <a:gd name="T3" fmla="*/ 0 h 44"/>
                    <a:gd name="T4" fmla="*/ 0 w 75"/>
                    <a:gd name="T5" fmla="*/ 17 h 44"/>
                    <a:gd name="T6" fmla="*/ 46 w 75"/>
                    <a:gd name="T7" fmla="*/ 17 h 44"/>
                    <a:gd name="T8" fmla="*/ 0 w 75"/>
                    <a:gd name="T9" fmla="*/ 31 h 44"/>
                    <a:gd name="T10" fmla="*/ 61 w 75"/>
                    <a:gd name="T11" fmla="*/ 44 h 44"/>
                    <a:gd name="T12" fmla="*/ 75 w 75"/>
                    <a:gd name="T13" fmla="*/ 17 h 44"/>
                    <a:gd name="T14" fmla="*/ 61 w 75"/>
                    <a:gd name="T15" fmla="*/ 0 h 44"/>
                    <a:gd name="T16" fmla="*/ 61 w 75"/>
                    <a:gd name="T17" fmla="*/ 0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
                    <a:gd name="T28" fmla="*/ 0 h 44"/>
                    <a:gd name="T29" fmla="*/ 75 w 75"/>
                    <a:gd name="T30" fmla="*/ 44 h 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 h="44">
                      <a:moveTo>
                        <a:pt x="61" y="0"/>
                      </a:moveTo>
                      <a:lnTo>
                        <a:pt x="16" y="0"/>
                      </a:lnTo>
                      <a:lnTo>
                        <a:pt x="0" y="17"/>
                      </a:lnTo>
                      <a:lnTo>
                        <a:pt x="46" y="17"/>
                      </a:lnTo>
                      <a:lnTo>
                        <a:pt x="0" y="31"/>
                      </a:lnTo>
                      <a:lnTo>
                        <a:pt x="61" y="44"/>
                      </a:lnTo>
                      <a:lnTo>
                        <a:pt x="75" y="17"/>
                      </a:lnTo>
                      <a:lnTo>
                        <a:pt x="61" y="0"/>
                      </a:lnTo>
                      <a:close/>
                    </a:path>
                  </a:pathLst>
                </a:custGeom>
                <a:solidFill>
                  <a:srgbClr val="0DC20D"/>
                </a:solidFill>
                <a:ln w="9525">
                  <a:noFill/>
                  <a:round/>
                  <a:headEnd/>
                  <a:tailEnd/>
                </a:ln>
              </p:spPr>
              <p:txBody>
                <a:bodyPr/>
                <a:lstStyle/>
                <a:p>
                  <a:endParaRPr lang="en-US"/>
                </a:p>
              </p:txBody>
            </p:sp>
            <p:sp>
              <p:nvSpPr>
                <p:cNvPr id="16476" name="Freeform 89"/>
                <p:cNvSpPr>
                  <a:spLocks/>
                </p:cNvSpPr>
                <p:nvPr/>
              </p:nvSpPr>
              <p:spPr bwMode="auto">
                <a:xfrm>
                  <a:off x="1320" y="1178"/>
                  <a:ext cx="80" cy="59"/>
                </a:xfrm>
                <a:custGeom>
                  <a:avLst/>
                  <a:gdLst>
                    <a:gd name="T0" fmla="*/ 80 w 80"/>
                    <a:gd name="T1" fmla="*/ 55 h 59"/>
                    <a:gd name="T2" fmla="*/ 80 w 80"/>
                    <a:gd name="T3" fmla="*/ 39 h 59"/>
                    <a:gd name="T4" fmla="*/ 57 w 80"/>
                    <a:gd name="T5" fmla="*/ 28 h 59"/>
                    <a:gd name="T6" fmla="*/ 28 w 80"/>
                    <a:gd name="T7" fmla="*/ 0 h 59"/>
                    <a:gd name="T8" fmla="*/ 3 w 80"/>
                    <a:gd name="T9" fmla="*/ 0 h 59"/>
                    <a:gd name="T10" fmla="*/ 0 w 80"/>
                    <a:gd name="T11" fmla="*/ 19 h 59"/>
                    <a:gd name="T12" fmla="*/ 25 w 80"/>
                    <a:gd name="T13" fmla="*/ 31 h 59"/>
                    <a:gd name="T14" fmla="*/ 3 w 80"/>
                    <a:gd name="T15" fmla="*/ 39 h 59"/>
                    <a:gd name="T16" fmla="*/ 3 w 80"/>
                    <a:gd name="T17" fmla="*/ 59 h 59"/>
                    <a:gd name="T18" fmla="*/ 48 w 80"/>
                    <a:gd name="T19" fmla="*/ 44 h 59"/>
                    <a:gd name="T20" fmla="*/ 64 w 80"/>
                    <a:gd name="T21" fmla="*/ 46 h 59"/>
                    <a:gd name="T22" fmla="*/ 64 w 80"/>
                    <a:gd name="T23" fmla="*/ 55 h 59"/>
                    <a:gd name="T24" fmla="*/ 80 w 80"/>
                    <a:gd name="T25" fmla="*/ 55 h 59"/>
                    <a:gd name="T26" fmla="*/ 80 w 80"/>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0"/>
                    <a:gd name="T43" fmla="*/ 0 h 59"/>
                    <a:gd name="T44" fmla="*/ 80 w 80"/>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0" h="59">
                      <a:moveTo>
                        <a:pt x="80" y="55"/>
                      </a:moveTo>
                      <a:lnTo>
                        <a:pt x="80" y="39"/>
                      </a:lnTo>
                      <a:lnTo>
                        <a:pt x="57" y="28"/>
                      </a:lnTo>
                      <a:lnTo>
                        <a:pt x="28" y="0"/>
                      </a:lnTo>
                      <a:lnTo>
                        <a:pt x="3" y="0"/>
                      </a:lnTo>
                      <a:lnTo>
                        <a:pt x="0" y="19"/>
                      </a:lnTo>
                      <a:lnTo>
                        <a:pt x="25" y="31"/>
                      </a:lnTo>
                      <a:lnTo>
                        <a:pt x="3" y="39"/>
                      </a:lnTo>
                      <a:lnTo>
                        <a:pt x="3" y="59"/>
                      </a:lnTo>
                      <a:lnTo>
                        <a:pt x="48" y="44"/>
                      </a:lnTo>
                      <a:lnTo>
                        <a:pt x="64" y="46"/>
                      </a:lnTo>
                      <a:lnTo>
                        <a:pt x="64" y="55"/>
                      </a:lnTo>
                      <a:lnTo>
                        <a:pt x="80" y="55"/>
                      </a:lnTo>
                      <a:close/>
                    </a:path>
                  </a:pathLst>
                </a:custGeom>
                <a:solidFill>
                  <a:srgbClr val="0DC20D"/>
                </a:solidFill>
                <a:ln w="9525">
                  <a:noFill/>
                  <a:round/>
                  <a:headEnd/>
                  <a:tailEnd/>
                </a:ln>
              </p:spPr>
              <p:txBody>
                <a:bodyPr/>
                <a:lstStyle/>
                <a:p>
                  <a:endParaRPr lang="en-US"/>
                </a:p>
              </p:txBody>
            </p:sp>
            <p:sp>
              <p:nvSpPr>
                <p:cNvPr id="16477" name="Freeform 90"/>
                <p:cNvSpPr>
                  <a:spLocks/>
                </p:cNvSpPr>
                <p:nvPr/>
              </p:nvSpPr>
              <p:spPr bwMode="auto">
                <a:xfrm>
                  <a:off x="1409" y="1197"/>
                  <a:ext cx="56" cy="58"/>
                </a:xfrm>
                <a:custGeom>
                  <a:avLst/>
                  <a:gdLst>
                    <a:gd name="T0" fmla="*/ 45 w 56"/>
                    <a:gd name="T1" fmla="*/ 58 h 58"/>
                    <a:gd name="T2" fmla="*/ 56 w 56"/>
                    <a:gd name="T3" fmla="*/ 47 h 58"/>
                    <a:gd name="T4" fmla="*/ 50 w 56"/>
                    <a:gd name="T5" fmla="*/ 20 h 58"/>
                    <a:gd name="T6" fmla="*/ 29 w 56"/>
                    <a:gd name="T7" fmla="*/ 12 h 58"/>
                    <a:gd name="T8" fmla="*/ 27 w 56"/>
                    <a:gd name="T9" fmla="*/ 0 h 58"/>
                    <a:gd name="T10" fmla="*/ 0 w 56"/>
                    <a:gd name="T11" fmla="*/ 0 h 58"/>
                    <a:gd name="T12" fmla="*/ 2 w 56"/>
                    <a:gd name="T13" fmla="*/ 34 h 58"/>
                    <a:gd name="T14" fmla="*/ 25 w 56"/>
                    <a:gd name="T15" fmla="*/ 58 h 58"/>
                    <a:gd name="T16" fmla="*/ 45 w 56"/>
                    <a:gd name="T17" fmla="*/ 58 h 58"/>
                    <a:gd name="T18" fmla="*/ 45 w 56"/>
                    <a:gd name="T19" fmla="*/ 58 h 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58"/>
                    <a:gd name="T32" fmla="*/ 56 w 56"/>
                    <a:gd name="T33" fmla="*/ 58 h 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58">
                      <a:moveTo>
                        <a:pt x="45" y="58"/>
                      </a:moveTo>
                      <a:lnTo>
                        <a:pt x="56" y="47"/>
                      </a:lnTo>
                      <a:lnTo>
                        <a:pt x="50" y="20"/>
                      </a:lnTo>
                      <a:lnTo>
                        <a:pt x="29" y="12"/>
                      </a:lnTo>
                      <a:lnTo>
                        <a:pt x="27" y="0"/>
                      </a:lnTo>
                      <a:lnTo>
                        <a:pt x="0" y="0"/>
                      </a:lnTo>
                      <a:lnTo>
                        <a:pt x="2" y="34"/>
                      </a:lnTo>
                      <a:lnTo>
                        <a:pt x="25" y="58"/>
                      </a:lnTo>
                      <a:lnTo>
                        <a:pt x="45" y="58"/>
                      </a:lnTo>
                      <a:close/>
                    </a:path>
                  </a:pathLst>
                </a:custGeom>
                <a:solidFill>
                  <a:srgbClr val="0DC20D"/>
                </a:solidFill>
                <a:ln w="9525">
                  <a:noFill/>
                  <a:round/>
                  <a:headEnd/>
                  <a:tailEnd/>
                </a:ln>
              </p:spPr>
              <p:txBody>
                <a:bodyPr/>
                <a:lstStyle/>
                <a:p>
                  <a:endParaRPr lang="en-US"/>
                </a:p>
              </p:txBody>
            </p:sp>
            <p:sp>
              <p:nvSpPr>
                <p:cNvPr id="16478" name="Freeform 91"/>
                <p:cNvSpPr>
                  <a:spLocks/>
                </p:cNvSpPr>
                <p:nvPr/>
              </p:nvSpPr>
              <p:spPr bwMode="auto">
                <a:xfrm>
                  <a:off x="981" y="1315"/>
                  <a:ext cx="310" cy="151"/>
                </a:xfrm>
                <a:custGeom>
                  <a:avLst/>
                  <a:gdLst>
                    <a:gd name="T0" fmla="*/ 127 w 310"/>
                    <a:gd name="T1" fmla="*/ 13 h 151"/>
                    <a:gd name="T2" fmla="*/ 57 w 310"/>
                    <a:gd name="T3" fmla="*/ 5 h 151"/>
                    <a:gd name="T4" fmla="*/ 28 w 310"/>
                    <a:gd name="T5" fmla="*/ 0 h 151"/>
                    <a:gd name="T6" fmla="*/ 36 w 310"/>
                    <a:gd name="T7" fmla="*/ 13 h 151"/>
                    <a:gd name="T8" fmla="*/ 0 w 310"/>
                    <a:gd name="T9" fmla="*/ 62 h 151"/>
                    <a:gd name="T10" fmla="*/ 0 w 310"/>
                    <a:gd name="T11" fmla="*/ 82 h 151"/>
                    <a:gd name="T12" fmla="*/ 12 w 310"/>
                    <a:gd name="T13" fmla="*/ 95 h 151"/>
                    <a:gd name="T14" fmla="*/ 21 w 310"/>
                    <a:gd name="T15" fmla="*/ 113 h 151"/>
                    <a:gd name="T16" fmla="*/ 50 w 310"/>
                    <a:gd name="T17" fmla="*/ 111 h 151"/>
                    <a:gd name="T18" fmla="*/ 50 w 310"/>
                    <a:gd name="T19" fmla="*/ 100 h 151"/>
                    <a:gd name="T20" fmla="*/ 64 w 310"/>
                    <a:gd name="T21" fmla="*/ 96 h 151"/>
                    <a:gd name="T22" fmla="*/ 88 w 310"/>
                    <a:gd name="T23" fmla="*/ 53 h 151"/>
                    <a:gd name="T24" fmla="*/ 104 w 310"/>
                    <a:gd name="T25" fmla="*/ 66 h 151"/>
                    <a:gd name="T26" fmla="*/ 88 w 310"/>
                    <a:gd name="T27" fmla="*/ 76 h 151"/>
                    <a:gd name="T28" fmla="*/ 88 w 310"/>
                    <a:gd name="T29" fmla="*/ 104 h 151"/>
                    <a:gd name="T30" fmla="*/ 100 w 310"/>
                    <a:gd name="T31" fmla="*/ 95 h 151"/>
                    <a:gd name="T32" fmla="*/ 88 w 310"/>
                    <a:gd name="T33" fmla="*/ 117 h 151"/>
                    <a:gd name="T34" fmla="*/ 88 w 310"/>
                    <a:gd name="T35" fmla="*/ 129 h 151"/>
                    <a:gd name="T36" fmla="*/ 134 w 310"/>
                    <a:gd name="T37" fmla="*/ 140 h 151"/>
                    <a:gd name="T38" fmla="*/ 193 w 310"/>
                    <a:gd name="T39" fmla="*/ 149 h 151"/>
                    <a:gd name="T40" fmla="*/ 222 w 310"/>
                    <a:gd name="T41" fmla="*/ 129 h 151"/>
                    <a:gd name="T42" fmla="*/ 249 w 310"/>
                    <a:gd name="T43" fmla="*/ 149 h 151"/>
                    <a:gd name="T44" fmla="*/ 303 w 310"/>
                    <a:gd name="T45" fmla="*/ 151 h 151"/>
                    <a:gd name="T46" fmla="*/ 305 w 310"/>
                    <a:gd name="T47" fmla="*/ 135 h 151"/>
                    <a:gd name="T48" fmla="*/ 276 w 310"/>
                    <a:gd name="T49" fmla="*/ 109 h 151"/>
                    <a:gd name="T50" fmla="*/ 288 w 310"/>
                    <a:gd name="T51" fmla="*/ 78 h 151"/>
                    <a:gd name="T52" fmla="*/ 306 w 310"/>
                    <a:gd name="T53" fmla="*/ 58 h 151"/>
                    <a:gd name="T54" fmla="*/ 310 w 310"/>
                    <a:gd name="T55" fmla="*/ 31 h 151"/>
                    <a:gd name="T56" fmla="*/ 256 w 310"/>
                    <a:gd name="T57" fmla="*/ 29 h 151"/>
                    <a:gd name="T58" fmla="*/ 249 w 310"/>
                    <a:gd name="T59" fmla="*/ 62 h 151"/>
                    <a:gd name="T60" fmla="*/ 226 w 310"/>
                    <a:gd name="T61" fmla="*/ 66 h 151"/>
                    <a:gd name="T62" fmla="*/ 217 w 310"/>
                    <a:gd name="T63" fmla="*/ 87 h 151"/>
                    <a:gd name="T64" fmla="*/ 190 w 310"/>
                    <a:gd name="T65" fmla="*/ 45 h 151"/>
                    <a:gd name="T66" fmla="*/ 174 w 310"/>
                    <a:gd name="T67" fmla="*/ 62 h 151"/>
                    <a:gd name="T68" fmla="*/ 163 w 310"/>
                    <a:gd name="T69" fmla="*/ 49 h 151"/>
                    <a:gd name="T70" fmla="*/ 168 w 310"/>
                    <a:gd name="T71" fmla="*/ 31 h 151"/>
                    <a:gd name="T72" fmla="*/ 134 w 310"/>
                    <a:gd name="T73" fmla="*/ 29 h 151"/>
                    <a:gd name="T74" fmla="*/ 127 w 310"/>
                    <a:gd name="T75" fmla="*/ 13 h 151"/>
                    <a:gd name="T76" fmla="*/ 127 w 310"/>
                    <a:gd name="T77" fmla="*/ 13 h 1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10"/>
                    <a:gd name="T118" fmla="*/ 0 h 151"/>
                    <a:gd name="T119" fmla="*/ 310 w 310"/>
                    <a:gd name="T120" fmla="*/ 151 h 15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10" h="151">
                      <a:moveTo>
                        <a:pt x="127" y="13"/>
                      </a:moveTo>
                      <a:lnTo>
                        <a:pt x="57" y="5"/>
                      </a:lnTo>
                      <a:lnTo>
                        <a:pt x="28" y="0"/>
                      </a:lnTo>
                      <a:lnTo>
                        <a:pt x="36" y="13"/>
                      </a:lnTo>
                      <a:lnTo>
                        <a:pt x="0" y="62"/>
                      </a:lnTo>
                      <a:lnTo>
                        <a:pt x="0" y="82"/>
                      </a:lnTo>
                      <a:lnTo>
                        <a:pt x="12" y="95"/>
                      </a:lnTo>
                      <a:lnTo>
                        <a:pt x="21" y="113"/>
                      </a:lnTo>
                      <a:lnTo>
                        <a:pt x="50" y="111"/>
                      </a:lnTo>
                      <a:lnTo>
                        <a:pt x="50" y="100"/>
                      </a:lnTo>
                      <a:lnTo>
                        <a:pt x="64" y="96"/>
                      </a:lnTo>
                      <a:lnTo>
                        <a:pt x="88" y="53"/>
                      </a:lnTo>
                      <a:lnTo>
                        <a:pt x="104" y="66"/>
                      </a:lnTo>
                      <a:lnTo>
                        <a:pt x="88" y="76"/>
                      </a:lnTo>
                      <a:lnTo>
                        <a:pt x="88" y="104"/>
                      </a:lnTo>
                      <a:lnTo>
                        <a:pt x="100" y="95"/>
                      </a:lnTo>
                      <a:lnTo>
                        <a:pt x="88" y="117"/>
                      </a:lnTo>
                      <a:lnTo>
                        <a:pt x="88" y="129"/>
                      </a:lnTo>
                      <a:lnTo>
                        <a:pt x="134" y="140"/>
                      </a:lnTo>
                      <a:lnTo>
                        <a:pt x="193" y="149"/>
                      </a:lnTo>
                      <a:lnTo>
                        <a:pt x="222" y="129"/>
                      </a:lnTo>
                      <a:lnTo>
                        <a:pt x="249" y="149"/>
                      </a:lnTo>
                      <a:lnTo>
                        <a:pt x="303" y="151"/>
                      </a:lnTo>
                      <a:lnTo>
                        <a:pt x="305" y="135"/>
                      </a:lnTo>
                      <a:lnTo>
                        <a:pt x="276" y="109"/>
                      </a:lnTo>
                      <a:lnTo>
                        <a:pt x="288" y="78"/>
                      </a:lnTo>
                      <a:lnTo>
                        <a:pt x="306" y="58"/>
                      </a:lnTo>
                      <a:lnTo>
                        <a:pt x="310" y="31"/>
                      </a:lnTo>
                      <a:lnTo>
                        <a:pt x="256" y="29"/>
                      </a:lnTo>
                      <a:lnTo>
                        <a:pt x="249" y="62"/>
                      </a:lnTo>
                      <a:lnTo>
                        <a:pt x="226" y="66"/>
                      </a:lnTo>
                      <a:lnTo>
                        <a:pt x="217" y="87"/>
                      </a:lnTo>
                      <a:lnTo>
                        <a:pt x="190" y="45"/>
                      </a:lnTo>
                      <a:lnTo>
                        <a:pt x="174" y="62"/>
                      </a:lnTo>
                      <a:lnTo>
                        <a:pt x="163" y="49"/>
                      </a:lnTo>
                      <a:lnTo>
                        <a:pt x="168" y="31"/>
                      </a:lnTo>
                      <a:lnTo>
                        <a:pt x="134" y="29"/>
                      </a:lnTo>
                      <a:lnTo>
                        <a:pt x="127" y="13"/>
                      </a:lnTo>
                      <a:close/>
                    </a:path>
                  </a:pathLst>
                </a:custGeom>
                <a:solidFill>
                  <a:srgbClr val="0DC20D"/>
                </a:solidFill>
                <a:ln w="9525">
                  <a:noFill/>
                  <a:round/>
                  <a:headEnd/>
                  <a:tailEnd/>
                </a:ln>
              </p:spPr>
              <p:txBody>
                <a:bodyPr/>
                <a:lstStyle/>
                <a:p>
                  <a:endParaRPr lang="en-US"/>
                </a:p>
              </p:txBody>
            </p:sp>
            <p:sp>
              <p:nvSpPr>
                <p:cNvPr id="16479" name="Freeform 92"/>
                <p:cNvSpPr>
                  <a:spLocks/>
                </p:cNvSpPr>
                <p:nvPr/>
              </p:nvSpPr>
              <p:spPr bwMode="auto">
                <a:xfrm>
                  <a:off x="1300" y="1340"/>
                  <a:ext cx="89" cy="99"/>
                </a:xfrm>
                <a:custGeom>
                  <a:avLst/>
                  <a:gdLst>
                    <a:gd name="T0" fmla="*/ 89 w 89"/>
                    <a:gd name="T1" fmla="*/ 8 h 99"/>
                    <a:gd name="T2" fmla="*/ 61 w 89"/>
                    <a:gd name="T3" fmla="*/ 0 h 99"/>
                    <a:gd name="T4" fmla="*/ 30 w 89"/>
                    <a:gd name="T5" fmla="*/ 8 h 99"/>
                    <a:gd name="T6" fmla="*/ 20 w 89"/>
                    <a:gd name="T7" fmla="*/ 24 h 99"/>
                    <a:gd name="T8" fmla="*/ 38 w 89"/>
                    <a:gd name="T9" fmla="*/ 24 h 99"/>
                    <a:gd name="T10" fmla="*/ 30 w 89"/>
                    <a:gd name="T11" fmla="*/ 37 h 99"/>
                    <a:gd name="T12" fmla="*/ 0 w 89"/>
                    <a:gd name="T13" fmla="*/ 41 h 99"/>
                    <a:gd name="T14" fmla="*/ 12 w 89"/>
                    <a:gd name="T15" fmla="*/ 64 h 99"/>
                    <a:gd name="T16" fmla="*/ 27 w 89"/>
                    <a:gd name="T17" fmla="*/ 62 h 99"/>
                    <a:gd name="T18" fmla="*/ 30 w 89"/>
                    <a:gd name="T19" fmla="*/ 75 h 99"/>
                    <a:gd name="T20" fmla="*/ 48 w 89"/>
                    <a:gd name="T21" fmla="*/ 99 h 99"/>
                    <a:gd name="T22" fmla="*/ 88 w 89"/>
                    <a:gd name="T23" fmla="*/ 71 h 99"/>
                    <a:gd name="T24" fmla="*/ 73 w 89"/>
                    <a:gd name="T25" fmla="*/ 57 h 99"/>
                    <a:gd name="T26" fmla="*/ 88 w 89"/>
                    <a:gd name="T27" fmla="*/ 50 h 99"/>
                    <a:gd name="T28" fmla="*/ 77 w 89"/>
                    <a:gd name="T29" fmla="*/ 31 h 99"/>
                    <a:gd name="T30" fmla="*/ 89 w 89"/>
                    <a:gd name="T31" fmla="*/ 20 h 99"/>
                    <a:gd name="T32" fmla="*/ 89 w 89"/>
                    <a:gd name="T33" fmla="*/ 8 h 99"/>
                    <a:gd name="T34" fmla="*/ 89 w 89"/>
                    <a:gd name="T35" fmla="*/ 8 h 9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99"/>
                    <a:gd name="T56" fmla="*/ 89 w 89"/>
                    <a:gd name="T57" fmla="*/ 99 h 9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99">
                      <a:moveTo>
                        <a:pt x="89" y="8"/>
                      </a:moveTo>
                      <a:lnTo>
                        <a:pt x="61" y="0"/>
                      </a:lnTo>
                      <a:lnTo>
                        <a:pt x="30" y="8"/>
                      </a:lnTo>
                      <a:lnTo>
                        <a:pt x="20" y="24"/>
                      </a:lnTo>
                      <a:lnTo>
                        <a:pt x="38" y="24"/>
                      </a:lnTo>
                      <a:lnTo>
                        <a:pt x="30" y="37"/>
                      </a:lnTo>
                      <a:lnTo>
                        <a:pt x="0" y="41"/>
                      </a:lnTo>
                      <a:lnTo>
                        <a:pt x="12" y="64"/>
                      </a:lnTo>
                      <a:lnTo>
                        <a:pt x="27" y="62"/>
                      </a:lnTo>
                      <a:lnTo>
                        <a:pt x="30" y="75"/>
                      </a:lnTo>
                      <a:lnTo>
                        <a:pt x="48" y="99"/>
                      </a:lnTo>
                      <a:lnTo>
                        <a:pt x="88" y="71"/>
                      </a:lnTo>
                      <a:lnTo>
                        <a:pt x="73" y="57"/>
                      </a:lnTo>
                      <a:lnTo>
                        <a:pt x="88" y="50"/>
                      </a:lnTo>
                      <a:lnTo>
                        <a:pt x="77" y="31"/>
                      </a:lnTo>
                      <a:lnTo>
                        <a:pt x="89" y="20"/>
                      </a:lnTo>
                      <a:lnTo>
                        <a:pt x="89" y="8"/>
                      </a:lnTo>
                      <a:close/>
                    </a:path>
                  </a:pathLst>
                </a:custGeom>
                <a:solidFill>
                  <a:srgbClr val="0DC20D"/>
                </a:solidFill>
                <a:ln w="9525">
                  <a:noFill/>
                  <a:round/>
                  <a:headEnd/>
                  <a:tailEnd/>
                </a:ln>
              </p:spPr>
              <p:txBody>
                <a:bodyPr/>
                <a:lstStyle/>
                <a:p>
                  <a:endParaRPr lang="en-US"/>
                </a:p>
              </p:txBody>
            </p:sp>
            <p:sp>
              <p:nvSpPr>
                <p:cNvPr id="16480" name="Freeform 93"/>
                <p:cNvSpPr>
                  <a:spLocks/>
                </p:cNvSpPr>
                <p:nvPr/>
              </p:nvSpPr>
              <p:spPr bwMode="auto">
                <a:xfrm>
                  <a:off x="1305" y="1275"/>
                  <a:ext cx="104" cy="53"/>
                </a:xfrm>
                <a:custGeom>
                  <a:avLst/>
                  <a:gdLst>
                    <a:gd name="T0" fmla="*/ 7 w 104"/>
                    <a:gd name="T1" fmla="*/ 0 h 53"/>
                    <a:gd name="T2" fmla="*/ 0 w 104"/>
                    <a:gd name="T3" fmla="*/ 13 h 53"/>
                    <a:gd name="T4" fmla="*/ 22 w 104"/>
                    <a:gd name="T5" fmla="*/ 38 h 53"/>
                    <a:gd name="T6" fmla="*/ 58 w 104"/>
                    <a:gd name="T7" fmla="*/ 36 h 53"/>
                    <a:gd name="T8" fmla="*/ 47 w 104"/>
                    <a:gd name="T9" fmla="*/ 49 h 53"/>
                    <a:gd name="T10" fmla="*/ 92 w 104"/>
                    <a:gd name="T11" fmla="*/ 53 h 53"/>
                    <a:gd name="T12" fmla="*/ 99 w 104"/>
                    <a:gd name="T13" fmla="*/ 27 h 53"/>
                    <a:gd name="T14" fmla="*/ 104 w 104"/>
                    <a:gd name="T15" fmla="*/ 0 h 53"/>
                    <a:gd name="T16" fmla="*/ 58 w 104"/>
                    <a:gd name="T17" fmla="*/ 4 h 53"/>
                    <a:gd name="T18" fmla="*/ 49 w 104"/>
                    <a:gd name="T19" fmla="*/ 20 h 53"/>
                    <a:gd name="T20" fmla="*/ 22 w 104"/>
                    <a:gd name="T21" fmla="*/ 13 h 53"/>
                    <a:gd name="T22" fmla="*/ 7 w 104"/>
                    <a:gd name="T23" fmla="*/ 0 h 53"/>
                    <a:gd name="T24" fmla="*/ 7 w 104"/>
                    <a:gd name="T25" fmla="*/ 0 h 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53"/>
                    <a:gd name="T41" fmla="*/ 104 w 104"/>
                    <a:gd name="T42" fmla="*/ 53 h 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53">
                      <a:moveTo>
                        <a:pt x="7" y="0"/>
                      </a:moveTo>
                      <a:lnTo>
                        <a:pt x="0" y="13"/>
                      </a:lnTo>
                      <a:lnTo>
                        <a:pt x="22" y="38"/>
                      </a:lnTo>
                      <a:lnTo>
                        <a:pt x="58" y="36"/>
                      </a:lnTo>
                      <a:lnTo>
                        <a:pt x="47" y="49"/>
                      </a:lnTo>
                      <a:lnTo>
                        <a:pt x="92" y="53"/>
                      </a:lnTo>
                      <a:lnTo>
                        <a:pt x="99" y="27"/>
                      </a:lnTo>
                      <a:lnTo>
                        <a:pt x="104" y="0"/>
                      </a:lnTo>
                      <a:lnTo>
                        <a:pt x="58" y="4"/>
                      </a:lnTo>
                      <a:lnTo>
                        <a:pt x="49" y="20"/>
                      </a:lnTo>
                      <a:lnTo>
                        <a:pt x="22" y="13"/>
                      </a:lnTo>
                      <a:lnTo>
                        <a:pt x="7" y="0"/>
                      </a:lnTo>
                      <a:close/>
                    </a:path>
                  </a:pathLst>
                </a:custGeom>
                <a:solidFill>
                  <a:srgbClr val="0DC20D"/>
                </a:solidFill>
                <a:ln w="9525">
                  <a:noFill/>
                  <a:round/>
                  <a:headEnd/>
                  <a:tailEnd/>
                </a:ln>
              </p:spPr>
              <p:txBody>
                <a:bodyPr/>
                <a:lstStyle/>
                <a:p>
                  <a:endParaRPr lang="en-US"/>
                </a:p>
              </p:txBody>
            </p:sp>
            <p:sp>
              <p:nvSpPr>
                <p:cNvPr id="16481" name="Freeform 94"/>
                <p:cNvSpPr>
                  <a:spLocks/>
                </p:cNvSpPr>
                <p:nvPr/>
              </p:nvSpPr>
              <p:spPr bwMode="auto">
                <a:xfrm>
                  <a:off x="1474" y="1344"/>
                  <a:ext cx="369" cy="350"/>
                </a:xfrm>
                <a:custGeom>
                  <a:avLst/>
                  <a:gdLst>
                    <a:gd name="T0" fmla="*/ 66 w 369"/>
                    <a:gd name="T1" fmla="*/ 0 h 350"/>
                    <a:gd name="T2" fmla="*/ 36 w 369"/>
                    <a:gd name="T3" fmla="*/ 16 h 350"/>
                    <a:gd name="T4" fmla="*/ 0 w 369"/>
                    <a:gd name="T5" fmla="*/ 66 h 350"/>
                    <a:gd name="T6" fmla="*/ 10 w 369"/>
                    <a:gd name="T7" fmla="*/ 104 h 350"/>
                    <a:gd name="T8" fmla="*/ 71 w 369"/>
                    <a:gd name="T9" fmla="*/ 120 h 350"/>
                    <a:gd name="T10" fmla="*/ 141 w 369"/>
                    <a:gd name="T11" fmla="*/ 120 h 350"/>
                    <a:gd name="T12" fmla="*/ 159 w 369"/>
                    <a:gd name="T13" fmla="*/ 151 h 350"/>
                    <a:gd name="T14" fmla="*/ 193 w 369"/>
                    <a:gd name="T15" fmla="*/ 153 h 350"/>
                    <a:gd name="T16" fmla="*/ 218 w 369"/>
                    <a:gd name="T17" fmla="*/ 184 h 350"/>
                    <a:gd name="T18" fmla="*/ 202 w 369"/>
                    <a:gd name="T19" fmla="*/ 217 h 350"/>
                    <a:gd name="T20" fmla="*/ 172 w 369"/>
                    <a:gd name="T21" fmla="*/ 250 h 350"/>
                    <a:gd name="T22" fmla="*/ 140 w 369"/>
                    <a:gd name="T23" fmla="*/ 248 h 350"/>
                    <a:gd name="T24" fmla="*/ 114 w 369"/>
                    <a:gd name="T25" fmla="*/ 262 h 350"/>
                    <a:gd name="T26" fmla="*/ 193 w 369"/>
                    <a:gd name="T27" fmla="*/ 279 h 350"/>
                    <a:gd name="T28" fmla="*/ 233 w 369"/>
                    <a:gd name="T29" fmla="*/ 330 h 350"/>
                    <a:gd name="T30" fmla="*/ 283 w 369"/>
                    <a:gd name="T31" fmla="*/ 350 h 350"/>
                    <a:gd name="T32" fmla="*/ 283 w 369"/>
                    <a:gd name="T33" fmla="*/ 335 h 350"/>
                    <a:gd name="T34" fmla="*/ 258 w 369"/>
                    <a:gd name="T35" fmla="*/ 302 h 350"/>
                    <a:gd name="T36" fmla="*/ 301 w 369"/>
                    <a:gd name="T37" fmla="*/ 328 h 350"/>
                    <a:gd name="T38" fmla="*/ 317 w 369"/>
                    <a:gd name="T39" fmla="*/ 317 h 350"/>
                    <a:gd name="T40" fmla="*/ 285 w 369"/>
                    <a:gd name="T41" fmla="*/ 264 h 350"/>
                    <a:gd name="T42" fmla="*/ 281 w 369"/>
                    <a:gd name="T43" fmla="*/ 233 h 350"/>
                    <a:gd name="T44" fmla="*/ 303 w 369"/>
                    <a:gd name="T45" fmla="*/ 233 h 350"/>
                    <a:gd name="T46" fmla="*/ 317 w 369"/>
                    <a:gd name="T47" fmla="*/ 264 h 350"/>
                    <a:gd name="T48" fmla="*/ 347 w 369"/>
                    <a:gd name="T49" fmla="*/ 271 h 350"/>
                    <a:gd name="T50" fmla="*/ 369 w 369"/>
                    <a:gd name="T51" fmla="*/ 240 h 350"/>
                    <a:gd name="T52" fmla="*/ 369 w 369"/>
                    <a:gd name="T53" fmla="*/ 206 h 350"/>
                    <a:gd name="T54" fmla="*/ 330 w 369"/>
                    <a:gd name="T55" fmla="*/ 182 h 350"/>
                    <a:gd name="T56" fmla="*/ 312 w 369"/>
                    <a:gd name="T57" fmla="*/ 182 h 350"/>
                    <a:gd name="T58" fmla="*/ 301 w 369"/>
                    <a:gd name="T59" fmla="*/ 166 h 350"/>
                    <a:gd name="T60" fmla="*/ 274 w 369"/>
                    <a:gd name="T61" fmla="*/ 153 h 350"/>
                    <a:gd name="T62" fmla="*/ 313 w 369"/>
                    <a:gd name="T63" fmla="*/ 148 h 350"/>
                    <a:gd name="T64" fmla="*/ 306 w 369"/>
                    <a:gd name="T65" fmla="*/ 131 h 350"/>
                    <a:gd name="T66" fmla="*/ 281 w 369"/>
                    <a:gd name="T67" fmla="*/ 106 h 350"/>
                    <a:gd name="T68" fmla="*/ 281 w 369"/>
                    <a:gd name="T69" fmla="*/ 82 h 350"/>
                    <a:gd name="T70" fmla="*/ 233 w 369"/>
                    <a:gd name="T71" fmla="*/ 77 h 350"/>
                    <a:gd name="T72" fmla="*/ 227 w 369"/>
                    <a:gd name="T73" fmla="*/ 62 h 350"/>
                    <a:gd name="T74" fmla="*/ 201 w 369"/>
                    <a:gd name="T75" fmla="*/ 47 h 350"/>
                    <a:gd name="T76" fmla="*/ 179 w 369"/>
                    <a:gd name="T77" fmla="*/ 13 h 350"/>
                    <a:gd name="T78" fmla="*/ 123 w 369"/>
                    <a:gd name="T79" fmla="*/ 11 h 350"/>
                    <a:gd name="T80" fmla="*/ 84 w 369"/>
                    <a:gd name="T81" fmla="*/ 20 h 350"/>
                    <a:gd name="T82" fmla="*/ 61 w 369"/>
                    <a:gd name="T83" fmla="*/ 67 h 350"/>
                    <a:gd name="T84" fmla="*/ 71 w 369"/>
                    <a:gd name="T85" fmla="*/ 13 h 350"/>
                    <a:gd name="T86" fmla="*/ 66 w 369"/>
                    <a:gd name="T87" fmla="*/ 0 h 350"/>
                    <a:gd name="T88" fmla="*/ 66 w 369"/>
                    <a:gd name="T89" fmla="*/ 0 h 3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9"/>
                    <a:gd name="T136" fmla="*/ 0 h 350"/>
                    <a:gd name="T137" fmla="*/ 369 w 369"/>
                    <a:gd name="T138" fmla="*/ 350 h 3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9" h="350">
                      <a:moveTo>
                        <a:pt x="66" y="0"/>
                      </a:moveTo>
                      <a:lnTo>
                        <a:pt x="36" y="16"/>
                      </a:lnTo>
                      <a:lnTo>
                        <a:pt x="0" y="66"/>
                      </a:lnTo>
                      <a:lnTo>
                        <a:pt x="10" y="104"/>
                      </a:lnTo>
                      <a:lnTo>
                        <a:pt x="71" y="120"/>
                      </a:lnTo>
                      <a:lnTo>
                        <a:pt x="141" y="120"/>
                      </a:lnTo>
                      <a:lnTo>
                        <a:pt x="159" y="151"/>
                      </a:lnTo>
                      <a:lnTo>
                        <a:pt x="193" y="153"/>
                      </a:lnTo>
                      <a:lnTo>
                        <a:pt x="218" y="184"/>
                      </a:lnTo>
                      <a:lnTo>
                        <a:pt x="202" y="217"/>
                      </a:lnTo>
                      <a:lnTo>
                        <a:pt x="172" y="250"/>
                      </a:lnTo>
                      <a:lnTo>
                        <a:pt x="140" y="248"/>
                      </a:lnTo>
                      <a:lnTo>
                        <a:pt x="114" y="262"/>
                      </a:lnTo>
                      <a:lnTo>
                        <a:pt x="193" y="279"/>
                      </a:lnTo>
                      <a:lnTo>
                        <a:pt x="233" y="330"/>
                      </a:lnTo>
                      <a:lnTo>
                        <a:pt x="283" y="350"/>
                      </a:lnTo>
                      <a:lnTo>
                        <a:pt x="283" y="335"/>
                      </a:lnTo>
                      <a:lnTo>
                        <a:pt x="258" y="302"/>
                      </a:lnTo>
                      <a:lnTo>
                        <a:pt x="301" y="328"/>
                      </a:lnTo>
                      <a:lnTo>
                        <a:pt x="317" y="317"/>
                      </a:lnTo>
                      <a:lnTo>
                        <a:pt x="285" y="264"/>
                      </a:lnTo>
                      <a:lnTo>
                        <a:pt x="281" y="233"/>
                      </a:lnTo>
                      <a:lnTo>
                        <a:pt x="303" y="233"/>
                      </a:lnTo>
                      <a:lnTo>
                        <a:pt x="317" y="264"/>
                      </a:lnTo>
                      <a:lnTo>
                        <a:pt x="347" y="271"/>
                      </a:lnTo>
                      <a:lnTo>
                        <a:pt x="369" y="240"/>
                      </a:lnTo>
                      <a:lnTo>
                        <a:pt x="369" y="206"/>
                      </a:lnTo>
                      <a:lnTo>
                        <a:pt x="330" y="182"/>
                      </a:lnTo>
                      <a:lnTo>
                        <a:pt x="312" y="182"/>
                      </a:lnTo>
                      <a:lnTo>
                        <a:pt x="301" y="166"/>
                      </a:lnTo>
                      <a:lnTo>
                        <a:pt x="274" y="153"/>
                      </a:lnTo>
                      <a:lnTo>
                        <a:pt x="313" y="148"/>
                      </a:lnTo>
                      <a:lnTo>
                        <a:pt x="306" y="131"/>
                      </a:lnTo>
                      <a:lnTo>
                        <a:pt x="281" y="106"/>
                      </a:lnTo>
                      <a:lnTo>
                        <a:pt x="281" y="82"/>
                      </a:lnTo>
                      <a:lnTo>
                        <a:pt x="233" y="77"/>
                      </a:lnTo>
                      <a:lnTo>
                        <a:pt x="227" y="62"/>
                      </a:lnTo>
                      <a:lnTo>
                        <a:pt x="201" y="47"/>
                      </a:lnTo>
                      <a:lnTo>
                        <a:pt x="179" y="13"/>
                      </a:lnTo>
                      <a:lnTo>
                        <a:pt x="123" y="11"/>
                      </a:lnTo>
                      <a:lnTo>
                        <a:pt x="84" y="20"/>
                      </a:lnTo>
                      <a:lnTo>
                        <a:pt x="61" y="67"/>
                      </a:lnTo>
                      <a:lnTo>
                        <a:pt x="71" y="13"/>
                      </a:lnTo>
                      <a:lnTo>
                        <a:pt x="66" y="0"/>
                      </a:lnTo>
                      <a:close/>
                    </a:path>
                  </a:pathLst>
                </a:custGeom>
                <a:solidFill>
                  <a:srgbClr val="0DC20D"/>
                </a:solidFill>
                <a:ln w="9525">
                  <a:noFill/>
                  <a:round/>
                  <a:headEnd/>
                  <a:tailEnd/>
                </a:ln>
              </p:spPr>
              <p:txBody>
                <a:bodyPr/>
                <a:lstStyle/>
                <a:p>
                  <a:endParaRPr lang="en-US"/>
                </a:p>
              </p:txBody>
            </p:sp>
            <p:sp>
              <p:nvSpPr>
                <p:cNvPr id="16482" name="Freeform 95"/>
                <p:cNvSpPr>
                  <a:spLocks/>
                </p:cNvSpPr>
                <p:nvPr/>
              </p:nvSpPr>
              <p:spPr bwMode="auto">
                <a:xfrm>
                  <a:off x="1452" y="1563"/>
                  <a:ext cx="104" cy="118"/>
                </a:xfrm>
                <a:custGeom>
                  <a:avLst/>
                  <a:gdLst>
                    <a:gd name="T0" fmla="*/ 41 w 104"/>
                    <a:gd name="T1" fmla="*/ 0 h 118"/>
                    <a:gd name="T2" fmla="*/ 34 w 104"/>
                    <a:gd name="T3" fmla="*/ 31 h 118"/>
                    <a:gd name="T4" fmla="*/ 4 w 104"/>
                    <a:gd name="T5" fmla="*/ 63 h 118"/>
                    <a:gd name="T6" fmla="*/ 0 w 104"/>
                    <a:gd name="T7" fmla="*/ 87 h 118"/>
                    <a:gd name="T8" fmla="*/ 34 w 104"/>
                    <a:gd name="T9" fmla="*/ 76 h 118"/>
                    <a:gd name="T10" fmla="*/ 47 w 104"/>
                    <a:gd name="T11" fmla="*/ 85 h 118"/>
                    <a:gd name="T12" fmla="*/ 24 w 104"/>
                    <a:gd name="T13" fmla="*/ 96 h 118"/>
                    <a:gd name="T14" fmla="*/ 41 w 104"/>
                    <a:gd name="T15" fmla="*/ 118 h 118"/>
                    <a:gd name="T16" fmla="*/ 63 w 104"/>
                    <a:gd name="T17" fmla="*/ 103 h 118"/>
                    <a:gd name="T18" fmla="*/ 74 w 104"/>
                    <a:gd name="T19" fmla="*/ 82 h 118"/>
                    <a:gd name="T20" fmla="*/ 104 w 104"/>
                    <a:gd name="T21" fmla="*/ 74 h 118"/>
                    <a:gd name="T22" fmla="*/ 88 w 104"/>
                    <a:gd name="T23" fmla="*/ 51 h 118"/>
                    <a:gd name="T24" fmla="*/ 50 w 104"/>
                    <a:gd name="T25" fmla="*/ 18 h 118"/>
                    <a:gd name="T26" fmla="*/ 41 w 104"/>
                    <a:gd name="T27" fmla="*/ 0 h 118"/>
                    <a:gd name="T28" fmla="*/ 41 w 104"/>
                    <a:gd name="T29" fmla="*/ 0 h 1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18"/>
                    <a:gd name="T47" fmla="*/ 104 w 104"/>
                    <a:gd name="T48" fmla="*/ 118 h 1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18">
                      <a:moveTo>
                        <a:pt x="41" y="0"/>
                      </a:moveTo>
                      <a:lnTo>
                        <a:pt x="34" y="31"/>
                      </a:lnTo>
                      <a:lnTo>
                        <a:pt x="4" y="63"/>
                      </a:lnTo>
                      <a:lnTo>
                        <a:pt x="0" y="87"/>
                      </a:lnTo>
                      <a:lnTo>
                        <a:pt x="34" y="76"/>
                      </a:lnTo>
                      <a:lnTo>
                        <a:pt x="47" y="85"/>
                      </a:lnTo>
                      <a:lnTo>
                        <a:pt x="24" y="96"/>
                      </a:lnTo>
                      <a:lnTo>
                        <a:pt x="41" y="118"/>
                      </a:lnTo>
                      <a:lnTo>
                        <a:pt x="63" y="103"/>
                      </a:lnTo>
                      <a:lnTo>
                        <a:pt x="74" y="82"/>
                      </a:lnTo>
                      <a:lnTo>
                        <a:pt x="104" y="74"/>
                      </a:lnTo>
                      <a:lnTo>
                        <a:pt x="88" y="51"/>
                      </a:lnTo>
                      <a:lnTo>
                        <a:pt x="50" y="18"/>
                      </a:lnTo>
                      <a:lnTo>
                        <a:pt x="41" y="0"/>
                      </a:lnTo>
                      <a:close/>
                    </a:path>
                  </a:pathLst>
                </a:custGeom>
                <a:solidFill>
                  <a:srgbClr val="0DC20D"/>
                </a:solidFill>
                <a:ln w="9525">
                  <a:noFill/>
                  <a:round/>
                  <a:headEnd/>
                  <a:tailEnd/>
                </a:ln>
              </p:spPr>
              <p:txBody>
                <a:bodyPr/>
                <a:lstStyle/>
                <a:p>
                  <a:endParaRPr lang="en-US"/>
                </a:p>
              </p:txBody>
            </p:sp>
            <p:sp>
              <p:nvSpPr>
                <p:cNvPr id="16483" name="Freeform 96"/>
                <p:cNvSpPr>
                  <a:spLocks/>
                </p:cNvSpPr>
                <p:nvPr/>
              </p:nvSpPr>
              <p:spPr bwMode="auto">
                <a:xfrm>
                  <a:off x="1531" y="1663"/>
                  <a:ext cx="22" cy="23"/>
                </a:xfrm>
                <a:custGeom>
                  <a:avLst/>
                  <a:gdLst>
                    <a:gd name="T0" fmla="*/ 22 w 22"/>
                    <a:gd name="T1" fmla="*/ 0 h 23"/>
                    <a:gd name="T2" fmla="*/ 5 w 22"/>
                    <a:gd name="T3" fmla="*/ 7 h 23"/>
                    <a:gd name="T4" fmla="*/ 0 w 22"/>
                    <a:gd name="T5" fmla="*/ 23 h 23"/>
                    <a:gd name="T6" fmla="*/ 14 w 22"/>
                    <a:gd name="T7" fmla="*/ 23 h 23"/>
                    <a:gd name="T8" fmla="*/ 22 w 22"/>
                    <a:gd name="T9" fmla="*/ 0 h 23"/>
                    <a:gd name="T10" fmla="*/ 22 w 22"/>
                    <a:gd name="T11" fmla="*/ 0 h 23"/>
                    <a:gd name="T12" fmla="*/ 0 60000 65536"/>
                    <a:gd name="T13" fmla="*/ 0 60000 65536"/>
                    <a:gd name="T14" fmla="*/ 0 60000 65536"/>
                    <a:gd name="T15" fmla="*/ 0 60000 65536"/>
                    <a:gd name="T16" fmla="*/ 0 60000 65536"/>
                    <a:gd name="T17" fmla="*/ 0 60000 65536"/>
                    <a:gd name="T18" fmla="*/ 0 w 22"/>
                    <a:gd name="T19" fmla="*/ 0 h 23"/>
                    <a:gd name="T20" fmla="*/ 22 w 22"/>
                    <a:gd name="T21" fmla="*/ 23 h 23"/>
                  </a:gdLst>
                  <a:ahLst/>
                  <a:cxnLst>
                    <a:cxn ang="T12">
                      <a:pos x="T0" y="T1"/>
                    </a:cxn>
                    <a:cxn ang="T13">
                      <a:pos x="T2" y="T3"/>
                    </a:cxn>
                    <a:cxn ang="T14">
                      <a:pos x="T4" y="T5"/>
                    </a:cxn>
                    <a:cxn ang="T15">
                      <a:pos x="T6" y="T7"/>
                    </a:cxn>
                    <a:cxn ang="T16">
                      <a:pos x="T8" y="T9"/>
                    </a:cxn>
                    <a:cxn ang="T17">
                      <a:pos x="T10" y="T11"/>
                    </a:cxn>
                  </a:cxnLst>
                  <a:rect l="T18" t="T19" r="T20" b="T21"/>
                  <a:pathLst>
                    <a:path w="22" h="23">
                      <a:moveTo>
                        <a:pt x="22" y="0"/>
                      </a:moveTo>
                      <a:lnTo>
                        <a:pt x="5" y="7"/>
                      </a:lnTo>
                      <a:lnTo>
                        <a:pt x="0" y="23"/>
                      </a:lnTo>
                      <a:lnTo>
                        <a:pt x="14" y="23"/>
                      </a:lnTo>
                      <a:lnTo>
                        <a:pt x="22" y="0"/>
                      </a:lnTo>
                      <a:close/>
                    </a:path>
                  </a:pathLst>
                </a:custGeom>
                <a:solidFill>
                  <a:srgbClr val="0DC20D"/>
                </a:solidFill>
                <a:ln w="9525">
                  <a:noFill/>
                  <a:round/>
                  <a:headEnd/>
                  <a:tailEnd/>
                </a:ln>
              </p:spPr>
              <p:txBody>
                <a:bodyPr/>
                <a:lstStyle/>
                <a:p>
                  <a:endParaRPr lang="en-US"/>
                </a:p>
              </p:txBody>
            </p:sp>
            <p:sp>
              <p:nvSpPr>
                <p:cNvPr id="16484" name="Freeform 97"/>
                <p:cNvSpPr>
                  <a:spLocks/>
                </p:cNvSpPr>
                <p:nvPr/>
              </p:nvSpPr>
              <p:spPr bwMode="auto">
                <a:xfrm>
                  <a:off x="1438" y="1062"/>
                  <a:ext cx="480" cy="213"/>
                </a:xfrm>
                <a:custGeom>
                  <a:avLst/>
                  <a:gdLst>
                    <a:gd name="T0" fmla="*/ 480 w 480"/>
                    <a:gd name="T1" fmla="*/ 33 h 213"/>
                    <a:gd name="T2" fmla="*/ 425 w 480"/>
                    <a:gd name="T3" fmla="*/ 20 h 213"/>
                    <a:gd name="T4" fmla="*/ 373 w 480"/>
                    <a:gd name="T5" fmla="*/ 16 h 213"/>
                    <a:gd name="T6" fmla="*/ 335 w 480"/>
                    <a:gd name="T7" fmla="*/ 0 h 213"/>
                    <a:gd name="T8" fmla="*/ 233 w 480"/>
                    <a:gd name="T9" fmla="*/ 5 h 213"/>
                    <a:gd name="T10" fmla="*/ 199 w 480"/>
                    <a:gd name="T11" fmla="*/ 20 h 213"/>
                    <a:gd name="T12" fmla="*/ 138 w 480"/>
                    <a:gd name="T13" fmla="*/ 20 h 213"/>
                    <a:gd name="T14" fmla="*/ 125 w 480"/>
                    <a:gd name="T15" fmla="*/ 36 h 213"/>
                    <a:gd name="T16" fmla="*/ 75 w 480"/>
                    <a:gd name="T17" fmla="*/ 38 h 213"/>
                    <a:gd name="T18" fmla="*/ 133 w 480"/>
                    <a:gd name="T19" fmla="*/ 71 h 213"/>
                    <a:gd name="T20" fmla="*/ 118 w 480"/>
                    <a:gd name="T21" fmla="*/ 85 h 213"/>
                    <a:gd name="T22" fmla="*/ 84 w 480"/>
                    <a:gd name="T23" fmla="*/ 69 h 213"/>
                    <a:gd name="T24" fmla="*/ 64 w 480"/>
                    <a:gd name="T25" fmla="*/ 60 h 213"/>
                    <a:gd name="T26" fmla="*/ 59 w 480"/>
                    <a:gd name="T27" fmla="*/ 47 h 213"/>
                    <a:gd name="T28" fmla="*/ 29 w 480"/>
                    <a:gd name="T29" fmla="*/ 51 h 213"/>
                    <a:gd name="T30" fmla="*/ 2 w 480"/>
                    <a:gd name="T31" fmla="*/ 64 h 213"/>
                    <a:gd name="T32" fmla="*/ 0 w 480"/>
                    <a:gd name="T33" fmla="*/ 111 h 213"/>
                    <a:gd name="T34" fmla="*/ 21 w 480"/>
                    <a:gd name="T35" fmla="*/ 118 h 213"/>
                    <a:gd name="T36" fmla="*/ 55 w 480"/>
                    <a:gd name="T37" fmla="*/ 118 h 213"/>
                    <a:gd name="T38" fmla="*/ 32 w 480"/>
                    <a:gd name="T39" fmla="*/ 140 h 213"/>
                    <a:gd name="T40" fmla="*/ 63 w 480"/>
                    <a:gd name="T41" fmla="*/ 169 h 213"/>
                    <a:gd name="T42" fmla="*/ 73 w 480"/>
                    <a:gd name="T43" fmla="*/ 151 h 213"/>
                    <a:gd name="T44" fmla="*/ 125 w 480"/>
                    <a:gd name="T45" fmla="*/ 118 h 213"/>
                    <a:gd name="T46" fmla="*/ 141 w 480"/>
                    <a:gd name="T47" fmla="*/ 124 h 213"/>
                    <a:gd name="T48" fmla="*/ 95 w 480"/>
                    <a:gd name="T49" fmla="*/ 151 h 213"/>
                    <a:gd name="T50" fmla="*/ 124 w 480"/>
                    <a:gd name="T51" fmla="*/ 164 h 213"/>
                    <a:gd name="T52" fmla="*/ 97 w 480"/>
                    <a:gd name="T53" fmla="*/ 171 h 213"/>
                    <a:gd name="T54" fmla="*/ 75 w 480"/>
                    <a:gd name="T55" fmla="*/ 198 h 213"/>
                    <a:gd name="T56" fmla="*/ 120 w 480"/>
                    <a:gd name="T57" fmla="*/ 209 h 213"/>
                    <a:gd name="T58" fmla="*/ 229 w 480"/>
                    <a:gd name="T59" fmla="*/ 213 h 213"/>
                    <a:gd name="T60" fmla="*/ 204 w 480"/>
                    <a:gd name="T61" fmla="*/ 193 h 213"/>
                    <a:gd name="T62" fmla="*/ 237 w 480"/>
                    <a:gd name="T63" fmla="*/ 175 h 213"/>
                    <a:gd name="T64" fmla="*/ 251 w 480"/>
                    <a:gd name="T65" fmla="*/ 142 h 213"/>
                    <a:gd name="T66" fmla="*/ 285 w 480"/>
                    <a:gd name="T67" fmla="*/ 138 h 213"/>
                    <a:gd name="T68" fmla="*/ 280 w 480"/>
                    <a:gd name="T69" fmla="*/ 118 h 213"/>
                    <a:gd name="T70" fmla="*/ 326 w 480"/>
                    <a:gd name="T71" fmla="*/ 116 h 213"/>
                    <a:gd name="T72" fmla="*/ 353 w 480"/>
                    <a:gd name="T73" fmla="*/ 84 h 213"/>
                    <a:gd name="T74" fmla="*/ 409 w 480"/>
                    <a:gd name="T75" fmla="*/ 73 h 213"/>
                    <a:gd name="T76" fmla="*/ 448 w 480"/>
                    <a:gd name="T77" fmla="*/ 44 h 213"/>
                    <a:gd name="T78" fmla="*/ 480 w 480"/>
                    <a:gd name="T79" fmla="*/ 33 h 213"/>
                    <a:gd name="T80" fmla="*/ 480 w 480"/>
                    <a:gd name="T81" fmla="*/ 33 h 21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80"/>
                    <a:gd name="T124" fmla="*/ 0 h 213"/>
                    <a:gd name="T125" fmla="*/ 480 w 480"/>
                    <a:gd name="T126" fmla="*/ 213 h 21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80" h="213">
                      <a:moveTo>
                        <a:pt x="480" y="33"/>
                      </a:moveTo>
                      <a:lnTo>
                        <a:pt x="425" y="20"/>
                      </a:lnTo>
                      <a:lnTo>
                        <a:pt x="373" y="16"/>
                      </a:lnTo>
                      <a:lnTo>
                        <a:pt x="335" y="0"/>
                      </a:lnTo>
                      <a:lnTo>
                        <a:pt x="233" y="5"/>
                      </a:lnTo>
                      <a:lnTo>
                        <a:pt x="199" y="20"/>
                      </a:lnTo>
                      <a:lnTo>
                        <a:pt x="138" y="20"/>
                      </a:lnTo>
                      <a:lnTo>
                        <a:pt x="125" y="36"/>
                      </a:lnTo>
                      <a:lnTo>
                        <a:pt x="75" y="38"/>
                      </a:lnTo>
                      <a:lnTo>
                        <a:pt x="133" y="71"/>
                      </a:lnTo>
                      <a:lnTo>
                        <a:pt x="118" y="85"/>
                      </a:lnTo>
                      <a:lnTo>
                        <a:pt x="84" y="69"/>
                      </a:lnTo>
                      <a:lnTo>
                        <a:pt x="64" y="60"/>
                      </a:lnTo>
                      <a:lnTo>
                        <a:pt x="59" y="47"/>
                      </a:lnTo>
                      <a:lnTo>
                        <a:pt x="29" y="51"/>
                      </a:lnTo>
                      <a:lnTo>
                        <a:pt x="2" y="64"/>
                      </a:lnTo>
                      <a:lnTo>
                        <a:pt x="0" y="111"/>
                      </a:lnTo>
                      <a:lnTo>
                        <a:pt x="21" y="118"/>
                      </a:lnTo>
                      <a:lnTo>
                        <a:pt x="55" y="118"/>
                      </a:lnTo>
                      <a:lnTo>
                        <a:pt x="32" y="140"/>
                      </a:lnTo>
                      <a:lnTo>
                        <a:pt x="63" y="169"/>
                      </a:lnTo>
                      <a:lnTo>
                        <a:pt x="73" y="151"/>
                      </a:lnTo>
                      <a:lnTo>
                        <a:pt x="125" y="118"/>
                      </a:lnTo>
                      <a:lnTo>
                        <a:pt x="141" y="124"/>
                      </a:lnTo>
                      <a:lnTo>
                        <a:pt x="95" y="151"/>
                      </a:lnTo>
                      <a:lnTo>
                        <a:pt x="124" y="164"/>
                      </a:lnTo>
                      <a:lnTo>
                        <a:pt x="97" y="171"/>
                      </a:lnTo>
                      <a:lnTo>
                        <a:pt x="75" y="198"/>
                      </a:lnTo>
                      <a:lnTo>
                        <a:pt x="120" y="209"/>
                      </a:lnTo>
                      <a:lnTo>
                        <a:pt x="229" y="213"/>
                      </a:lnTo>
                      <a:lnTo>
                        <a:pt x="204" y="193"/>
                      </a:lnTo>
                      <a:lnTo>
                        <a:pt x="237" y="175"/>
                      </a:lnTo>
                      <a:lnTo>
                        <a:pt x="251" y="142"/>
                      </a:lnTo>
                      <a:lnTo>
                        <a:pt x="285" y="138"/>
                      </a:lnTo>
                      <a:lnTo>
                        <a:pt x="280" y="118"/>
                      </a:lnTo>
                      <a:lnTo>
                        <a:pt x="326" y="116"/>
                      </a:lnTo>
                      <a:lnTo>
                        <a:pt x="353" y="84"/>
                      </a:lnTo>
                      <a:lnTo>
                        <a:pt x="409" y="73"/>
                      </a:lnTo>
                      <a:lnTo>
                        <a:pt x="448" y="44"/>
                      </a:lnTo>
                      <a:lnTo>
                        <a:pt x="480" y="33"/>
                      </a:lnTo>
                      <a:close/>
                    </a:path>
                  </a:pathLst>
                </a:custGeom>
                <a:solidFill>
                  <a:srgbClr val="0DC20D"/>
                </a:solidFill>
                <a:ln w="9525">
                  <a:noFill/>
                  <a:round/>
                  <a:headEnd/>
                  <a:tailEnd/>
                </a:ln>
              </p:spPr>
              <p:txBody>
                <a:bodyPr/>
                <a:lstStyle/>
                <a:p>
                  <a:endParaRPr lang="en-US"/>
                </a:p>
              </p:txBody>
            </p:sp>
            <p:sp>
              <p:nvSpPr>
                <p:cNvPr id="16485" name="Freeform 98"/>
                <p:cNvSpPr>
                  <a:spLocks/>
                </p:cNvSpPr>
                <p:nvPr/>
              </p:nvSpPr>
              <p:spPr bwMode="auto">
                <a:xfrm>
                  <a:off x="1420" y="1266"/>
                  <a:ext cx="231" cy="76"/>
                </a:xfrm>
                <a:custGeom>
                  <a:avLst/>
                  <a:gdLst>
                    <a:gd name="T0" fmla="*/ 0 w 231"/>
                    <a:gd name="T1" fmla="*/ 0 h 76"/>
                    <a:gd name="T2" fmla="*/ 39 w 231"/>
                    <a:gd name="T3" fmla="*/ 14 h 76"/>
                    <a:gd name="T4" fmla="*/ 82 w 231"/>
                    <a:gd name="T5" fmla="*/ 9 h 76"/>
                    <a:gd name="T6" fmla="*/ 133 w 231"/>
                    <a:gd name="T7" fmla="*/ 42 h 76"/>
                    <a:gd name="T8" fmla="*/ 231 w 231"/>
                    <a:gd name="T9" fmla="*/ 42 h 76"/>
                    <a:gd name="T10" fmla="*/ 219 w 231"/>
                    <a:gd name="T11" fmla="*/ 76 h 76"/>
                    <a:gd name="T12" fmla="*/ 131 w 231"/>
                    <a:gd name="T13" fmla="*/ 71 h 76"/>
                    <a:gd name="T14" fmla="*/ 79 w 231"/>
                    <a:gd name="T15" fmla="*/ 62 h 76"/>
                    <a:gd name="T16" fmla="*/ 48 w 231"/>
                    <a:gd name="T17" fmla="*/ 54 h 76"/>
                    <a:gd name="T18" fmla="*/ 32 w 231"/>
                    <a:gd name="T19" fmla="*/ 25 h 76"/>
                    <a:gd name="T20" fmla="*/ 0 w 231"/>
                    <a:gd name="T21" fmla="*/ 22 h 76"/>
                    <a:gd name="T22" fmla="*/ 0 w 231"/>
                    <a:gd name="T23" fmla="*/ 0 h 76"/>
                    <a:gd name="T24" fmla="*/ 0 w 231"/>
                    <a:gd name="T25" fmla="*/ 0 h 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1"/>
                    <a:gd name="T40" fmla="*/ 0 h 76"/>
                    <a:gd name="T41" fmla="*/ 231 w 231"/>
                    <a:gd name="T42" fmla="*/ 76 h 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1" h="76">
                      <a:moveTo>
                        <a:pt x="0" y="0"/>
                      </a:moveTo>
                      <a:lnTo>
                        <a:pt x="39" y="14"/>
                      </a:lnTo>
                      <a:lnTo>
                        <a:pt x="82" y="9"/>
                      </a:lnTo>
                      <a:lnTo>
                        <a:pt x="133" y="42"/>
                      </a:lnTo>
                      <a:lnTo>
                        <a:pt x="231" y="42"/>
                      </a:lnTo>
                      <a:lnTo>
                        <a:pt x="219" y="76"/>
                      </a:lnTo>
                      <a:lnTo>
                        <a:pt x="131" y="71"/>
                      </a:lnTo>
                      <a:lnTo>
                        <a:pt x="79" y="62"/>
                      </a:lnTo>
                      <a:lnTo>
                        <a:pt x="48" y="54"/>
                      </a:lnTo>
                      <a:lnTo>
                        <a:pt x="32" y="25"/>
                      </a:lnTo>
                      <a:lnTo>
                        <a:pt x="0" y="22"/>
                      </a:lnTo>
                      <a:lnTo>
                        <a:pt x="0" y="0"/>
                      </a:lnTo>
                      <a:close/>
                    </a:path>
                  </a:pathLst>
                </a:custGeom>
                <a:solidFill>
                  <a:srgbClr val="0DC20D"/>
                </a:solidFill>
                <a:ln w="9525">
                  <a:noFill/>
                  <a:round/>
                  <a:headEnd/>
                  <a:tailEnd/>
                </a:ln>
              </p:spPr>
              <p:txBody>
                <a:bodyPr/>
                <a:lstStyle/>
                <a:p>
                  <a:endParaRPr lang="en-US"/>
                </a:p>
              </p:txBody>
            </p:sp>
            <p:sp>
              <p:nvSpPr>
                <p:cNvPr id="16486" name="Freeform 99"/>
                <p:cNvSpPr>
                  <a:spLocks/>
                </p:cNvSpPr>
                <p:nvPr/>
              </p:nvSpPr>
              <p:spPr bwMode="auto">
                <a:xfrm>
                  <a:off x="1728" y="1045"/>
                  <a:ext cx="839" cy="720"/>
                </a:xfrm>
                <a:custGeom>
                  <a:avLst/>
                  <a:gdLst>
                    <a:gd name="T0" fmla="*/ 685 w 839"/>
                    <a:gd name="T1" fmla="*/ 37 h 720"/>
                    <a:gd name="T2" fmla="*/ 606 w 839"/>
                    <a:gd name="T3" fmla="*/ 22 h 720"/>
                    <a:gd name="T4" fmla="*/ 613 w 839"/>
                    <a:gd name="T5" fmla="*/ 8 h 720"/>
                    <a:gd name="T6" fmla="*/ 490 w 839"/>
                    <a:gd name="T7" fmla="*/ 13 h 720"/>
                    <a:gd name="T8" fmla="*/ 371 w 839"/>
                    <a:gd name="T9" fmla="*/ 37 h 720"/>
                    <a:gd name="T10" fmla="*/ 309 w 839"/>
                    <a:gd name="T11" fmla="*/ 64 h 720"/>
                    <a:gd name="T12" fmla="*/ 203 w 839"/>
                    <a:gd name="T13" fmla="*/ 64 h 720"/>
                    <a:gd name="T14" fmla="*/ 131 w 839"/>
                    <a:gd name="T15" fmla="*/ 102 h 720"/>
                    <a:gd name="T16" fmla="*/ 113 w 839"/>
                    <a:gd name="T17" fmla="*/ 135 h 720"/>
                    <a:gd name="T18" fmla="*/ 36 w 839"/>
                    <a:gd name="T19" fmla="*/ 159 h 720"/>
                    <a:gd name="T20" fmla="*/ 36 w 839"/>
                    <a:gd name="T21" fmla="*/ 206 h 720"/>
                    <a:gd name="T22" fmla="*/ 25 w 839"/>
                    <a:gd name="T23" fmla="*/ 239 h 720"/>
                    <a:gd name="T24" fmla="*/ 65 w 839"/>
                    <a:gd name="T25" fmla="*/ 257 h 720"/>
                    <a:gd name="T26" fmla="*/ 215 w 839"/>
                    <a:gd name="T27" fmla="*/ 285 h 720"/>
                    <a:gd name="T28" fmla="*/ 232 w 839"/>
                    <a:gd name="T29" fmla="*/ 372 h 720"/>
                    <a:gd name="T30" fmla="*/ 249 w 839"/>
                    <a:gd name="T31" fmla="*/ 405 h 720"/>
                    <a:gd name="T32" fmla="*/ 215 w 839"/>
                    <a:gd name="T33" fmla="*/ 445 h 720"/>
                    <a:gd name="T34" fmla="*/ 249 w 839"/>
                    <a:gd name="T35" fmla="*/ 467 h 720"/>
                    <a:gd name="T36" fmla="*/ 206 w 839"/>
                    <a:gd name="T37" fmla="*/ 499 h 720"/>
                    <a:gd name="T38" fmla="*/ 266 w 839"/>
                    <a:gd name="T39" fmla="*/ 625 h 720"/>
                    <a:gd name="T40" fmla="*/ 298 w 839"/>
                    <a:gd name="T41" fmla="*/ 698 h 720"/>
                    <a:gd name="T42" fmla="*/ 359 w 839"/>
                    <a:gd name="T43" fmla="*/ 696 h 720"/>
                    <a:gd name="T44" fmla="*/ 407 w 839"/>
                    <a:gd name="T45" fmla="*/ 565 h 720"/>
                    <a:gd name="T46" fmla="*/ 448 w 839"/>
                    <a:gd name="T47" fmla="*/ 549 h 720"/>
                    <a:gd name="T48" fmla="*/ 504 w 839"/>
                    <a:gd name="T49" fmla="*/ 525 h 720"/>
                    <a:gd name="T50" fmla="*/ 601 w 839"/>
                    <a:gd name="T51" fmla="*/ 481 h 720"/>
                    <a:gd name="T52" fmla="*/ 690 w 839"/>
                    <a:gd name="T53" fmla="*/ 447 h 720"/>
                    <a:gd name="T54" fmla="*/ 635 w 839"/>
                    <a:gd name="T55" fmla="*/ 425 h 720"/>
                    <a:gd name="T56" fmla="*/ 653 w 839"/>
                    <a:gd name="T57" fmla="*/ 414 h 720"/>
                    <a:gd name="T58" fmla="*/ 655 w 839"/>
                    <a:gd name="T59" fmla="*/ 381 h 720"/>
                    <a:gd name="T60" fmla="*/ 687 w 839"/>
                    <a:gd name="T61" fmla="*/ 376 h 720"/>
                    <a:gd name="T62" fmla="*/ 685 w 839"/>
                    <a:gd name="T63" fmla="*/ 323 h 720"/>
                    <a:gd name="T64" fmla="*/ 701 w 839"/>
                    <a:gd name="T65" fmla="*/ 272 h 720"/>
                    <a:gd name="T66" fmla="*/ 705 w 839"/>
                    <a:gd name="T67" fmla="*/ 239 h 720"/>
                    <a:gd name="T68" fmla="*/ 741 w 839"/>
                    <a:gd name="T69" fmla="*/ 246 h 720"/>
                    <a:gd name="T70" fmla="*/ 721 w 839"/>
                    <a:gd name="T71" fmla="*/ 195 h 720"/>
                    <a:gd name="T72" fmla="*/ 769 w 839"/>
                    <a:gd name="T73" fmla="*/ 130 h 720"/>
                    <a:gd name="T74" fmla="*/ 839 w 839"/>
                    <a:gd name="T75" fmla="*/ 86 h 720"/>
                    <a:gd name="T76" fmla="*/ 787 w 839"/>
                    <a:gd name="T77" fmla="*/ 70 h 720"/>
                    <a:gd name="T78" fmla="*/ 708 w 839"/>
                    <a:gd name="T79" fmla="*/ 86 h 720"/>
                    <a:gd name="T80" fmla="*/ 687 w 839"/>
                    <a:gd name="T81" fmla="*/ 71 h 720"/>
                    <a:gd name="T82" fmla="*/ 683 w 839"/>
                    <a:gd name="T83" fmla="*/ 57 h 720"/>
                    <a:gd name="T84" fmla="*/ 708 w 839"/>
                    <a:gd name="T85" fmla="*/ 53 h 7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39"/>
                    <a:gd name="T130" fmla="*/ 0 h 720"/>
                    <a:gd name="T131" fmla="*/ 839 w 839"/>
                    <a:gd name="T132" fmla="*/ 720 h 7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39" h="720">
                      <a:moveTo>
                        <a:pt x="708" y="53"/>
                      </a:moveTo>
                      <a:lnTo>
                        <a:pt x="685" y="37"/>
                      </a:lnTo>
                      <a:lnTo>
                        <a:pt x="633" y="33"/>
                      </a:lnTo>
                      <a:lnTo>
                        <a:pt x="606" y="22"/>
                      </a:lnTo>
                      <a:lnTo>
                        <a:pt x="563" y="33"/>
                      </a:lnTo>
                      <a:lnTo>
                        <a:pt x="613" y="8"/>
                      </a:lnTo>
                      <a:lnTo>
                        <a:pt x="542" y="0"/>
                      </a:lnTo>
                      <a:lnTo>
                        <a:pt x="490" y="13"/>
                      </a:lnTo>
                      <a:lnTo>
                        <a:pt x="409" y="20"/>
                      </a:lnTo>
                      <a:lnTo>
                        <a:pt x="371" y="37"/>
                      </a:lnTo>
                      <a:lnTo>
                        <a:pt x="325" y="40"/>
                      </a:lnTo>
                      <a:lnTo>
                        <a:pt x="309" y="64"/>
                      </a:lnTo>
                      <a:lnTo>
                        <a:pt x="271" y="50"/>
                      </a:lnTo>
                      <a:lnTo>
                        <a:pt x="203" y="64"/>
                      </a:lnTo>
                      <a:lnTo>
                        <a:pt x="162" y="71"/>
                      </a:lnTo>
                      <a:lnTo>
                        <a:pt x="131" y="102"/>
                      </a:lnTo>
                      <a:lnTo>
                        <a:pt x="92" y="119"/>
                      </a:lnTo>
                      <a:lnTo>
                        <a:pt x="113" y="135"/>
                      </a:lnTo>
                      <a:lnTo>
                        <a:pt x="83" y="152"/>
                      </a:lnTo>
                      <a:lnTo>
                        <a:pt x="36" y="159"/>
                      </a:lnTo>
                      <a:lnTo>
                        <a:pt x="0" y="192"/>
                      </a:lnTo>
                      <a:lnTo>
                        <a:pt x="36" y="206"/>
                      </a:lnTo>
                      <a:lnTo>
                        <a:pt x="11" y="223"/>
                      </a:lnTo>
                      <a:lnTo>
                        <a:pt x="25" y="239"/>
                      </a:lnTo>
                      <a:lnTo>
                        <a:pt x="76" y="239"/>
                      </a:lnTo>
                      <a:lnTo>
                        <a:pt x="65" y="257"/>
                      </a:lnTo>
                      <a:lnTo>
                        <a:pt x="188" y="263"/>
                      </a:lnTo>
                      <a:lnTo>
                        <a:pt x="215" y="285"/>
                      </a:lnTo>
                      <a:lnTo>
                        <a:pt x="206" y="350"/>
                      </a:lnTo>
                      <a:lnTo>
                        <a:pt x="232" y="372"/>
                      </a:lnTo>
                      <a:lnTo>
                        <a:pt x="206" y="396"/>
                      </a:lnTo>
                      <a:lnTo>
                        <a:pt x="249" y="405"/>
                      </a:lnTo>
                      <a:lnTo>
                        <a:pt x="212" y="407"/>
                      </a:lnTo>
                      <a:lnTo>
                        <a:pt x="215" y="445"/>
                      </a:lnTo>
                      <a:lnTo>
                        <a:pt x="266" y="454"/>
                      </a:lnTo>
                      <a:lnTo>
                        <a:pt x="249" y="467"/>
                      </a:lnTo>
                      <a:lnTo>
                        <a:pt x="219" y="467"/>
                      </a:lnTo>
                      <a:lnTo>
                        <a:pt x="206" y="499"/>
                      </a:lnTo>
                      <a:lnTo>
                        <a:pt x="224" y="556"/>
                      </a:lnTo>
                      <a:lnTo>
                        <a:pt x="266" y="625"/>
                      </a:lnTo>
                      <a:lnTo>
                        <a:pt x="266" y="649"/>
                      </a:lnTo>
                      <a:lnTo>
                        <a:pt x="298" y="698"/>
                      </a:lnTo>
                      <a:lnTo>
                        <a:pt x="348" y="720"/>
                      </a:lnTo>
                      <a:lnTo>
                        <a:pt x="359" y="696"/>
                      </a:lnTo>
                      <a:lnTo>
                        <a:pt x="404" y="640"/>
                      </a:lnTo>
                      <a:lnTo>
                        <a:pt x="407" y="565"/>
                      </a:lnTo>
                      <a:lnTo>
                        <a:pt x="438" y="570"/>
                      </a:lnTo>
                      <a:lnTo>
                        <a:pt x="448" y="549"/>
                      </a:lnTo>
                      <a:lnTo>
                        <a:pt x="479" y="547"/>
                      </a:lnTo>
                      <a:lnTo>
                        <a:pt x="504" y="525"/>
                      </a:lnTo>
                      <a:lnTo>
                        <a:pt x="547" y="483"/>
                      </a:lnTo>
                      <a:lnTo>
                        <a:pt x="601" y="481"/>
                      </a:lnTo>
                      <a:lnTo>
                        <a:pt x="617" y="461"/>
                      </a:lnTo>
                      <a:lnTo>
                        <a:pt x="690" y="447"/>
                      </a:lnTo>
                      <a:lnTo>
                        <a:pt x="694" y="430"/>
                      </a:lnTo>
                      <a:lnTo>
                        <a:pt x="635" y="425"/>
                      </a:lnTo>
                      <a:lnTo>
                        <a:pt x="631" y="396"/>
                      </a:lnTo>
                      <a:lnTo>
                        <a:pt x="653" y="414"/>
                      </a:lnTo>
                      <a:lnTo>
                        <a:pt x="698" y="410"/>
                      </a:lnTo>
                      <a:lnTo>
                        <a:pt x="655" y="381"/>
                      </a:lnTo>
                      <a:lnTo>
                        <a:pt x="660" y="361"/>
                      </a:lnTo>
                      <a:lnTo>
                        <a:pt x="687" y="376"/>
                      </a:lnTo>
                      <a:lnTo>
                        <a:pt x="701" y="346"/>
                      </a:lnTo>
                      <a:lnTo>
                        <a:pt x="685" y="323"/>
                      </a:lnTo>
                      <a:lnTo>
                        <a:pt x="726" y="306"/>
                      </a:lnTo>
                      <a:lnTo>
                        <a:pt x="701" y="272"/>
                      </a:lnTo>
                      <a:lnTo>
                        <a:pt x="721" y="272"/>
                      </a:lnTo>
                      <a:lnTo>
                        <a:pt x="705" y="239"/>
                      </a:lnTo>
                      <a:lnTo>
                        <a:pt x="723" y="239"/>
                      </a:lnTo>
                      <a:lnTo>
                        <a:pt x="741" y="246"/>
                      </a:lnTo>
                      <a:lnTo>
                        <a:pt x="748" y="223"/>
                      </a:lnTo>
                      <a:lnTo>
                        <a:pt x="721" y="195"/>
                      </a:lnTo>
                      <a:lnTo>
                        <a:pt x="728" y="135"/>
                      </a:lnTo>
                      <a:lnTo>
                        <a:pt x="769" y="130"/>
                      </a:lnTo>
                      <a:lnTo>
                        <a:pt x="776" y="108"/>
                      </a:lnTo>
                      <a:lnTo>
                        <a:pt x="839" y="86"/>
                      </a:lnTo>
                      <a:lnTo>
                        <a:pt x="821" y="71"/>
                      </a:lnTo>
                      <a:lnTo>
                        <a:pt x="787" y="70"/>
                      </a:lnTo>
                      <a:lnTo>
                        <a:pt x="753" y="90"/>
                      </a:lnTo>
                      <a:lnTo>
                        <a:pt x="708" y="86"/>
                      </a:lnTo>
                      <a:lnTo>
                        <a:pt x="678" y="106"/>
                      </a:lnTo>
                      <a:lnTo>
                        <a:pt x="687" y="71"/>
                      </a:lnTo>
                      <a:lnTo>
                        <a:pt x="646" y="64"/>
                      </a:lnTo>
                      <a:lnTo>
                        <a:pt x="683" y="57"/>
                      </a:lnTo>
                      <a:lnTo>
                        <a:pt x="708" y="53"/>
                      </a:lnTo>
                      <a:close/>
                    </a:path>
                  </a:pathLst>
                </a:custGeom>
                <a:solidFill>
                  <a:srgbClr val="0DC20D"/>
                </a:solidFill>
                <a:ln w="9525">
                  <a:noFill/>
                  <a:round/>
                  <a:headEnd/>
                  <a:tailEnd/>
                </a:ln>
              </p:spPr>
              <p:txBody>
                <a:bodyPr/>
                <a:lstStyle/>
                <a:p>
                  <a:endParaRPr lang="en-US"/>
                </a:p>
              </p:txBody>
            </p:sp>
            <p:sp>
              <p:nvSpPr>
                <p:cNvPr id="16487" name="Freeform 100"/>
                <p:cNvSpPr>
                  <a:spLocks/>
                </p:cNvSpPr>
                <p:nvPr/>
              </p:nvSpPr>
              <p:spPr bwMode="auto">
                <a:xfrm>
                  <a:off x="2356" y="1564"/>
                  <a:ext cx="159" cy="101"/>
                </a:xfrm>
                <a:custGeom>
                  <a:avLst/>
                  <a:gdLst>
                    <a:gd name="T0" fmla="*/ 113 w 159"/>
                    <a:gd name="T1" fmla="*/ 0 h 101"/>
                    <a:gd name="T2" fmla="*/ 79 w 159"/>
                    <a:gd name="T3" fmla="*/ 24 h 101"/>
                    <a:gd name="T4" fmla="*/ 50 w 159"/>
                    <a:gd name="T5" fmla="*/ 24 h 101"/>
                    <a:gd name="T6" fmla="*/ 37 w 159"/>
                    <a:gd name="T7" fmla="*/ 8 h 101"/>
                    <a:gd name="T8" fmla="*/ 0 w 159"/>
                    <a:gd name="T9" fmla="*/ 37 h 101"/>
                    <a:gd name="T10" fmla="*/ 18 w 159"/>
                    <a:gd name="T11" fmla="*/ 71 h 101"/>
                    <a:gd name="T12" fmla="*/ 16 w 159"/>
                    <a:gd name="T13" fmla="*/ 95 h 101"/>
                    <a:gd name="T14" fmla="*/ 93 w 159"/>
                    <a:gd name="T15" fmla="*/ 101 h 101"/>
                    <a:gd name="T16" fmla="*/ 120 w 159"/>
                    <a:gd name="T17" fmla="*/ 81 h 101"/>
                    <a:gd name="T18" fmla="*/ 156 w 159"/>
                    <a:gd name="T19" fmla="*/ 73 h 101"/>
                    <a:gd name="T20" fmla="*/ 159 w 159"/>
                    <a:gd name="T21" fmla="*/ 8 h 101"/>
                    <a:gd name="T22" fmla="*/ 129 w 159"/>
                    <a:gd name="T23" fmla="*/ 13 h 101"/>
                    <a:gd name="T24" fmla="*/ 113 w 159"/>
                    <a:gd name="T25" fmla="*/ 0 h 101"/>
                    <a:gd name="T26" fmla="*/ 113 w 159"/>
                    <a:gd name="T27" fmla="*/ 0 h 10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9"/>
                    <a:gd name="T43" fmla="*/ 0 h 101"/>
                    <a:gd name="T44" fmla="*/ 159 w 159"/>
                    <a:gd name="T45" fmla="*/ 101 h 10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9" h="101">
                      <a:moveTo>
                        <a:pt x="113" y="0"/>
                      </a:moveTo>
                      <a:lnTo>
                        <a:pt x="79" y="24"/>
                      </a:lnTo>
                      <a:lnTo>
                        <a:pt x="50" y="24"/>
                      </a:lnTo>
                      <a:lnTo>
                        <a:pt x="37" y="8"/>
                      </a:lnTo>
                      <a:lnTo>
                        <a:pt x="0" y="37"/>
                      </a:lnTo>
                      <a:lnTo>
                        <a:pt x="18" y="71"/>
                      </a:lnTo>
                      <a:lnTo>
                        <a:pt x="16" y="95"/>
                      </a:lnTo>
                      <a:lnTo>
                        <a:pt x="93" y="101"/>
                      </a:lnTo>
                      <a:lnTo>
                        <a:pt x="120" y="81"/>
                      </a:lnTo>
                      <a:lnTo>
                        <a:pt x="156" y="73"/>
                      </a:lnTo>
                      <a:lnTo>
                        <a:pt x="159" y="8"/>
                      </a:lnTo>
                      <a:lnTo>
                        <a:pt x="129" y="13"/>
                      </a:lnTo>
                      <a:lnTo>
                        <a:pt x="113" y="0"/>
                      </a:lnTo>
                      <a:close/>
                    </a:path>
                  </a:pathLst>
                </a:custGeom>
                <a:solidFill>
                  <a:srgbClr val="0DC20D"/>
                </a:solidFill>
                <a:ln w="9525">
                  <a:noFill/>
                  <a:round/>
                  <a:headEnd/>
                  <a:tailEnd/>
                </a:ln>
              </p:spPr>
              <p:txBody>
                <a:bodyPr/>
                <a:lstStyle/>
                <a:p>
                  <a:endParaRPr lang="en-US"/>
                </a:p>
              </p:txBody>
            </p:sp>
            <p:sp>
              <p:nvSpPr>
                <p:cNvPr id="16488" name="Freeform 101"/>
                <p:cNvSpPr>
                  <a:spLocks/>
                </p:cNvSpPr>
                <p:nvPr/>
              </p:nvSpPr>
              <p:spPr bwMode="auto">
                <a:xfrm>
                  <a:off x="181" y="1319"/>
                  <a:ext cx="1730" cy="1478"/>
                </a:xfrm>
                <a:custGeom>
                  <a:avLst/>
                  <a:gdLst>
                    <a:gd name="T0" fmla="*/ 1219 w 1730"/>
                    <a:gd name="T1" fmla="*/ 96 h 1478"/>
                    <a:gd name="T2" fmla="*/ 1151 w 1730"/>
                    <a:gd name="T3" fmla="*/ 131 h 1478"/>
                    <a:gd name="T4" fmla="*/ 986 w 1730"/>
                    <a:gd name="T5" fmla="*/ 160 h 1478"/>
                    <a:gd name="T6" fmla="*/ 828 w 1730"/>
                    <a:gd name="T7" fmla="*/ 145 h 1478"/>
                    <a:gd name="T8" fmla="*/ 732 w 1730"/>
                    <a:gd name="T9" fmla="*/ 109 h 1478"/>
                    <a:gd name="T10" fmla="*/ 590 w 1730"/>
                    <a:gd name="T11" fmla="*/ 145 h 1478"/>
                    <a:gd name="T12" fmla="*/ 441 w 1730"/>
                    <a:gd name="T13" fmla="*/ 109 h 1478"/>
                    <a:gd name="T14" fmla="*/ 341 w 1730"/>
                    <a:gd name="T15" fmla="*/ 60 h 1478"/>
                    <a:gd name="T16" fmla="*/ 210 w 1730"/>
                    <a:gd name="T17" fmla="*/ 194 h 1478"/>
                    <a:gd name="T18" fmla="*/ 153 w 1730"/>
                    <a:gd name="T19" fmla="*/ 258 h 1478"/>
                    <a:gd name="T20" fmla="*/ 171 w 1730"/>
                    <a:gd name="T21" fmla="*/ 298 h 1478"/>
                    <a:gd name="T22" fmla="*/ 131 w 1730"/>
                    <a:gd name="T23" fmla="*/ 382 h 1478"/>
                    <a:gd name="T24" fmla="*/ 190 w 1730"/>
                    <a:gd name="T25" fmla="*/ 428 h 1478"/>
                    <a:gd name="T26" fmla="*/ 122 w 1730"/>
                    <a:gd name="T27" fmla="*/ 482 h 1478"/>
                    <a:gd name="T28" fmla="*/ 255 w 1730"/>
                    <a:gd name="T29" fmla="*/ 364 h 1478"/>
                    <a:gd name="T30" fmla="*/ 325 w 1730"/>
                    <a:gd name="T31" fmla="*/ 358 h 1478"/>
                    <a:gd name="T32" fmla="*/ 411 w 1730"/>
                    <a:gd name="T33" fmla="*/ 364 h 1478"/>
                    <a:gd name="T34" fmla="*/ 457 w 1730"/>
                    <a:gd name="T35" fmla="*/ 364 h 1478"/>
                    <a:gd name="T36" fmla="*/ 529 w 1730"/>
                    <a:gd name="T37" fmla="*/ 513 h 1478"/>
                    <a:gd name="T38" fmla="*/ 585 w 1730"/>
                    <a:gd name="T39" fmla="*/ 581 h 1478"/>
                    <a:gd name="T40" fmla="*/ 569 w 1730"/>
                    <a:gd name="T41" fmla="*/ 774 h 1478"/>
                    <a:gd name="T42" fmla="*/ 681 w 1730"/>
                    <a:gd name="T43" fmla="*/ 1074 h 1478"/>
                    <a:gd name="T44" fmla="*/ 724 w 1730"/>
                    <a:gd name="T45" fmla="*/ 1183 h 1478"/>
                    <a:gd name="T46" fmla="*/ 766 w 1730"/>
                    <a:gd name="T47" fmla="*/ 1194 h 1478"/>
                    <a:gd name="T48" fmla="*/ 737 w 1730"/>
                    <a:gd name="T49" fmla="*/ 1063 h 1478"/>
                    <a:gd name="T50" fmla="*/ 850 w 1730"/>
                    <a:gd name="T51" fmla="*/ 1233 h 1478"/>
                    <a:gd name="T52" fmla="*/ 1002 w 1730"/>
                    <a:gd name="T53" fmla="*/ 1344 h 1478"/>
                    <a:gd name="T54" fmla="*/ 1167 w 1730"/>
                    <a:gd name="T55" fmla="*/ 1478 h 1478"/>
                    <a:gd name="T56" fmla="*/ 1165 w 1730"/>
                    <a:gd name="T57" fmla="*/ 1427 h 1478"/>
                    <a:gd name="T58" fmla="*/ 1131 w 1730"/>
                    <a:gd name="T59" fmla="*/ 1307 h 1478"/>
                    <a:gd name="T60" fmla="*/ 1074 w 1730"/>
                    <a:gd name="T61" fmla="*/ 1282 h 1478"/>
                    <a:gd name="T62" fmla="*/ 1101 w 1730"/>
                    <a:gd name="T63" fmla="*/ 1183 h 1478"/>
                    <a:gd name="T64" fmla="*/ 986 w 1730"/>
                    <a:gd name="T65" fmla="*/ 1227 h 1478"/>
                    <a:gd name="T66" fmla="*/ 963 w 1730"/>
                    <a:gd name="T67" fmla="*/ 1083 h 1478"/>
                    <a:gd name="T68" fmla="*/ 1017 w 1730"/>
                    <a:gd name="T69" fmla="*/ 1034 h 1478"/>
                    <a:gd name="T70" fmla="*/ 1099 w 1730"/>
                    <a:gd name="T71" fmla="*/ 1069 h 1478"/>
                    <a:gd name="T72" fmla="*/ 1182 w 1730"/>
                    <a:gd name="T73" fmla="*/ 1063 h 1478"/>
                    <a:gd name="T74" fmla="*/ 1230 w 1730"/>
                    <a:gd name="T75" fmla="*/ 1132 h 1478"/>
                    <a:gd name="T76" fmla="*/ 1307 w 1730"/>
                    <a:gd name="T77" fmla="*/ 956 h 1478"/>
                    <a:gd name="T78" fmla="*/ 1321 w 1730"/>
                    <a:gd name="T79" fmla="*/ 881 h 1478"/>
                    <a:gd name="T80" fmla="*/ 1427 w 1730"/>
                    <a:gd name="T81" fmla="*/ 790 h 1478"/>
                    <a:gd name="T82" fmla="*/ 1524 w 1730"/>
                    <a:gd name="T83" fmla="*/ 737 h 1478"/>
                    <a:gd name="T84" fmla="*/ 1547 w 1730"/>
                    <a:gd name="T85" fmla="*/ 821 h 1478"/>
                    <a:gd name="T86" fmla="*/ 1612 w 1730"/>
                    <a:gd name="T87" fmla="*/ 737 h 1478"/>
                    <a:gd name="T88" fmla="*/ 1544 w 1730"/>
                    <a:gd name="T89" fmla="*/ 741 h 1478"/>
                    <a:gd name="T90" fmla="*/ 1465 w 1730"/>
                    <a:gd name="T91" fmla="*/ 710 h 1478"/>
                    <a:gd name="T92" fmla="*/ 1662 w 1730"/>
                    <a:gd name="T93" fmla="*/ 690 h 1478"/>
                    <a:gd name="T94" fmla="*/ 1671 w 1730"/>
                    <a:gd name="T95" fmla="*/ 726 h 1478"/>
                    <a:gd name="T96" fmla="*/ 1725 w 1730"/>
                    <a:gd name="T97" fmla="*/ 690 h 1478"/>
                    <a:gd name="T98" fmla="*/ 1701 w 1730"/>
                    <a:gd name="T99" fmla="*/ 581 h 1478"/>
                    <a:gd name="T100" fmla="*/ 1599 w 1730"/>
                    <a:gd name="T101" fmla="*/ 442 h 1478"/>
                    <a:gd name="T102" fmla="*/ 1547 w 1730"/>
                    <a:gd name="T103" fmla="*/ 431 h 1478"/>
                    <a:gd name="T104" fmla="*/ 1504 w 1730"/>
                    <a:gd name="T105" fmla="*/ 367 h 1478"/>
                    <a:gd name="T106" fmla="*/ 1391 w 1730"/>
                    <a:gd name="T107" fmla="*/ 373 h 1478"/>
                    <a:gd name="T108" fmla="*/ 1382 w 1730"/>
                    <a:gd name="T109" fmla="*/ 462 h 1478"/>
                    <a:gd name="T110" fmla="*/ 1334 w 1730"/>
                    <a:gd name="T111" fmla="*/ 597 h 1478"/>
                    <a:gd name="T112" fmla="*/ 1303 w 1730"/>
                    <a:gd name="T113" fmla="*/ 517 h 1478"/>
                    <a:gd name="T114" fmla="*/ 1182 w 1730"/>
                    <a:gd name="T115" fmla="*/ 473 h 1478"/>
                    <a:gd name="T116" fmla="*/ 1182 w 1730"/>
                    <a:gd name="T117" fmla="*/ 344 h 1478"/>
                    <a:gd name="T118" fmla="*/ 1287 w 1730"/>
                    <a:gd name="T119" fmla="*/ 255 h 1478"/>
                    <a:gd name="T120" fmla="*/ 1345 w 1730"/>
                    <a:gd name="T121" fmla="*/ 184 h 1478"/>
                    <a:gd name="T122" fmla="*/ 1278 w 1730"/>
                    <a:gd name="T123" fmla="*/ 154 h 1478"/>
                    <a:gd name="T124" fmla="*/ 1253 w 1730"/>
                    <a:gd name="T125" fmla="*/ 36 h 14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730"/>
                    <a:gd name="T190" fmla="*/ 0 h 1478"/>
                    <a:gd name="T191" fmla="*/ 1730 w 1730"/>
                    <a:gd name="T192" fmla="*/ 1478 h 147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730" h="1478">
                      <a:moveTo>
                        <a:pt x="1291" y="25"/>
                      </a:moveTo>
                      <a:lnTo>
                        <a:pt x="1250" y="0"/>
                      </a:lnTo>
                      <a:lnTo>
                        <a:pt x="1223" y="36"/>
                      </a:lnTo>
                      <a:lnTo>
                        <a:pt x="1219" y="96"/>
                      </a:lnTo>
                      <a:lnTo>
                        <a:pt x="1192" y="131"/>
                      </a:lnTo>
                      <a:lnTo>
                        <a:pt x="1203" y="154"/>
                      </a:lnTo>
                      <a:lnTo>
                        <a:pt x="1160" y="171"/>
                      </a:lnTo>
                      <a:lnTo>
                        <a:pt x="1151" y="131"/>
                      </a:lnTo>
                      <a:lnTo>
                        <a:pt x="1112" y="154"/>
                      </a:lnTo>
                      <a:lnTo>
                        <a:pt x="1108" y="184"/>
                      </a:lnTo>
                      <a:lnTo>
                        <a:pt x="1026" y="149"/>
                      </a:lnTo>
                      <a:lnTo>
                        <a:pt x="986" y="160"/>
                      </a:lnTo>
                      <a:lnTo>
                        <a:pt x="968" y="189"/>
                      </a:lnTo>
                      <a:lnTo>
                        <a:pt x="880" y="173"/>
                      </a:lnTo>
                      <a:lnTo>
                        <a:pt x="880" y="140"/>
                      </a:lnTo>
                      <a:lnTo>
                        <a:pt x="828" y="145"/>
                      </a:lnTo>
                      <a:lnTo>
                        <a:pt x="793" y="105"/>
                      </a:lnTo>
                      <a:lnTo>
                        <a:pt x="766" y="109"/>
                      </a:lnTo>
                      <a:lnTo>
                        <a:pt x="766" y="136"/>
                      </a:lnTo>
                      <a:lnTo>
                        <a:pt x="732" y="109"/>
                      </a:lnTo>
                      <a:lnTo>
                        <a:pt x="671" y="131"/>
                      </a:lnTo>
                      <a:lnTo>
                        <a:pt x="637" y="145"/>
                      </a:lnTo>
                      <a:lnTo>
                        <a:pt x="612" y="131"/>
                      </a:lnTo>
                      <a:lnTo>
                        <a:pt x="590" y="145"/>
                      </a:lnTo>
                      <a:lnTo>
                        <a:pt x="549" y="120"/>
                      </a:lnTo>
                      <a:lnTo>
                        <a:pt x="475" y="109"/>
                      </a:lnTo>
                      <a:lnTo>
                        <a:pt x="457" y="125"/>
                      </a:lnTo>
                      <a:lnTo>
                        <a:pt x="441" y="109"/>
                      </a:lnTo>
                      <a:lnTo>
                        <a:pt x="400" y="105"/>
                      </a:lnTo>
                      <a:lnTo>
                        <a:pt x="380" y="82"/>
                      </a:lnTo>
                      <a:lnTo>
                        <a:pt x="350" y="85"/>
                      </a:lnTo>
                      <a:lnTo>
                        <a:pt x="341" y="60"/>
                      </a:lnTo>
                      <a:lnTo>
                        <a:pt x="305" y="74"/>
                      </a:lnTo>
                      <a:lnTo>
                        <a:pt x="210" y="100"/>
                      </a:lnTo>
                      <a:lnTo>
                        <a:pt x="171" y="145"/>
                      </a:lnTo>
                      <a:lnTo>
                        <a:pt x="210" y="194"/>
                      </a:lnTo>
                      <a:lnTo>
                        <a:pt x="205" y="205"/>
                      </a:lnTo>
                      <a:lnTo>
                        <a:pt x="163" y="189"/>
                      </a:lnTo>
                      <a:lnTo>
                        <a:pt x="131" y="205"/>
                      </a:lnTo>
                      <a:lnTo>
                        <a:pt x="153" y="258"/>
                      </a:lnTo>
                      <a:lnTo>
                        <a:pt x="180" y="244"/>
                      </a:lnTo>
                      <a:lnTo>
                        <a:pt x="205" y="258"/>
                      </a:lnTo>
                      <a:lnTo>
                        <a:pt x="180" y="280"/>
                      </a:lnTo>
                      <a:lnTo>
                        <a:pt x="171" y="298"/>
                      </a:lnTo>
                      <a:lnTo>
                        <a:pt x="137" y="295"/>
                      </a:lnTo>
                      <a:lnTo>
                        <a:pt x="102" y="324"/>
                      </a:lnTo>
                      <a:lnTo>
                        <a:pt x="102" y="367"/>
                      </a:lnTo>
                      <a:lnTo>
                        <a:pt x="131" y="382"/>
                      </a:lnTo>
                      <a:lnTo>
                        <a:pt x="162" y="373"/>
                      </a:lnTo>
                      <a:lnTo>
                        <a:pt x="149" y="404"/>
                      </a:lnTo>
                      <a:lnTo>
                        <a:pt x="187" y="408"/>
                      </a:lnTo>
                      <a:lnTo>
                        <a:pt x="190" y="428"/>
                      </a:lnTo>
                      <a:lnTo>
                        <a:pt x="115" y="473"/>
                      </a:lnTo>
                      <a:lnTo>
                        <a:pt x="0" y="508"/>
                      </a:lnTo>
                      <a:lnTo>
                        <a:pt x="0" y="517"/>
                      </a:lnTo>
                      <a:lnTo>
                        <a:pt x="122" y="482"/>
                      </a:lnTo>
                      <a:lnTo>
                        <a:pt x="255" y="393"/>
                      </a:lnTo>
                      <a:lnTo>
                        <a:pt x="237" y="373"/>
                      </a:lnTo>
                      <a:lnTo>
                        <a:pt x="223" y="364"/>
                      </a:lnTo>
                      <a:lnTo>
                        <a:pt x="255" y="364"/>
                      </a:lnTo>
                      <a:lnTo>
                        <a:pt x="301" y="318"/>
                      </a:lnTo>
                      <a:lnTo>
                        <a:pt x="301" y="333"/>
                      </a:lnTo>
                      <a:lnTo>
                        <a:pt x="278" y="364"/>
                      </a:lnTo>
                      <a:lnTo>
                        <a:pt x="325" y="358"/>
                      </a:lnTo>
                      <a:lnTo>
                        <a:pt x="350" y="364"/>
                      </a:lnTo>
                      <a:lnTo>
                        <a:pt x="350" y="344"/>
                      </a:lnTo>
                      <a:lnTo>
                        <a:pt x="370" y="347"/>
                      </a:lnTo>
                      <a:lnTo>
                        <a:pt x="411" y="364"/>
                      </a:lnTo>
                      <a:lnTo>
                        <a:pt x="441" y="344"/>
                      </a:lnTo>
                      <a:lnTo>
                        <a:pt x="445" y="324"/>
                      </a:lnTo>
                      <a:lnTo>
                        <a:pt x="484" y="344"/>
                      </a:lnTo>
                      <a:lnTo>
                        <a:pt x="457" y="364"/>
                      </a:lnTo>
                      <a:lnTo>
                        <a:pt x="472" y="397"/>
                      </a:lnTo>
                      <a:lnTo>
                        <a:pt x="493" y="408"/>
                      </a:lnTo>
                      <a:lnTo>
                        <a:pt x="508" y="493"/>
                      </a:lnTo>
                      <a:lnTo>
                        <a:pt x="529" y="513"/>
                      </a:lnTo>
                      <a:lnTo>
                        <a:pt x="549" y="502"/>
                      </a:lnTo>
                      <a:lnTo>
                        <a:pt x="572" y="528"/>
                      </a:lnTo>
                      <a:lnTo>
                        <a:pt x="572" y="562"/>
                      </a:lnTo>
                      <a:lnTo>
                        <a:pt x="585" y="581"/>
                      </a:lnTo>
                      <a:lnTo>
                        <a:pt x="560" y="591"/>
                      </a:lnTo>
                      <a:lnTo>
                        <a:pt x="586" y="637"/>
                      </a:lnTo>
                      <a:lnTo>
                        <a:pt x="599" y="652"/>
                      </a:lnTo>
                      <a:lnTo>
                        <a:pt x="569" y="774"/>
                      </a:lnTo>
                      <a:lnTo>
                        <a:pt x="624" y="963"/>
                      </a:lnTo>
                      <a:lnTo>
                        <a:pt x="637" y="1005"/>
                      </a:lnTo>
                      <a:lnTo>
                        <a:pt x="671" y="1014"/>
                      </a:lnTo>
                      <a:lnTo>
                        <a:pt x="681" y="1074"/>
                      </a:lnTo>
                      <a:lnTo>
                        <a:pt x="698" y="1103"/>
                      </a:lnTo>
                      <a:lnTo>
                        <a:pt x="681" y="1123"/>
                      </a:lnTo>
                      <a:lnTo>
                        <a:pt x="694" y="1147"/>
                      </a:lnTo>
                      <a:lnTo>
                        <a:pt x="724" y="1183"/>
                      </a:lnTo>
                      <a:lnTo>
                        <a:pt x="742" y="1214"/>
                      </a:lnTo>
                      <a:lnTo>
                        <a:pt x="773" y="1233"/>
                      </a:lnTo>
                      <a:lnTo>
                        <a:pt x="780" y="1227"/>
                      </a:lnTo>
                      <a:lnTo>
                        <a:pt x="766" y="1194"/>
                      </a:lnTo>
                      <a:lnTo>
                        <a:pt x="737" y="1138"/>
                      </a:lnTo>
                      <a:lnTo>
                        <a:pt x="724" y="1098"/>
                      </a:lnTo>
                      <a:lnTo>
                        <a:pt x="721" y="1063"/>
                      </a:lnTo>
                      <a:lnTo>
                        <a:pt x="737" y="1063"/>
                      </a:lnTo>
                      <a:lnTo>
                        <a:pt x="742" y="1112"/>
                      </a:lnTo>
                      <a:lnTo>
                        <a:pt x="769" y="1154"/>
                      </a:lnTo>
                      <a:lnTo>
                        <a:pt x="834" y="1227"/>
                      </a:lnTo>
                      <a:lnTo>
                        <a:pt x="850" y="1233"/>
                      </a:lnTo>
                      <a:lnTo>
                        <a:pt x="879" y="1265"/>
                      </a:lnTo>
                      <a:lnTo>
                        <a:pt x="916" y="1289"/>
                      </a:lnTo>
                      <a:lnTo>
                        <a:pt x="959" y="1327"/>
                      </a:lnTo>
                      <a:lnTo>
                        <a:pt x="1002" y="1344"/>
                      </a:lnTo>
                      <a:lnTo>
                        <a:pt x="1045" y="1362"/>
                      </a:lnTo>
                      <a:lnTo>
                        <a:pt x="1117" y="1446"/>
                      </a:lnTo>
                      <a:lnTo>
                        <a:pt x="1137" y="1462"/>
                      </a:lnTo>
                      <a:lnTo>
                        <a:pt x="1167" y="1478"/>
                      </a:lnTo>
                      <a:lnTo>
                        <a:pt x="1237" y="1457"/>
                      </a:lnTo>
                      <a:lnTo>
                        <a:pt x="1253" y="1413"/>
                      </a:lnTo>
                      <a:lnTo>
                        <a:pt x="1216" y="1431"/>
                      </a:lnTo>
                      <a:lnTo>
                        <a:pt x="1165" y="1427"/>
                      </a:lnTo>
                      <a:lnTo>
                        <a:pt x="1157" y="1402"/>
                      </a:lnTo>
                      <a:lnTo>
                        <a:pt x="1165" y="1371"/>
                      </a:lnTo>
                      <a:lnTo>
                        <a:pt x="1165" y="1333"/>
                      </a:lnTo>
                      <a:lnTo>
                        <a:pt x="1131" y="1307"/>
                      </a:lnTo>
                      <a:lnTo>
                        <a:pt x="1105" y="1302"/>
                      </a:lnTo>
                      <a:lnTo>
                        <a:pt x="1099" y="1313"/>
                      </a:lnTo>
                      <a:lnTo>
                        <a:pt x="1063" y="1302"/>
                      </a:lnTo>
                      <a:lnTo>
                        <a:pt x="1074" y="1282"/>
                      </a:lnTo>
                      <a:lnTo>
                        <a:pt x="1112" y="1273"/>
                      </a:lnTo>
                      <a:lnTo>
                        <a:pt x="1099" y="1238"/>
                      </a:lnTo>
                      <a:lnTo>
                        <a:pt x="1108" y="1227"/>
                      </a:lnTo>
                      <a:lnTo>
                        <a:pt x="1101" y="1183"/>
                      </a:lnTo>
                      <a:lnTo>
                        <a:pt x="1087" y="1189"/>
                      </a:lnTo>
                      <a:lnTo>
                        <a:pt x="1056" y="1194"/>
                      </a:lnTo>
                      <a:lnTo>
                        <a:pt x="1033" y="1222"/>
                      </a:lnTo>
                      <a:lnTo>
                        <a:pt x="986" y="1227"/>
                      </a:lnTo>
                      <a:lnTo>
                        <a:pt x="938" y="1203"/>
                      </a:lnTo>
                      <a:lnTo>
                        <a:pt x="934" y="1143"/>
                      </a:lnTo>
                      <a:lnTo>
                        <a:pt x="963" y="1112"/>
                      </a:lnTo>
                      <a:lnTo>
                        <a:pt x="963" y="1083"/>
                      </a:lnTo>
                      <a:lnTo>
                        <a:pt x="947" y="1063"/>
                      </a:lnTo>
                      <a:lnTo>
                        <a:pt x="974" y="1069"/>
                      </a:lnTo>
                      <a:lnTo>
                        <a:pt x="1013" y="1049"/>
                      </a:lnTo>
                      <a:lnTo>
                        <a:pt x="1017" y="1034"/>
                      </a:lnTo>
                      <a:lnTo>
                        <a:pt x="1036" y="1038"/>
                      </a:lnTo>
                      <a:lnTo>
                        <a:pt x="1040" y="1054"/>
                      </a:lnTo>
                      <a:lnTo>
                        <a:pt x="1072" y="1054"/>
                      </a:lnTo>
                      <a:lnTo>
                        <a:pt x="1099" y="1069"/>
                      </a:lnTo>
                      <a:lnTo>
                        <a:pt x="1099" y="1045"/>
                      </a:lnTo>
                      <a:lnTo>
                        <a:pt x="1117" y="1045"/>
                      </a:lnTo>
                      <a:lnTo>
                        <a:pt x="1135" y="1063"/>
                      </a:lnTo>
                      <a:lnTo>
                        <a:pt x="1182" y="1063"/>
                      </a:lnTo>
                      <a:lnTo>
                        <a:pt x="1182" y="1112"/>
                      </a:lnTo>
                      <a:lnTo>
                        <a:pt x="1203" y="1147"/>
                      </a:lnTo>
                      <a:lnTo>
                        <a:pt x="1226" y="1154"/>
                      </a:lnTo>
                      <a:lnTo>
                        <a:pt x="1230" y="1132"/>
                      </a:lnTo>
                      <a:lnTo>
                        <a:pt x="1230" y="1063"/>
                      </a:lnTo>
                      <a:lnTo>
                        <a:pt x="1219" y="1045"/>
                      </a:lnTo>
                      <a:lnTo>
                        <a:pt x="1278" y="959"/>
                      </a:lnTo>
                      <a:lnTo>
                        <a:pt x="1307" y="956"/>
                      </a:lnTo>
                      <a:lnTo>
                        <a:pt x="1318" y="925"/>
                      </a:lnTo>
                      <a:lnTo>
                        <a:pt x="1336" y="919"/>
                      </a:lnTo>
                      <a:lnTo>
                        <a:pt x="1318" y="899"/>
                      </a:lnTo>
                      <a:lnTo>
                        <a:pt x="1321" y="881"/>
                      </a:lnTo>
                      <a:lnTo>
                        <a:pt x="1352" y="865"/>
                      </a:lnTo>
                      <a:lnTo>
                        <a:pt x="1375" y="832"/>
                      </a:lnTo>
                      <a:lnTo>
                        <a:pt x="1416" y="825"/>
                      </a:lnTo>
                      <a:lnTo>
                        <a:pt x="1427" y="790"/>
                      </a:lnTo>
                      <a:lnTo>
                        <a:pt x="1416" y="783"/>
                      </a:lnTo>
                      <a:lnTo>
                        <a:pt x="1433" y="761"/>
                      </a:lnTo>
                      <a:lnTo>
                        <a:pt x="1479" y="750"/>
                      </a:lnTo>
                      <a:lnTo>
                        <a:pt x="1524" y="737"/>
                      </a:lnTo>
                      <a:lnTo>
                        <a:pt x="1531" y="764"/>
                      </a:lnTo>
                      <a:lnTo>
                        <a:pt x="1519" y="790"/>
                      </a:lnTo>
                      <a:lnTo>
                        <a:pt x="1508" y="814"/>
                      </a:lnTo>
                      <a:lnTo>
                        <a:pt x="1547" y="821"/>
                      </a:lnTo>
                      <a:lnTo>
                        <a:pt x="1558" y="801"/>
                      </a:lnTo>
                      <a:lnTo>
                        <a:pt x="1574" y="786"/>
                      </a:lnTo>
                      <a:lnTo>
                        <a:pt x="1612" y="772"/>
                      </a:lnTo>
                      <a:lnTo>
                        <a:pt x="1612" y="737"/>
                      </a:lnTo>
                      <a:lnTo>
                        <a:pt x="1589" y="726"/>
                      </a:lnTo>
                      <a:lnTo>
                        <a:pt x="1589" y="741"/>
                      </a:lnTo>
                      <a:lnTo>
                        <a:pt x="1571" y="750"/>
                      </a:lnTo>
                      <a:lnTo>
                        <a:pt x="1544" y="741"/>
                      </a:lnTo>
                      <a:lnTo>
                        <a:pt x="1558" y="706"/>
                      </a:lnTo>
                      <a:lnTo>
                        <a:pt x="1549" y="690"/>
                      </a:lnTo>
                      <a:lnTo>
                        <a:pt x="1524" y="690"/>
                      </a:lnTo>
                      <a:lnTo>
                        <a:pt x="1465" y="710"/>
                      </a:lnTo>
                      <a:lnTo>
                        <a:pt x="1524" y="677"/>
                      </a:lnTo>
                      <a:lnTo>
                        <a:pt x="1615" y="683"/>
                      </a:lnTo>
                      <a:lnTo>
                        <a:pt x="1653" y="666"/>
                      </a:lnTo>
                      <a:lnTo>
                        <a:pt x="1662" y="690"/>
                      </a:lnTo>
                      <a:lnTo>
                        <a:pt x="1623" y="710"/>
                      </a:lnTo>
                      <a:lnTo>
                        <a:pt x="1630" y="721"/>
                      </a:lnTo>
                      <a:lnTo>
                        <a:pt x="1662" y="741"/>
                      </a:lnTo>
                      <a:lnTo>
                        <a:pt x="1671" y="726"/>
                      </a:lnTo>
                      <a:lnTo>
                        <a:pt x="1684" y="757"/>
                      </a:lnTo>
                      <a:lnTo>
                        <a:pt x="1701" y="741"/>
                      </a:lnTo>
                      <a:lnTo>
                        <a:pt x="1730" y="741"/>
                      </a:lnTo>
                      <a:lnTo>
                        <a:pt x="1725" y="690"/>
                      </a:lnTo>
                      <a:lnTo>
                        <a:pt x="1698" y="683"/>
                      </a:lnTo>
                      <a:lnTo>
                        <a:pt x="1684" y="657"/>
                      </a:lnTo>
                      <a:lnTo>
                        <a:pt x="1701" y="648"/>
                      </a:lnTo>
                      <a:lnTo>
                        <a:pt x="1701" y="581"/>
                      </a:lnTo>
                      <a:lnTo>
                        <a:pt x="1662" y="551"/>
                      </a:lnTo>
                      <a:lnTo>
                        <a:pt x="1626" y="542"/>
                      </a:lnTo>
                      <a:lnTo>
                        <a:pt x="1623" y="489"/>
                      </a:lnTo>
                      <a:lnTo>
                        <a:pt x="1599" y="442"/>
                      </a:lnTo>
                      <a:lnTo>
                        <a:pt x="1589" y="397"/>
                      </a:lnTo>
                      <a:lnTo>
                        <a:pt x="1574" y="404"/>
                      </a:lnTo>
                      <a:lnTo>
                        <a:pt x="1554" y="389"/>
                      </a:lnTo>
                      <a:lnTo>
                        <a:pt x="1547" y="431"/>
                      </a:lnTo>
                      <a:lnTo>
                        <a:pt x="1524" y="448"/>
                      </a:lnTo>
                      <a:lnTo>
                        <a:pt x="1504" y="413"/>
                      </a:lnTo>
                      <a:lnTo>
                        <a:pt x="1524" y="393"/>
                      </a:lnTo>
                      <a:lnTo>
                        <a:pt x="1504" y="367"/>
                      </a:lnTo>
                      <a:lnTo>
                        <a:pt x="1474" y="364"/>
                      </a:lnTo>
                      <a:lnTo>
                        <a:pt x="1459" y="340"/>
                      </a:lnTo>
                      <a:lnTo>
                        <a:pt x="1382" y="340"/>
                      </a:lnTo>
                      <a:lnTo>
                        <a:pt x="1391" y="373"/>
                      </a:lnTo>
                      <a:lnTo>
                        <a:pt x="1370" y="389"/>
                      </a:lnTo>
                      <a:lnTo>
                        <a:pt x="1382" y="408"/>
                      </a:lnTo>
                      <a:lnTo>
                        <a:pt x="1364" y="439"/>
                      </a:lnTo>
                      <a:lnTo>
                        <a:pt x="1382" y="462"/>
                      </a:lnTo>
                      <a:lnTo>
                        <a:pt x="1368" y="502"/>
                      </a:lnTo>
                      <a:lnTo>
                        <a:pt x="1330" y="528"/>
                      </a:lnTo>
                      <a:lnTo>
                        <a:pt x="1334" y="548"/>
                      </a:lnTo>
                      <a:lnTo>
                        <a:pt x="1334" y="597"/>
                      </a:lnTo>
                      <a:lnTo>
                        <a:pt x="1307" y="597"/>
                      </a:lnTo>
                      <a:lnTo>
                        <a:pt x="1318" y="566"/>
                      </a:lnTo>
                      <a:lnTo>
                        <a:pt x="1303" y="548"/>
                      </a:lnTo>
                      <a:lnTo>
                        <a:pt x="1303" y="517"/>
                      </a:lnTo>
                      <a:lnTo>
                        <a:pt x="1278" y="513"/>
                      </a:lnTo>
                      <a:lnTo>
                        <a:pt x="1239" y="493"/>
                      </a:lnTo>
                      <a:lnTo>
                        <a:pt x="1203" y="468"/>
                      </a:lnTo>
                      <a:lnTo>
                        <a:pt x="1182" y="473"/>
                      </a:lnTo>
                      <a:lnTo>
                        <a:pt x="1165" y="422"/>
                      </a:lnTo>
                      <a:lnTo>
                        <a:pt x="1139" y="408"/>
                      </a:lnTo>
                      <a:lnTo>
                        <a:pt x="1155" y="358"/>
                      </a:lnTo>
                      <a:lnTo>
                        <a:pt x="1182" y="344"/>
                      </a:lnTo>
                      <a:lnTo>
                        <a:pt x="1208" y="340"/>
                      </a:lnTo>
                      <a:lnTo>
                        <a:pt x="1212" y="304"/>
                      </a:lnTo>
                      <a:lnTo>
                        <a:pt x="1257" y="295"/>
                      </a:lnTo>
                      <a:lnTo>
                        <a:pt x="1287" y="255"/>
                      </a:lnTo>
                      <a:lnTo>
                        <a:pt x="1303" y="220"/>
                      </a:lnTo>
                      <a:lnTo>
                        <a:pt x="1341" y="213"/>
                      </a:lnTo>
                      <a:lnTo>
                        <a:pt x="1370" y="194"/>
                      </a:lnTo>
                      <a:lnTo>
                        <a:pt x="1345" y="184"/>
                      </a:lnTo>
                      <a:lnTo>
                        <a:pt x="1336" y="149"/>
                      </a:lnTo>
                      <a:lnTo>
                        <a:pt x="1314" y="149"/>
                      </a:lnTo>
                      <a:lnTo>
                        <a:pt x="1295" y="184"/>
                      </a:lnTo>
                      <a:lnTo>
                        <a:pt x="1278" y="154"/>
                      </a:lnTo>
                      <a:lnTo>
                        <a:pt x="1243" y="140"/>
                      </a:lnTo>
                      <a:lnTo>
                        <a:pt x="1250" y="113"/>
                      </a:lnTo>
                      <a:lnTo>
                        <a:pt x="1230" y="96"/>
                      </a:lnTo>
                      <a:lnTo>
                        <a:pt x="1253" y="36"/>
                      </a:lnTo>
                      <a:lnTo>
                        <a:pt x="1291" y="25"/>
                      </a:lnTo>
                      <a:close/>
                    </a:path>
                  </a:pathLst>
                </a:custGeom>
                <a:solidFill>
                  <a:srgbClr val="0DC20D"/>
                </a:solidFill>
                <a:ln w="9525">
                  <a:noFill/>
                  <a:round/>
                  <a:headEnd/>
                  <a:tailEnd/>
                </a:ln>
              </p:spPr>
              <p:txBody>
                <a:bodyPr/>
                <a:lstStyle/>
                <a:p>
                  <a:endParaRPr lang="en-US"/>
                </a:p>
              </p:txBody>
            </p:sp>
            <p:sp>
              <p:nvSpPr>
                <p:cNvPr id="16489" name="Freeform 102"/>
                <p:cNvSpPr>
                  <a:spLocks/>
                </p:cNvSpPr>
                <p:nvPr/>
              </p:nvSpPr>
              <p:spPr bwMode="auto">
                <a:xfrm>
                  <a:off x="1330" y="2703"/>
                  <a:ext cx="771" cy="1387"/>
                </a:xfrm>
                <a:custGeom>
                  <a:avLst/>
                  <a:gdLst>
                    <a:gd name="T0" fmla="*/ 81 w 771"/>
                    <a:gd name="T1" fmla="*/ 73 h 1387"/>
                    <a:gd name="T2" fmla="*/ 90 w 771"/>
                    <a:gd name="T3" fmla="*/ 185 h 1387"/>
                    <a:gd name="T4" fmla="*/ 34 w 771"/>
                    <a:gd name="T5" fmla="*/ 297 h 1387"/>
                    <a:gd name="T6" fmla="*/ 11 w 771"/>
                    <a:gd name="T7" fmla="*/ 348 h 1387"/>
                    <a:gd name="T8" fmla="*/ 74 w 771"/>
                    <a:gd name="T9" fmla="*/ 455 h 1387"/>
                    <a:gd name="T10" fmla="*/ 176 w 771"/>
                    <a:gd name="T11" fmla="*/ 550 h 1387"/>
                    <a:gd name="T12" fmla="*/ 198 w 771"/>
                    <a:gd name="T13" fmla="*/ 628 h 1387"/>
                    <a:gd name="T14" fmla="*/ 176 w 771"/>
                    <a:gd name="T15" fmla="*/ 792 h 1387"/>
                    <a:gd name="T16" fmla="*/ 165 w 771"/>
                    <a:gd name="T17" fmla="*/ 1043 h 1387"/>
                    <a:gd name="T18" fmla="*/ 176 w 771"/>
                    <a:gd name="T19" fmla="*/ 1138 h 1387"/>
                    <a:gd name="T20" fmla="*/ 172 w 771"/>
                    <a:gd name="T21" fmla="*/ 1240 h 1387"/>
                    <a:gd name="T22" fmla="*/ 206 w 771"/>
                    <a:gd name="T23" fmla="*/ 1313 h 1387"/>
                    <a:gd name="T24" fmla="*/ 201 w 771"/>
                    <a:gd name="T25" fmla="*/ 1342 h 1387"/>
                    <a:gd name="T26" fmla="*/ 284 w 771"/>
                    <a:gd name="T27" fmla="*/ 1369 h 1387"/>
                    <a:gd name="T28" fmla="*/ 353 w 771"/>
                    <a:gd name="T29" fmla="*/ 1369 h 1387"/>
                    <a:gd name="T30" fmla="*/ 289 w 771"/>
                    <a:gd name="T31" fmla="*/ 1320 h 1387"/>
                    <a:gd name="T32" fmla="*/ 289 w 771"/>
                    <a:gd name="T33" fmla="*/ 1291 h 1387"/>
                    <a:gd name="T34" fmla="*/ 301 w 771"/>
                    <a:gd name="T35" fmla="*/ 1207 h 1387"/>
                    <a:gd name="T36" fmla="*/ 267 w 771"/>
                    <a:gd name="T37" fmla="*/ 1145 h 1387"/>
                    <a:gd name="T38" fmla="*/ 316 w 771"/>
                    <a:gd name="T39" fmla="*/ 1100 h 1387"/>
                    <a:gd name="T40" fmla="*/ 301 w 771"/>
                    <a:gd name="T41" fmla="*/ 1051 h 1387"/>
                    <a:gd name="T42" fmla="*/ 359 w 771"/>
                    <a:gd name="T43" fmla="*/ 1010 h 1387"/>
                    <a:gd name="T44" fmla="*/ 427 w 771"/>
                    <a:gd name="T45" fmla="*/ 972 h 1387"/>
                    <a:gd name="T46" fmla="*/ 434 w 771"/>
                    <a:gd name="T47" fmla="*/ 908 h 1387"/>
                    <a:gd name="T48" fmla="*/ 490 w 771"/>
                    <a:gd name="T49" fmla="*/ 898 h 1387"/>
                    <a:gd name="T50" fmla="*/ 538 w 771"/>
                    <a:gd name="T51" fmla="*/ 837 h 1387"/>
                    <a:gd name="T52" fmla="*/ 551 w 771"/>
                    <a:gd name="T53" fmla="*/ 746 h 1387"/>
                    <a:gd name="T54" fmla="*/ 594 w 771"/>
                    <a:gd name="T55" fmla="*/ 697 h 1387"/>
                    <a:gd name="T56" fmla="*/ 701 w 771"/>
                    <a:gd name="T57" fmla="*/ 617 h 1387"/>
                    <a:gd name="T58" fmla="*/ 753 w 771"/>
                    <a:gd name="T59" fmla="*/ 422 h 1387"/>
                    <a:gd name="T60" fmla="*/ 723 w 771"/>
                    <a:gd name="T61" fmla="*/ 331 h 1387"/>
                    <a:gd name="T62" fmla="*/ 647 w 771"/>
                    <a:gd name="T63" fmla="*/ 291 h 1387"/>
                    <a:gd name="T64" fmla="*/ 617 w 771"/>
                    <a:gd name="T65" fmla="*/ 284 h 1387"/>
                    <a:gd name="T66" fmla="*/ 547 w 771"/>
                    <a:gd name="T67" fmla="*/ 251 h 1387"/>
                    <a:gd name="T68" fmla="*/ 538 w 771"/>
                    <a:gd name="T69" fmla="*/ 202 h 1387"/>
                    <a:gd name="T70" fmla="*/ 481 w 771"/>
                    <a:gd name="T71" fmla="*/ 164 h 1387"/>
                    <a:gd name="T72" fmla="*/ 409 w 771"/>
                    <a:gd name="T73" fmla="*/ 134 h 1387"/>
                    <a:gd name="T74" fmla="*/ 366 w 771"/>
                    <a:gd name="T75" fmla="*/ 85 h 1387"/>
                    <a:gd name="T76" fmla="*/ 223 w 771"/>
                    <a:gd name="T77" fmla="*/ 32 h 1387"/>
                    <a:gd name="T78" fmla="*/ 176 w 771"/>
                    <a:gd name="T79" fmla="*/ 5 h 1387"/>
                    <a:gd name="T80" fmla="*/ 108 w 771"/>
                    <a:gd name="T81" fmla="*/ 22 h 13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71"/>
                    <a:gd name="T124" fmla="*/ 0 h 1387"/>
                    <a:gd name="T125" fmla="*/ 771 w 771"/>
                    <a:gd name="T126" fmla="*/ 1387 h 138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71" h="1387">
                      <a:moveTo>
                        <a:pt x="108" y="22"/>
                      </a:moveTo>
                      <a:lnTo>
                        <a:pt x="81" y="73"/>
                      </a:lnTo>
                      <a:lnTo>
                        <a:pt x="77" y="134"/>
                      </a:lnTo>
                      <a:lnTo>
                        <a:pt x="90" y="185"/>
                      </a:lnTo>
                      <a:lnTo>
                        <a:pt x="27" y="235"/>
                      </a:lnTo>
                      <a:lnTo>
                        <a:pt x="34" y="297"/>
                      </a:lnTo>
                      <a:lnTo>
                        <a:pt x="0" y="320"/>
                      </a:lnTo>
                      <a:lnTo>
                        <a:pt x="11" y="348"/>
                      </a:lnTo>
                      <a:lnTo>
                        <a:pt x="70" y="415"/>
                      </a:lnTo>
                      <a:lnTo>
                        <a:pt x="74" y="455"/>
                      </a:lnTo>
                      <a:lnTo>
                        <a:pt x="135" y="539"/>
                      </a:lnTo>
                      <a:lnTo>
                        <a:pt x="176" y="550"/>
                      </a:lnTo>
                      <a:lnTo>
                        <a:pt x="185" y="601"/>
                      </a:lnTo>
                      <a:lnTo>
                        <a:pt x="198" y="628"/>
                      </a:lnTo>
                      <a:lnTo>
                        <a:pt x="192" y="746"/>
                      </a:lnTo>
                      <a:lnTo>
                        <a:pt x="176" y="792"/>
                      </a:lnTo>
                      <a:lnTo>
                        <a:pt x="181" y="916"/>
                      </a:lnTo>
                      <a:lnTo>
                        <a:pt x="165" y="1043"/>
                      </a:lnTo>
                      <a:lnTo>
                        <a:pt x="189" y="1061"/>
                      </a:lnTo>
                      <a:lnTo>
                        <a:pt x="176" y="1138"/>
                      </a:lnTo>
                      <a:lnTo>
                        <a:pt x="154" y="1156"/>
                      </a:lnTo>
                      <a:lnTo>
                        <a:pt x="172" y="1240"/>
                      </a:lnTo>
                      <a:lnTo>
                        <a:pt x="206" y="1285"/>
                      </a:lnTo>
                      <a:lnTo>
                        <a:pt x="206" y="1313"/>
                      </a:lnTo>
                      <a:lnTo>
                        <a:pt x="219" y="1331"/>
                      </a:lnTo>
                      <a:lnTo>
                        <a:pt x="201" y="1342"/>
                      </a:lnTo>
                      <a:lnTo>
                        <a:pt x="246" y="1369"/>
                      </a:lnTo>
                      <a:lnTo>
                        <a:pt x="284" y="1369"/>
                      </a:lnTo>
                      <a:lnTo>
                        <a:pt x="336" y="1387"/>
                      </a:lnTo>
                      <a:lnTo>
                        <a:pt x="353" y="1369"/>
                      </a:lnTo>
                      <a:lnTo>
                        <a:pt x="305" y="1342"/>
                      </a:lnTo>
                      <a:lnTo>
                        <a:pt x="289" y="1320"/>
                      </a:lnTo>
                      <a:lnTo>
                        <a:pt x="249" y="1320"/>
                      </a:lnTo>
                      <a:lnTo>
                        <a:pt x="289" y="1291"/>
                      </a:lnTo>
                      <a:lnTo>
                        <a:pt x="253" y="1273"/>
                      </a:lnTo>
                      <a:lnTo>
                        <a:pt x="301" y="1207"/>
                      </a:lnTo>
                      <a:lnTo>
                        <a:pt x="276" y="1180"/>
                      </a:lnTo>
                      <a:lnTo>
                        <a:pt x="267" y="1145"/>
                      </a:lnTo>
                      <a:lnTo>
                        <a:pt x="296" y="1134"/>
                      </a:lnTo>
                      <a:lnTo>
                        <a:pt x="316" y="1100"/>
                      </a:lnTo>
                      <a:lnTo>
                        <a:pt x="339" y="1089"/>
                      </a:lnTo>
                      <a:lnTo>
                        <a:pt x="301" y="1051"/>
                      </a:lnTo>
                      <a:lnTo>
                        <a:pt x="336" y="1043"/>
                      </a:lnTo>
                      <a:lnTo>
                        <a:pt x="359" y="1010"/>
                      </a:lnTo>
                      <a:lnTo>
                        <a:pt x="388" y="1010"/>
                      </a:lnTo>
                      <a:lnTo>
                        <a:pt x="427" y="972"/>
                      </a:lnTo>
                      <a:lnTo>
                        <a:pt x="409" y="908"/>
                      </a:lnTo>
                      <a:lnTo>
                        <a:pt x="434" y="908"/>
                      </a:lnTo>
                      <a:lnTo>
                        <a:pt x="440" y="927"/>
                      </a:lnTo>
                      <a:lnTo>
                        <a:pt x="490" y="898"/>
                      </a:lnTo>
                      <a:lnTo>
                        <a:pt x="493" y="841"/>
                      </a:lnTo>
                      <a:lnTo>
                        <a:pt x="538" y="837"/>
                      </a:lnTo>
                      <a:lnTo>
                        <a:pt x="554" y="814"/>
                      </a:lnTo>
                      <a:lnTo>
                        <a:pt x="551" y="746"/>
                      </a:lnTo>
                      <a:lnTo>
                        <a:pt x="590" y="730"/>
                      </a:lnTo>
                      <a:lnTo>
                        <a:pt x="594" y="697"/>
                      </a:lnTo>
                      <a:lnTo>
                        <a:pt x="642" y="681"/>
                      </a:lnTo>
                      <a:lnTo>
                        <a:pt x="701" y="617"/>
                      </a:lnTo>
                      <a:lnTo>
                        <a:pt x="701" y="499"/>
                      </a:lnTo>
                      <a:lnTo>
                        <a:pt x="753" y="422"/>
                      </a:lnTo>
                      <a:lnTo>
                        <a:pt x="771" y="348"/>
                      </a:lnTo>
                      <a:lnTo>
                        <a:pt x="723" y="331"/>
                      </a:lnTo>
                      <a:lnTo>
                        <a:pt x="698" y="297"/>
                      </a:lnTo>
                      <a:lnTo>
                        <a:pt x="647" y="291"/>
                      </a:lnTo>
                      <a:lnTo>
                        <a:pt x="628" y="267"/>
                      </a:lnTo>
                      <a:lnTo>
                        <a:pt x="617" y="284"/>
                      </a:lnTo>
                      <a:lnTo>
                        <a:pt x="563" y="246"/>
                      </a:lnTo>
                      <a:lnTo>
                        <a:pt x="547" y="251"/>
                      </a:lnTo>
                      <a:lnTo>
                        <a:pt x="520" y="218"/>
                      </a:lnTo>
                      <a:lnTo>
                        <a:pt x="538" y="202"/>
                      </a:lnTo>
                      <a:lnTo>
                        <a:pt x="513" y="164"/>
                      </a:lnTo>
                      <a:lnTo>
                        <a:pt x="481" y="164"/>
                      </a:lnTo>
                      <a:lnTo>
                        <a:pt x="461" y="140"/>
                      </a:lnTo>
                      <a:lnTo>
                        <a:pt x="409" y="134"/>
                      </a:lnTo>
                      <a:lnTo>
                        <a:pt x="388" y="91"/>
                      </a:lnTo>
                      <a:lnTo>
                        <a:pt x="366" y="85"/>
                      </a:lnTo>
                      <a:lnTo>
                        <a:pt x="350" y="32"/>
                      </a:lnTo>
                      <a:lnTo>
                        <a:pt x="223" y="32"/>
                      </a:lnTo>
                      <a:lnTo>
                        <a:pt x="201" y="0"/>
                      </a:lnTo>
                      <a:lnTo>
                        <a:pt x="176" y="5"/>
                      </a:lnTo>
                      <a:lnTo>
                        <a:pt x="142" y="16"/>
                      </a:lnTo>
                      <a:lnTo>
                        <a:pt x="108" y="22"/>
                      </a:lnTo>
                      <a:close/>
                    </a:path>
                  </a:pathLst>
                </a:custGeom>
                <a:solidFill>
                  <a:srgbClr val="0DC20D"/>
                </a:solidFill>
                <a:ln w="9525">
                  <a:noFill/>
                  <a:round/>
                  <a:headEnd/>
                  <a:tailEnd/>
                </a:ln>
              </p:spPr>
              <p:txBody>
                <a:bodyPr/>
                <a:lstStyle/>
                <a:p>
                  <a:endParaRPr lang="en-US"/>
                </a:p>
              </p:txBody>
            </p:sp>
            <p:sp>
              <p:nvSpPr>
                <p:cNvPr id="16490" name="Freeform 103"/>
                <p:cNvSpPr>
                  <a:spLocks/>
                </p:cNvSpPr>
                <p:nvPr/>
              </p:nvSpPr>
              <p:spPr bwMode="auto">
                <a:xfrm>
                  <a:off x="1334" y="2499"/>
                  <a:ext cx="177" cy="78"/>
                </a:xfrm>
                <a:custGeom>
                  <a:avLst/>
                  <a:gdLst>
                    <a:gd name="T0" fmla="*/ 177 w 177"/>
                    <a:gd name="T1" fmla="*/ 62 h 78"/>
                    <a:gd name="T2" fmla="*/ 147 w 177"/>
                    <a:gd name="T3" fmla="*/ 78 h 78"/>
                    <a:gd name="T4" fmla="*/ 104 w 177"/>
                    <a:gd name="T5" fmla="*/ 62 h 78"/>
                    <a:gd name="T6" fmla="*/ 57 w 177"/>
                    <a:gd name="T7" fmla="*/ 40 h 78"/>
                    <a:gd name="T8" fmla="*/ 0 w 177"/>
                    <a:gd name="T9" fmla="*/ 31 h 78"/>
                    <a:gd name="T10" fmla="*/ 14 w 177"/>
                    <a:gd name="T11" fmla="*/ 14 h 78"/>
                    <a:gd name="T12" fmla="*/ 61 w 177"/>
                    <a:gd name="T13" fmla="*/ 0 h 78"/>
                    <a:gd name="T14" fmla="*/ 107 w 177"/>
                    <a:gd name="T15" fmla="*/ 40 h 78"/>
                    <a:gd name="T16" fmla="*/ 177 w 177"/>
                    <a:gd name="T17" fmla="*/ 62 h 78"/>
                    <a:gd name="T18" fmla="*/ 177 w 177"/>
                    <a:gd name="T19" fmla="*/ 62 h 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7"/>
                    <a:gd name="T31" fmla="*/ 0 h 78"/>
                    <a:gd name="T32" fmla="*/ 177 w 177"/>
                    <a:gd name="T33" fmla="*/ 78 h 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7" h="78">
                      <a:moveTo>
                        <a:pt x="177" y="62"/>
                      </a:moveTo>
                      <a:lnTo>
                        <a:pt x="147" y="78"/>
                      </a:lnTo>
                      <a:lnTo>
                        <a:pt x="104" y="62"/>
                      </a:lnTo>
                      <a:lnTo>
                        <a:pt x="57" y="40"/>
                      </a:lnTo>
                      <a:lnTo>
                        <a:pt x="0" y="31"/>
                      </a:lnTo>
                      <a:lnTo>
                        <a:pt x="14" y="14"/>
                      </a:lnTo>
                      <a:lnTo>
                        <a:pt x="61" y="0"/>
                      </a:lnTo>
                      <a:lnTo>
                        <a:pt x="107" y="40"/>
                      </a:lnTo>
                      <a:lnTo>
                        <a:pt x="177" y="62"/>
                      </a:lnTo>
                      <a:close/>
                    </a:path>
                  </a:pathLst>
                </a:custGeom>
                <a:solidFill>
                  <a:srgbClr val="0DC20D"/>
                </a:solidFill>
                <a:ln w="9525">
                  <a:noFill/>
                  <a:round/>
                  <a:headEnd/>
                  <a:tailEnd/>
                </a:ln>
              </p:spPr>
              <p:txBody>
                <a:bodyPr/>
                <a:lstStyle/>
                <a:p>
                  <a:endParaRPr lang="en-US"/>
                </a:p>
              </p:txBody>
            </p:sp>
            <p:sp>
              <p:nvSpPr>
                <p:cNvPr id="16491" name="Freeform 104"/>
                <p:cNvSpPr>
                  <a:spLocks/>
                </p:cNvSpPr>
                <p:nvPr/>
              </p:nvSpPr>
              <p:spPr bwMode="auto">
                <a:xfrm>
                  <a:off x="1476" y="2575"/>
                  <a:ext cx="138" cy="33"/>
                </a:xfrm>
                <a:custGeom>
                  <a:avLst/>
                  <a:gdLst>
                    <a:gd name="T0" fmla="*/ 138 w 138"/>
                    <a:gd name="T1" fmla="*/ 26 h 33"/>
                    <a:gd name="T2" fmla="*/ 96 w 138"/>
                    <a:gd name="T3" fmla="*/ 0 h 33"/>
                    <a:gd name="T4" fmla="*/ 39 w 138"/>
                    <a:gd name="T5" fmla="*/ 2 h 33"/>
                    <a:gd name="T6" fmla="*/ 0 w 138"/>
                    <a:gd name="T7" fmla="*/ 22 h 33"/>
                    <a:gd name="T8" fmla="*/ 39 w 138"/>
                    <a:gd name="T9" fmla="*/ 26 h 33"/>
                    <a:gd name="T10" fmla="*/ 96 w 138"/>
                    <a:gd name="T11" fmla="*/ 33 h 33"/>
                    <a:gd name="T12" fmla="*/ 138 w 138"/>
                    <a:gd name="T13" fmla="*/ 26 h 33"/>
                    <a:gd name="T14" fmla="*/ 138 w 138"/>
                    <a:gd name="T15" fmla="*/ 26 h 33"/>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33"/>
                    <a:gd name="T26" fmla="*/ 138 w 138"/>
                    <a:gd name="T27" fmla="*/ 33 h 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33">
                      <a:moveTo>
                        <a:pt x="138" y="26"/>
                      </a:moveTo>
                      <a:lnTo>
                        <a:pt x="96" y="0"/>
                      </a:lnTo>
                      <a:lnTo>
                        <a:pt x="39" y="2"/>
                      </a:lnTo>
                      <a:lnTo>
                        <a:pt x="0" y="22"/>
                      </a:lnTo>
                      <a:lnTo>
                        <a:pt x="39" y="26"/>
                      </a:lnTo>
                      <a:lnTo>
                        <a:pt x="96" y="33"/>
                      </a:lnTo>
                      <a:lnTo>
                        <a:pt x="138" y="26"/>
                      </a:lnTo>
                      <a:close/>
                    </a:path>
                  </a:pathLst>
                </a:custGeom>
                <a:solidFill>
                  <a:srgbClr val="0DC20D"/>
                </a:solidFill>
                <a:ln w="9525">
                  <a:noFill/>
                  <a:round/>
                  <a:headEnd/>
                  <a:tailEnd/>
                </a:ln>
              </p:spPr>
              <p:txBody>
                <a:bodyPr/>
                <a:lstStyle/>
                <a:p>
                  <a:endParaRPr lang="en-US"/>
                </a:p>
              </p:txBody>
            </p:sp>
            <p:sp>
              <p:nvSpPr>
                <p:cNvPr id="16492" name="Freeform 105"/>
                <p:cNvSpPr>
                  <a:spLocks/>
                </p:cNvSpPr>
                <p:nvPr/>
              </p:nvSpPr>
              <p:spPr bwMode="auto">
                <a:xfrm>
                  <a:off x="1418" y="2601"/>
                  <a:ext cx="58" cy="20"/>
                </a:xfrm>
                <a:custGeom>
                  <a:avLst/>
                  <a:gdLst>
                    <a:gd name="T0" fmla="*/ 58 w 58"/>
                    <a:gd name="T1" fmla="*/ 20 h 20"/>
                    <a:gd name="T2" fmla="*/ 41 w 58"/>
                    <a:gd name="T3" fmla="*/ 0 h 20"/>
                    <a:gd name="T4" fmla="*/ 2 w 58"/>
                    <a:gd name="T5" fmla="*/ 0 h 20"/>
                    <a:gd name="T6" fmla="*/ 0 w 58"/>
                    <a:gd name="T7" fmla="*/ 20 h 20"/>
                    <a:gd name="T8" fmla="*/ 58 w 58"/>
                    <a:gd name="T9" fmla="*/ 20 h 20"/>
                    <a:gd name="T10" fmla="*/ 58 w 58"/>
                    <a:gd name="T11" fmla="*/ 20 h 20"/>
                    <a:gd name="T12" fmla="*/ 0 60000 65536"/>
                    <a:gd name="T13" fmla="*/ 0 60000 65536"/>
                    <a:gd name="T14" fmla="*/ 0 60000 65536"/>
                    <a:gd name="T15" fmla="*/ 0 60000 65536"/>
                    <a:gd name="T16" fmla="*/ 0 60000 65536"/>
                    <a:gd name="T17" fmla="*/ 0 60000 65536"/>
                    <a:gd name="T18" fmla="*/ 0 w 58"/>
                    <a:gd name="T19" fmla="*/ 0 h 20"/>
                    <a:gd name="T20" fmla="*/ 58 w 58"/>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58" h="20">
                      <a:moveTo>
                        <a:pt x="58" y="20"/>
                      </a:moveTo>
                      <a:lnTo>
                        <a:pt x="41" y="0"/>
                      </a:lnTo>
                      <a:lnTo>
                        <a:pt x="2" y="0"/>
                      </a:lnTo>
                      <a:lnTo>
                        <a:pt x="0" y="20"/>
                      </a:lnTo>
                      <a:lnTo>
                        <a:pt x="58" y="20"/>
                      </a:lnTo>
                      <a:close/>
                    </a:path>
                  </a:pathLst>
                </a:custGeom>
                <a:solidFill>
                  <a:srgbClr val="0DC20D"/>
                </a:solidFill>
                <a:ln w="9525">
                  <a:noFill/>
                  <a:round/>
                  <a:headEnd/>
                  <a:tailEnd/>
                </a:ln>
              </p:spPr>
              <p:txBody>
                <a:bodyPr/>
                <a:lstStyle/>
                <a:p>
                  <a:endParaRPr lang="en-US"/>
                </a:p>
              </p:txBody>
            </p:sp>
            <p:sp>
              <p:nvSpPr>
                <p:cNvPr id="16493" name="Freeform 106"/>
                <p:cNvSpPr>
                  <a:spLocks/>
                </p:cNvSpPr>
                <p:nvPr/>
              </p:nvSpPr>
              <p:spPr bwMode="auto">
                <a:xfrm>
                  <a:off x="1626" y="2613"/>
                  <a:ext cx="36" cy="17"/>
                </a:xfrm>
                <a:custGeom>
                  <a:avLst/>
                  <a:gdLst>
                    <a:gd name="T0" fmla="*/ 36 w 36"/>
                    <a:gd name="T1" fmla="*/ 0 h 17"/>
                    <a:gd name="T2" fmla="*/ 5 w 36"/>
                    <a:gd name="T3" fmla="*/ 0 h 17"/>
                    <a:gd name="T4" fmla="*/ 0 w 36"/>
                    <a:gd name="T5" fmla="*/ 11 h 17"/>
                    <a:gd name="T6" fmla="*/ 31 w 36"/>
                    <a:gd name="T7" fmla="*/ 17 h 17"/>
                    <a:gd name="T8" fmla="*/ 36 w 36"/>
                    <a:gd name="T9" fmla="*/ 0 h 17"/>
                    <a:gd name="T10" fmla="*/ 36 w 36"/>
                    <a:gd name="T11" fmla="*/ 0 h 17"/>
                    <a:gd name="T12" fmla="*/ 0 60000 65536"/>
                    <a:gd name="T13" fmla="*/ 0 60000 65536"/>
                    <a:gd name="T14" fmla="*/ 0 60000 65536"/>
                    <a:gd name="T15" fmla="*/ 0 60000 65536"/>
                    <a:gd name="T16" fmla="*/ 0 60000 65536"/>
                    <a:gd name="T17" fmla="*/ 0 60000 65536"/>
                    <a:gd name="T18" fmla="*/ 0 w 36"/>
                    <a:gd name="T19" fmla="*/ 0 h 17"/>
                    <a:gd name="T20" fmla="*/ 36 w 36"/>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6" h="17">
                      <a:moveTo>
                        <a:pt x="36" y="0"/>
                      </a:moveTo>
                      <a:lnTo>
                        <a:pt x="5" y="0"/>
                      </a:lnTo>
                      <a:lnTo>
                        <a:pt x="0" y="11"/>
                      </a:lnTo>
                      <a:lnTo>
                        <a:pt x="31" y="17"/>
                      </a:lnTo>
                      <a:lnTo>
                        <a:pt x="36" y="0"/>
                      </a:lnTo>
                      <a:close/>
                    </a:path>
                  </a:pathLst>
                </a:custGeom>
                <a:solidFill>
                  <a:srgbClr val="0DC20D"/>
                </a:solidFill>
                <a:ln w="9525">
                  <a:noFill/>
                  <a:round/>
                  <a:headEnd/>
                  <a:tailEnd/>
                </a:ln>
              </p:spPr>
              <p:txBody>
                <a:bodyPr/>
                <a:lstStyle/>
                <a:p>
                  <a:endParaRPr lang="en-US"/>
                </a:p>
              </p:txBody>
            </p:sp>
            <p:sp>
              <p:nvSpPr>
                <p:cNvPr id="16494" name="Freeform 107"/>
                <p:cNvSpPr>
                  <a:spLocks/>
                </p:cNvSpPr>
                <p:nvPr/>
              </p:nvSpPr>
              <p:spPr bwMode="auto">
                <a:xfrm>
                  <a:off x="1683" y="2641"/>
                  <a:ext cx="17" cy="11"/>
                </a:xfrm>
                <a:custGeom>
                  <a:avLst/>
                  <a:gdLst>
                    <a:gd name="T0" fmla="*/ 0 w 17"/>
                    <a:gd name="T1" fmla="*/ 0 h 11"/>
                    <a:gd name="T2" fmla="*/ 9 w 17"/>
                    <a:gd name="T3" fmla="*/ 11 h 11"/>
                    <a:gd name="T4" fmla="*/ 17 w 17"/>
                    <a:gd name="T5" fmla="*/ 0 h 11"/>
                    <a:gd name="T6" fmla="*/ 0 w 17"/>
                    <a:gd name="T7" fmla="*/ 0 h 11"/>
                    <a:gd name="T8" fmla="*/ 0 w 17"/>
                    <a:gd name="T9" fmla="*/ 0 h 11"/>
                    <a:gd name="T10" fmla="*/ 0 60000 65536"/>
                    <a:gd name="T11" fmla="*/ 0 60000 65536"/>
                    <a:gd name="T12" fmla="*/ 0 60000 65536"/>
                    <a:gd name="T13" fmla="*/ 0 60000 65536"/>
                    <a:gd name="T14" fmla="*/ 0 60000 65536"/>
                    <a:gd name="T15" fmla="*/ 0 w 17"/>
                    <a:gd name="T16" fmla="*/ 0 h 11"/>
                    <a:gd name="T17" fmla="*/ 17 w 17"/>
                    <a:gd name="T18" fmla="*/ 11 h 11"/>
                  </a:gdLst>
                  <a:ahLst/>
                  <a:cxnLst>
                    <a:cxn ang="T10">
                      <a:pos x="T0" y="T1"/>
                    </a:cxn>
                    <a:cxn ang="T11">
                      <a:pos x="T2" y="T3"/>
                    </a:cxn>
                    <a:cxn ang="T12">
                      <a:pos x="T4" y="T5"/>
                    </a:cxn>
                    <a:cxn ang="T13">
                      <a:pos x="T6" y="T7"/>
                    </a:cxn>
                    <a:cxn ang="T14">
                      <a:pos x="T8" y="T9"/>
                    </a:cxn>
                  </a:cxnLst>
                  <a:rect l="T15" t="T16" r="T17" b="T18"/>
                  <a:pathLst>
                    <a:path w="17" h="11">
                      <a:moveTo>
                        <a:pt x="0" y="0"/>
                      </a:moveTo>
                      <a:lnTo>
                        <a:pt x="9" y="11"/>
                      </a:lnTo>
                      <a:lnTo>
                        <a:pt x="17" y="0"/>
                      </a:lnTo>
                      <a:lnTo>
                        <a:pt x="0" y="0"/>
                      </a:lnTo>
                      <a:close/>
                    </a:path>
                  </a:pathLst>
                </a:custGeom>
                <a:solidFill>
                  <a:srgbClr val="0DC20D"/>
                </a:solidFill>
                <a:ln w="9525">
                  <a:noFill/>
                  <a:round/>
                  <a:headEnd/>
                  <a:tailEnd/>
                </a:ln>
              </p:spPr>
              <p:txBody>
                <a:bodyPr/>
                <a:lstStyle/>
                <a:p>
                  <a:endParaRPr lang="en-US"/>
                </a:p>
              </p:txBody>
            </p:sp>
            <p:sp>
              <p:nvSpPr>
                <p:cNvPr id="16495" name="Freeform 108"/>
                <p:cNvSpPr>
                  <a:spLocks/>
                </p:cNvSpPr>
                <p:nvPr/>
              </p:nvSpPr>
              <p:spPr bwMode="auto">
                <a:xfrm>
                  <a:off x="1710" y="2657"/>
                  <a:ext cx="13" cy="62"/>
                </a:xfrm>
                <a:custGeom>
                  <a:avLst/>
                  <a:gdLst>
                    <a:gd name="T0" fmla="*/ 0 w 13"/>
                    <a:gd name="T1" fmla="*/ 0 h 62"/>
                    <a:gd name="T2" fmla="*/ 0 w 13"/>
                    <a:gd name="T3" fmla="*/ 24 h 62"/>
                    <a:gd name="T4" fmla="*/ 4 w 13"/>
                    <a:gd name="T5" fmla="*/ 62 h 62"/>
                    <a:gd name="T6" fmla="*/ 13 w 13"/>
                    <a:gd name="T7" fmla="*/ 51 h 62"/>
                    <a:gd name="T8" fmla="*/ 13 w 13"/>
                    <a:gd name="T9" fmla="*/ 18 h 62"/>
                    <a:gd name="T10" fmla="*/ 0 w 13"/>
                    <a:gd name="T11" fmla="*/ 0 h 62"/>
                    <a:gd name="T12" fmla="*/ 0 w 13"/>
                    <a:gd name="T13" fmla="*/ 0 h 62"/>
                    <a:gd name="T14" fmla="*/ 0 60000 65536"/>
                    <a:gd name="T15" fmla="*/ 0 60000 65536"/>
                    <a:gd name="T16" fmla="*/ 0 60000 65536"/>
                    <a:gd name="T17" fmla="*/ 0 60000 65536"/>
                    <a:gd name="T18" fmla="*/ 0 60000 65536"/>
                    <a:gd name="T19" fmla="*/ 0 60000 65536"/>
                    <a:gd name="T20" fmla="*/ 0 60000 65536"/>
                    <a:gd name="T21" fmla="*/ 0 w 13"/>
                    <a:gd name="T22" fmla="*/ 0 h 62"/>
                    <a:gd name="T23" fmla="*/ 13 w 13"/>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62">
                      <a:moveTo>
                        <a:pt x="0" y="0"/>
                      </a:moveTo>
                      <a:lnTo>
                        <a:pt x="0" y="24"/>
                      </a:lnTo>
                      <a:lnTo>
                        <a:pt x="4" y="62"/>
                      </a:lnTo>
                      <a:lnTo>
                        <a:pt x="13" y="51"/>
                      </a:lnTo>
                      <a:lnTo>
                        <a:pt x="13" y="18"/>
                      </a:lnTo>
                      <a:lnTo>
                        <a:pt x="0" y="0"/>
                      </a:lnTo>
                      <a:close/>
                    </a:path>
                  </a:pathLst>
                </a:custGeom>
                <a:solidFill>
                  <a:srgbClr val="0DC20D"/>
                </a:solidFill>
                <a:ln w="9525">
                  <a:noFill/>
                  <a:round/>
                  <a:headEnd/>
                  <a:tailEnd/>
                </a:ln>
              </p:spPr>
              <p:txBody>
                <a:bodyPr/>
                <a:lstStyle/>
                <a:p>
                  <a:endParaRPr lang="en-US"/>
                </a:p>
              </p:txBody>
            </p:sp>
            <p:sp>
              <p:nvSpPr>
                <p:cNvPr id="16496" name="Freeform 109"/>
                <p:cNvSpPr>
                  <a:spLocks/>
                </p:cNvSpPr>
                <p:nvPr/>
              </p:nvSpPr>
              <p:spPr bwMode="auto">
                <a:xfrm>
                  <a:off x="1718" y="4005"/>
                  <a:ext cx="26" cy="27"/>
                </a:xfrm>
                <a:custGeom>
                  <a:avLst/>
                  <a:gdLst>
                    <a:gd name="T0" fmla="*/ 23 w 26"/>
                    <a:gd name="T1" fmla="*/ 0 h 27"/>
                    <a:gd name="T2" fmla="*/ 0 w 26"/>
                    <a:gd name="T3" fmla="*/ 27 h 27"/>
                    <a:gd name="T4" fmla="*/ 26 w 26"/>
                    <a:gd name="T5" fmla="*/ 18 h 27"/>
                    <a:gd name="T6" fmla="*/ 23 w 26"/>
                    <a:gd name="T7" fmla="*/ 0 h 27"/>
                    <a:gd name="T8" fmla="*/ 23 w 26"/>
                    <a:gd name="T9" fmla="*/ 0 h 27"/>
                    <a:gd name="T10" fmla="*/ 0 60000 65536"/>
                    <a:gd name="T11" fmla="*/ 0 60000 65536"/>
                    <a:gd name="T12" fmla="*/ 0 60000 65536"/>
                    <a:gd name="T13" fmla="*/ 0 60000 65536"/>
                    <a:gd name="T14" fmla="*/ 0 60000 65536"/>
                    <a:gd name="T15" fmla="*/ 0 w 26"/>
                    <a:gd name="T16" fmla="*/ 0 h 27"/>
                    <a:gd name="T17" fmla="*/ 26 w 26"/>
                    <a:gd name="T18" fmla="*/ 27 h 27"/>
                  </a:gdLst>
                  <a:ahLst/>
                  <a:cxnLst>
                    <a:cxn ang="T10">
                      <a:pos x="T0" y="T1"/>
                    </a:cxn>
                    <a:cxn ang="T11">
                      <a:pos x="T2" y="T3"/>
                    </a:cxn>
                    <a:cxn ang="T12">
                      <a:pos x="T4" y="T5"/>
                    </a:cxn>
                    <a:cxn ang="T13">
                      <a:pos x="T6" y="T7"/>
                    </a:cxn>
                    <a:cxn ang="T14">
                      <a:pos x="T8" y="T9"/>
                    </a:cxn>
                  </a:cxnLst>
                  <a:rect l="T15" t="T16" r="T17" b="T18"/>
                  <a:pathLst>
                    <a:path w="26" h="27">
                      <a:moveTo>
                        <a:pt x="23" y="0"/>
                      </a:moveTo>
                      <a:lnTo>
                        <a:pt x="0" y="27"/>
                      </a:lnTo>
                      <a:lnTo>
                        <a:pt x="26" y="18"/>
                      </a:lnTo>
                      <a:lnTo>
                        <a:pt x="23" y="0"/>
                      </a:lnTo>
                      <a:close/>
                    </a:path>
                  </a:pathLst>
                </a:custGeom>
                <a:solidFill>
                  <a:srgbClr val="0DC20D"/>
                </a:solidFill>
                <a:ln w="9525">
                  <a:noFill/>
                  <a:round/>
                  <a:headEnd/>
                  <a:tailEnd/>
                </a:ln>
              </p:spPr>
              <p:txBody>
                <a:bodyPr/>
                <a:lstStyle/>
                <a:p>
                  <a:endParaRPr lang="en-US"/>
                </a:p>
              </p:txBody>
            </p:sp>
            <p:sp>
              <p:nvSpPr>
                <p:cNvPr id="16497" name="Freeform 110"/>
                <p:cNvSpPr>
                  <a:spLocks/>
                </p:cNvSpPr>
                <p:nvPr/>
              </p:nvSpPr>
              <p:spPr bwMode="auto">
                <a:xfrm>
                  <a:off x="1741" y="4023"/>
                  <a:ext cx="16" cy="9"/>
                </a:xfrm>
                <a:custGeom>
                  <a:avLst/>
                  <a:gdLst>
                    <a:gd name="T0" fmla="*/ 12 w 16"/>
                    <a:gd name="T1" fmla="*/ 0 h 9"/>
                    <a:gd name="T2" fmla="*/ 0 w 16"/>
                    <a:gd name="T3" fmla="*/ 9 h 9"/>
                    <a:gd name="T4" fmla="*/ 16 w 16"/>
                    <a:gd name="T5" fmla="*/ 9 h 9"/>
                    <a:gd name="T6" fmla="*/ 12 w 16"/>
                    <a:gd name="T7" fmla="*/ 0 h 9"/>
                    <a:gd name="T8" fmla="*/ 12 w 16"/>
                    <a:gd name="T9" fmla="*/ 0 h 9"/>
                    <a:gd name="T10" fmla="*/ 0 60000 65536"/>
                    <a:gd name="T11" fmla="*/ 0 60000 65536"/>
                    <a:gd name="T12" fmla="*/ 0 60000 65536"/>
                    <a:gd name="T13" fmla="*/ 0 60000 65536"/>
                    <a:gd name="T14" fmla="*/ 0 60000 65536"/>
                    <a:gd name="T15" fmla="*/ 0 w 16"/>
                    <a:gd name="T16" fmla="*/ 0 h 9"/>
                    <a:gd name="T17" fmla="*/ 16 w 16"/>
                    <a:gd name="T18" fmla="*/ 9 h 9"/>
                  </a:gdLst>
                  <a:ahLst/>
                  <a:cxnLst>
                    <a:cxn ang="T10">
                      <a:pos x="T0" y="T1"/>
                    </a:cxn>
                    <a:cxn ang="T11">
                      <a:pos x="T2" y="T3"/>
                    </a:cxn>
                    <a:cxn ang="T12">
                      <a:pos x="T4" y="T5"/>
                    </a:cxn>
                    <a:cxn ang="T13">
                      <a:pos x="T6" y="T7"/>
                    </a:cxn>
                    <a:cxn ang="T14">
                      <a:pos x="T8" y="T9"/>
                    </a:cxn>
                  </a:cxnLst>
                  <a:rect l="T15" t="T16" r="T17" b="T18"/>
                  <a:pathLst>
                    <a:path w="16" h="9">
                      <a:moveTo>
                        <a:pt x="12" y="0"/>
                      </a:moveTo>
                      <a:lnTo>
                        <a:pt x="0" y="9"/>
                      </a:lnTo>
                      <a:lnTo>
                        <a:pt x="16" y="9"/>
                      </a:lnTo>
                      <a:lnTo>
                        <a:pt x="12" y="0"/>
                      </a:lnTo>
                      <a:close/>
                    </a:path>
                  </a:pathLst>
                </a:custGeom>
                <a:solidFill>
                  <a:srgbClr val="0DC20D"/>
                </a:solidFill>
                <a:ln w="9525">
                  <a:noFill/>
                  <a:round/>
                  <a:headEnd/>
                  <a:tailEnd/>
                </a:ln>
              </p:spPr>
              <p:txBody>
                <a:bodyPr/>
                <a:lstStyle/>
                <a:p>
                  <a:endParaRPr lang="en-US"/>
                </a:p>
              </p:txBody>
            </p:sp>
            <p:sp>
              <p:nvSpPr>
                <p:cNvPr id="16498" name="Freeform 111"/>
                <p:cNvSpPr>
                  <a:spLocks/>
                </p:cNvSpPr>
                <p:nvPr/>
              </p:nvSpPr>
              <p:spPr bwMode="auto">
                <a:xfrm>
                  <a:off x="1452" y="2439"/>
                  <a:ext cx="24" cy="16"/>
                </a:xfrm>
                <a:custGeom>
                  <a:avLst/>
                  <a:gdLst>
                    <a:gd name="T0" fmla="*/ 24 w 24"/>
                    <a:gd name="T1" fmla="*/ 0 h 16"/>
                    <a:gd name="T2" fmla="*/ 7 w 24"/>
                    <a:gd name="T3" fmla="*/ 0 h 16"/>
                    <a:gd name="T4" fmla="*/ 0 w 24"/>
                    <a:gd name="T5" fmla="*/ 16 h 16"/>
                    <a:gd name="T6" fmla="*/ 24 w 24"/>
                    <a:gd name="T7" fmla="*/ 0 h 16"/>
                    <a:gd name="T8" fmla="*/ 24 w 24"/>
                    <a:gd name="T9" fmla="*/ 0 h 16"/>
                    <a:gd name="T10" fmla="*/ 0 60000 65536"/>
                    <a:gd name="T11" fmla="*/ 0 60000 65536"/>
                    <a:gd name="T12" fmla="*/ 0 60000 65536"/>
                    <a:gd name="T13" fmla="*/ 0 60000 65536"/>
                    <a:gd name="T14" fmla="*/ 0 60000 65536"/>
                    <a:gd name="T15" fmla="*/ 0 w 24"/>
                    <a:gd name="T16" fmla="*/ 0 h 16"/>
                    <a:gd name="T17" fmla="*/ 24 w 24"/>
                    <a:gd name="T18" fmla="*/ 16 h 16"/>
                  </a:gdLst>
                  <a:ahLst/>
                  <a:cxnLst>
                    <a:cxn ang="T10">
                      <a:pos x="T0" y="T1"/>
                    </a:cxn>
                    <a:cxn ang="T11">
                      <a:pos x="T2" y="T3"/>
                    </a:cxn>
                    <a:cxn ang="T12">
                      <a:pos x="T4" y="T5"/>
                    </a:cxn>
                    <a:cxn ang="T13">
                      <a:pos x="T6" y="T7"/>
                    </a:cxn>
                    <a:cxn ang="T14">
                      <a:pos x="T8" y="T9"/>
                    </a:cxn>
                  </a:cxnLst>
                  <a:rect l="T15" t="T16" r="T17" b="T18"/>
                  <a:pathLst>
                    <a:path w="24" h="16">
                      <a:moveTo>
                        <a:pt x="24" y="0"/>
                      </a:moveTo>
                      <a:lnTo>
                        <a:pt x="7" y="0"/>
                      </a:lnTo>
                      <a:lnTo>
                        <a:pt x="0" y="16"/>
                      </a:lnTo>
                      <a:lnTo>
                        <a:pt x="24" y="0"/>
                      </a:lnTo>
                      <a:close/>
                    </a:path>
                  </a:pathLst>
                </a:custGeom>
                <a:solidFill>
                  <a:srgbClr val="0DC20D"/>
                </a:solidFill>
                <a:ln w="9525">
                  <a:noFill/>
                  <a:round/>
                  <a:headEnd/>
                  <a:tailEnd/>
                </a:ln>
              </p:spPr>
              <p:txBody>
                <a:bodyPr/>
                <a:lstStyle/>
                <a:p>
                  <a:endParaRPr lang="en-US"/>
                </a:p>
              </p:txBody>
            </p:sp>
            <p:sp>
              <p:nvSpPr>
                <p:cNvPr id="16499" name="Freeform 112"/>
                <p:cNvSpPr>
                  <a:spLocks/>
                </p:cNvSpPr>
                <p:nvPr/>
              </p:nvSpPr>
              <p:spPr bwMode="auto">
                <a:xfrm>
                  <a:off x="1476" y="2455"/>
                  <a:ext cx="19" cy="22"/>
                </a:xfrm>
                <a:custGeom>
                  <a:avLst/>
                  <a:gdLst>
                    <a:gd name="T0" fmla="*/ 0 w 19"/>
                    <a:gd name="T1" fmla="*/ 0 h 22"/>
                    <a:gd name="T2" fmla="*/ 19 w 19"/>
                    <a:gd name="T3" fmla="*/ 22 h 22"/>
                    <a:gd name="T4" fmla="*/ 0 w 19"/>
                    <a:gd name="T5" fmla="*/ 18 h 22"/>
                    <a:gd name="T6" fmla="*/ 0 w 19"/>
                    <a:gd name="T7" fmla="*/ 0 h 22"/>
                    <a:gd name="T8" fmla="*/ 0 w 19"/>
                    <a:gd name="T9" fmla="*/ 0 h 22"/>
                    <a:gd name="T10" fmla="*/ 0 60000 65536"/>
                    <a:gd name="T11" fmla="*/ 0 60000 65536"/>
                    <a:gd name="T12" fmla="*/ 0 60000 65536"/>
                    <a:gd name="T13" fmla="*/ 0 60000 65536"/>
                    <a:gd name="T14" fmla="*/ 0 60000 65536"/>
                    <a:gd name="T15" fmla="*/ 0 w 19"/>
                    <a:gd name="T16" fmla="*/ 0 h 22"/>
                    <a:gd name="T17" fmla="*/ 19 w 19"/>
                    <a:gd name="T18" fmla="*/ 22 h 22"/>
                  </a:gdLst>
                  <a:ahLst/>
                  <a:cxnLst>
                    <a:cxn ang="T10">
                      <a:pos x="T0" y="T1"/>
                    </a:cxn>
                    <a:cxn ang="T11">
                      <a:pos x="T2" y="T3"/>
                    </a:cxn>
                    <a:cxn ang="T12">
                      <a:pos x="T4" y="T5"/>
                    </a:cxn>
                    <a:cxn ang="T13">
                      <a:pos x="T6" y="T7"/>
                    </a:cxn>
                    <a:cxn ang="T14">
                      <a:pos x="T8" y="T9"/>
                    </a:cxn>
                  </a:cxnLst>
                  <a:rect l="T15" t="T16" r="T17" b="T18"/>
                  <a:pathLst>
                    <a:path w="19" h="22">
                      <a:moveTo>
                        <a:pt x="0" y="0"/>
                      </a:moveTo>
                      <a:lnTo>
                        <a:pt x="19" y="22"/>
                      </a:lnTo>
                      <a:lnTo>
                        <a:pt x="0" y="18"/>
                      </a:lnTo>
                      <a:lnTo>
                        <a:pt x="0" y="0"/>
                      </a:lnTo>
                      <a:close/>
                    </a:path>
                  </a:pathLst>
                </a:custGeom>
                <a:solidFill>
                  <a:srgbClr val="0DC20D"/>
                </a:solidFill>
                <a:ln w="9525">
                  <a:noFill/>
                  <a:round/>
                  <a:headEnd/>
                  <a:tailEnd/>
                </a:ln>
              </p:spPr>
              <p:txBody>
                <a:bodyPr/>
                <a:lstStyle/>
                <a:p>
                  <a:endParaRPr lang="en-US"/>
                </a:p>
              </p:txBody>
            </p:sp>
            <p:sp>
              <p:nvSpPr>
                <p:cNvPr id="16500" name="Freeform 113"/>
                <p:cNvSpPr>
                  <a:spLocks/>
                </p:cNvSpPr>
                <p:nvPr/>
              </p:nvSpPr>
              <p:spPr bwMode="auto">
                <a:xfrm>
                  <a:off x="1495" y="2490"/>
                  <a:ext cx="16" cy="23"/>
                </a:xfrm>
                <a:custGeom>
                  <a:avLst/>
                  <a:gdLst>
                    <a:gd name="T0" fmla="*/ 4 w 16"/>
                    <a:gd name="T1" fmla="*/ 0 h 23"/>
                    <a:gd name="T2" fmla="*/ 16 w 16"/>
                    <a:gd name="T3" fmla="*/ 16 h 23"/>
                    <a:gd name="T4" fmla="*/ 0 w 16"/>
                    <a:gd name="T5" fmla="*/ 23 h 23"/>
                    <a:gd name="T6" fmla="*/ 4 w 16"/>
                    <a:gd name="T7" fmla="*/ 0 h 23"/>
                    <a:gd name="T8" fmla="*/ 4 w 16"/>
                    <a:gd name="T9" fmla="*/ 0 h 23"/>
                    <a:gd name="T10" fmla="*/ 0 60000 65536"/>
                    <a:gd name="T11" fmla="*/ 0 60000 65536"/>
                    <a:gd name="T12" fmla="*/ 0 60000 65536"/>
                    <a:gd name="T13" fmla="*/ 0 60000 65536"/>
                    <a:gd name="T14" fmla="*/ 0 60000 65536"/>
                    <a:gd name="T15" fmla="*/ 0 w 16"/>
                    <a:gd name="T16" fmla="*/ 0 h 23"/>
                    <a:gd name="T17" fmla="*/ 16 w 16"/>
                    <a:gd name="T18" fmla="*/ 23 h 23"/>
                  </a:gdLst>
                  <a:ahLst/>
                  <a:cxnLst>
                    <a:cxn ang="T10">
                      <a:pos x="T0" y="T1"/>
                    </a:cxn>
                    <a:cxn ang="T11">
                      <a:pos x="T2" y="T3"/>
                    </a:cxn>
                    <a:cxn ang="T12">
                      <a:pos x="T4" y="T5"/>
                    </a:cxn>
                    <a:cxn ang="T13">
                      <a:pos x="T6" y="T7"/>
                    </a:cxn>
                    <a:cxn ang="T14">
                      <a:pos x="T8" y="T9"/>
                    </a:cxn>
                  </a:cxnLst>
                  <a:rect l="T15" t="T16" r="T17" b="T18"/>
                  <a:pathLst>
                    <a:path w="16" h="23">
                      <a:moveTo>
                        <a:pt x="4" y="0"/>
                      </a:moveTo>
                      <a:lnTo>
                        <a:pt x="16" y="16"/>
                      </a:lnTo>
                      <a:lnTo>
                        <a:pt x="0" y="23"/>
                      </a:lnTo>
                      <a:lnTo>
                        <a:pt x="4" y="0"/>
                      </a:lnTo>
                      <a:close/>
                    </a:path>
                  </a:pathLst>
                </a:custGeom>
                <a:solidFill>
                  <a:srgbClr val="0DC20D"/>
                </a:solidFill>
                <a:ln w="9525">
                  <a:noFill/>
                  <a:round/>
                  <a:headEnd/>
                  <a:tailEnd/>
                </a:ln>
              </p:spPr>
              <p:txBody>
                <a:bodyPr/>
                <a:lstStyle/>
                <a:p>
                  <a:endParaRPr lang="en-US"/>
                </a:p>
              </p:txBody>
            </p:sp>
            <p:sp>
              <p:nvSpPr>
                <p:cNvPr id="16501" name="Freeform 114"/>
                <p:cNvSpPr>
                  <a:spLocks/>
                </p:cNvSpPr>
                <p:nvPr/>
              </p:nvSpPr>
              <p:spPr bwMode="auto">
                <a:xfrm>
                  <a:off x="2392" y="2257"/>
                  <a:ext cx="1104" cy="1460"/>
                </a:xfrm>
                <a:custGeom>
                  <a:avLst/>
                  <a:gdLst>
                    <a:gd name="T0" fmla="*/ 682 w 1104"/>
                    <a:gd name="T1" fmla="*/ 109 h 1460"/>
                    <a:gd name="T2" fmla="*/ 595 w 1104"/>
                    <a:gd name="T3" fmla="*/ 127 h 1460"/>
                    <a:gd name="T4" fmla="*/ 510 w 1104"/>
                    <a:gd name="T5" fmla="*/ 92 h 1460"/>
                    <a:gd name="T6" fmla="*/ 467 w 1104"/>
                    <a:gd name="T7" fmla="*/ 9 h 1460"/>
                    <a:gd name="T8" fmla="*/ 367 w 1104"/>
                    <a:gd name="T9" fmla="*/ 9 h 1460"/>
                    <a:gd name="T10" fmla="*/ 258 w 1104"/>
                    <a:gd name="T11" fmla="*/ 40 h 1460"/>
                    <a:gd name="T12" fmla="*/ 147 w 1104"/>
                    <a:gd name="T13" fmla="*/ 89 h 1460"/>
                    <a:gd name="T14" fmla="*/ 91 w 1104"/>
                    <a:gd name="T15" fmla="*/ 176 h 1460"/>
                    <a:gd name="T16" fmla="*/ 3 w 1104"/>
                    <a:gd name="T17" fmla="*/ 300 h 1460"/>
                    <a:gd name="T18" fmla="*/ 0 w 1104"/>
                    <a:gd name="T19" fmla="*/ 449 h 1460"/>
                    <a:gd name="T20" fmla="*/ 60 w 1104"/>
                    <a:gd name="T21" fmla="*/ 550 h 1460"/>
                    <a:gd name="T22" fmla="*/ 112 w 1104"/>
                    <a:gd name="T23" fmla="*/ 617 h 1460"/>
                    <a:gd name="T24" fmla="*/ 209 w 1104"/>
                    <a:gd name="T25" fmla="*/ 672 h 1460"/>
                    <a:gd name="T26" fmla="*/ 331 w 1104"/>
                    <a:gd name="T27" fmla="*/ 622 h 1460"/>
                    <a:gd name="T28" fmla="*/ 424 w 1104"/>
                    <a:gd name="T29" fmla="*/ 662 h 1460"/>
                    <a:gd name="T30" fmla="*/ 406 w 1104"/>
                    <a:gd name="T31" fmla="*/ 735 h 1460"/>
                    <a:gd name="T32" fmla="*/ 467 w 1104"/>
                    <a:gd name="T33" fmla="*/ 855 h 1460"/>
                    <a:gd name="T34" fmla="*/ 462 w 1104"/>
                    <a:gd name="T35" fmla="*/ 1008 h 1460"/>
                    <a:gd name="T36" fmla="*/ 437 w 1104"/>
                    <a:gd name="T37" fmla="*/ 1101 h 1460"/>
                    <a:gd name="T38" fmla="*/ 458 w 1104"/>
                    <a:gd name="T39" fmla="*/ 1161 h 1460"/>
                    <a:gd name="T40" fmla="*/ 527 w 1104"/>
                    <a:gd name="T41" fmla="*/ 1324 h 1460"/>
                    <a:gd name="T42" fmla="*/ 544 w 1104"/>
                    <a:gd name="T43" fmla="*/ 1438 h 1460"/>
                    <a:gd name="T44" fmla="*/ 656 w 1104"/>
                    <a:gd name="T45" fmla="*/ 1460 h 1460"/>
                    <a:gd name="T46" fmla="*/ 727 w 1104"/>
                    <a:gd name="T47" fmla="*/ 1375 h 1460"/>
                    <a:gd name="T48" fmla="*/ 749 w 1104"/>
                    <a:gd name="T49" fmla="*/ 1309 h 1460"/>
                    <a:gd name="T50" fmla="*/ 833 w 1104"/>
                    <a:gd name="T51" fmla="*/ 1240 h 1460"/>
                    <a:gd name="T52" fmla="*/ 815 w 1104"/>
                    <a:gd name="T53" fmla="*/ 1161 h 1460"/>
                    <a:gd name="T54" fmla="*/ 914 w 1104"/>
                    <a:gd name="T55" fmla="*/ 1107 h 1460"/>
                    <a:gd name="T56" fmla="*/ 921 w 1104"/>
                    <a:gd name="T57" fmla="*/ 1001 h 1460"/>
                    <a:gd name="T58" fmla="*/ 910 w 1104"/>
                    <a:gd name="T59" fmla="*/ 885 h 1460"/>
                    <a:gd name="T60" fmla="*/ 993 w 1104"/>
                    <a:gd name="T61" fmla="*/ 774 h 1460"/>
                    <a:gd name="T62" fmla="*/ 1061 w 1104"/>
                    <a:gd name="T63" fmla="*/ 710 h 1460"/>
                    <a:gd name="T64" fmla="*/ 1095 w 1104"/>
                    <a:gd name="T65" fmla="*/ 653 h 1460"/>
                    <a:gd name="T66" fmla="*/ 1095 w 1104"/>
                    <a:gd name="T67" fmla="*/ 562 h 1460"/>
                    <a:gd name="T68" fmla="*/ 1054 w 1104"/>
                    <a:gd name="T69" fmla="*/ 579 h 1460"/>
                    <a:gd name="T70" fmla="*/ 894 w 1104"/>
                    <a:gd name="T71" fmla="*/ 449 h 1460"/>
                    <a:gd name="T72" fmla="*/ 833 w 1104"/>
                    <a:gd name="T73" fmla="*/ 240 h 1460"/>
                    <a:gd name="T74" fmla="*/ 803 w 1104"/>
                    <a:gd name="T75" fmla="*/ 138 h 14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04"/>
                    <a:gd name="T115" fmla="*/ 0 h 1460"/>
                    <a:gd name="T116" fmla="*/ 1104 w 1104"/>
                    <a:gd name="T117" fmla="*/ 1460 h 14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04" h="1460">
                      <a:moveTo>
                        <a:pt x="803" y="138"/>
                      </a:moveTo>
                      <a:lnTo>
                        <a:pt x="682" y="109"/>
                      </a:lnTo>
                      <a:lnTo>
                        <a:pt x="613" y="98"/>
                      </a:lnTo>
                      <a:lnTo>
                        <a:pt x="595" y="127"/>
                      </a:lnTo>
                      <a:lnTo>
                        <a:pt x="553" y="127"/>
                      </a:lnTo>
                      <a:lnTo>
                        <a:pt x="510" y="92"/>
                      </a:lnTo>
                      <a:lnTo>
                        <a:pt x="451" y="83"/>
                      </a:lnTo>
                      <a:lnTo>
                        <a:pt x="467" y="9"/>
                      </a:lnTo>
                      <a:lnTo>
                        <a:pt x="410" y="0"/>
                      </a:lnTo>
                      <a:lnTo>
                        <a:pt x="367" y="9"/>
                      </a:lnTo>
                      <a:lnTo>
                        <a:pt x="319" y="9"/>
                      </a:lnTo>
                      <a:lnTo>
                        <a:pt x="258" y="40"/>
                      </a:lnTo>
                      <a:lnTo>
                        <a:pt x="179" y="45"/>
                      </a:lnTo>
                      <a:lnTo>
                        <a:pt x="147" y="89"/>
                      </a:lnTo>
                      <a:lnTo>
                        <a:pt x="109" y="112"/>
                      </a:lnTo>
                      <a:lnTo>
                        <a:pt x="91" y="176"/>
                      </a:lnTo>
                      <a:lnTo>
                        <a:pt x="52" y="213"/>
                      </a:lnTo>
                      <a:lnTo>
                        <a:pt x="3" y="300"/>
                      </a:lnTo>
                      <a:lnTo>
                        <a:pt x="16" y="369"/>
                      </a:lnTo>
                      <a:lnTo>
                        <a:pt x="0" y="449"/>
                      </a:lnTo>
                      <a:lnTo>
                        <a:pt x="10" y="515"/>
                      </a:lnTo>
                      <a:lnTo>
                        <a:pt x="60" y="550"/>
                      </a:lnTo>
                      <a:lnTo>
                        <a:pt x="75" y="602"/>
                      </a:lnTo>
                      <a:lnTo>
                        <a:pt x="112" y="617"/>
                      </a:lnTo>
                      <a:lnTo>
                        <a:pt x="136" y="653"/>
                      </a:lnTo>
                      <a:lnTo>
                        <a:pt x="209" y="672"/>
                      </a:lnTo>
                      <a:lnTo>
                        <a:pt x="304" y="657"/>
                      </a:lnTo>
                      <a:lnTo>
                        <a:pt x="331" y="622"/>
                      </a:lnTo>
                      <a:lnTo>
                        <a:pt x="376" y="662"/>
                      </a:lnTo>
                      <a:lnTo>
                        <a:pt x="424" y="662"/>
                      </a:lnTo>
                      <a:lnTo>
                        <a:pt x="444" y="688"/>
                      </a:lnTo>
                      <a:lnTo>
                        <a:pt x="406" y="735"/>
                      </a:lnTo>
                      <a:lnTo>
                        <a:pt x="410" y="799"/>
                      </a:lnTo>
                      <a:lnTo>
                        <a:pt x="467" y="855"/>
                      </a:lnTo>
                      <a:lnTo>
                        <a:pt x="476" y="934"/>
                      </a:lnTo>
                      <a:lnTo>
                        <a:pt x="462" y="1008"/>
                      </a:lnTo>
                      <a:lnTo>
                        <a:pt x="455" y="1058"/>
                      </a:lnTo>
                      <a:lnTo>
                        <a:pt x="437" y="1101"/>
                      </a:lnTo>
                      <a:lnTo>
                        <a:pt x="455" y="1127"/>
                      </a:lnTo>
                      <a:lnTo>
                        <a:pt x="458" y="1161"/>
                      </a:lnTo>
                      <a:lnTo>
                        <a:pt x="498" y="1192"/>
                      </a:lnTo>
                      <a:lnTo>
                        <a:pt x="527" y="1324"/>
                      </a:lnTo>
                      <a:lnTo>
                        <a:pt x="544" y="1344"/>
                      </a:lnTo>
                      <a:lnTo>
                        <a:pt x="544" y="1438"/>
                      </a:lnTo>
                      <a:lnTo>
                        <a:pt x="564" y="1460"/>
                      </a:lnTo>
                      <a:lnTo>
                        <a:pt x="656" y="1460"/>
                      </a:lnTo>
                      <a:lnTo>
                        <a:pt x="713" y="1427"/>
                      </a:lnTo>
                      <a:lnTo>
                        <a:pt x="727" y="1375"/>
                      </a:lnTo>
                      <a:lnTo>
                        <a:pt x="749" y="1360"/>
                      </a:lnTo>
                      <a:lnTo>
                        <a:pt x="749" y="1309"/>
                      </a:lnTo>
                      <a:lnTo>
                        <a:pt x="788" y="1289"/>
                      </a:lnTo>
                      <a:lnTo>
                        <a:pt x="833" y="1240"/>
                      </a:lnTo>
                      <a:lnTo>
                        <a:pt x="833" y="1200"/>
                      </a:lnTo>
                      <a:lnTo>
                        <a:pt x="815" y="1161"/>
                      </a:lnTo>
                      <a:lnTo>
                        <a:pt x="837" y="1136"/>
                      </a:lnTo>
                      <a:lnTo>
                        <a:pt x="914" y="1107"/>
                      </a:lnTo>
                      <a:lnTo>
                        <a:pt x="924" y="1061"/>
                      </a:lnTo>
                      <a:lnTo>
                        <a:pt x="921" y="1001"/>
                      </a:lnTo>
                      <a:lnTo>
                        <a:pt x="910" y="983"/>
                      </a:lnTo>
                      <a:lnTo>
                        <a:pt x="910" y="885"/>
                      </a:lnTo>
                      <a:lnTo>
                        <a:pt x="941" y="825"/>
                      </a:lnTo>
                      <a:lnTo>
                        <a:pt x="993" y="774"/>
                      </a:lnTo>
                      <a:lnTo>
                        <a:pt x="1030" y="755"/>
                      </a:lnTo>
                      <a:lnTo>
                        <a:pt x="1061" y="710"/>
                      </a:lnTo>
                      <a:lnTo>
                        <a:pt x="1064" y="681"/>
                      </a:lnTo>
                      <a:lnTo>
                        <a:pt x="1095" y="653"/>
                      </a:lnTo>
                      <a:lnTo>
                        <a:pt x="1104" y="602"/>
                      </a:lnTo>
                      <a:lnTo>
                        <a:pt x="1095" y="562"/>
                      </a:lnTo>
                      <a:lnTo>
                        <a:pt x="1070" y="562"/>
                      </a:lnTo>
                      <a:lnTo>
                        <a:pt x="1054" y="579"/>
                      </a:lnTo>
                      <a:lnTo>
                        <a:pt x="993" y="573"/>
                      </a:lnTo>
                      <a:lnTo>
                        <a:pt x="894" y="449"/>
                      </a:lnTo>
                      <a:lnTo>
                        <a:pt x="880" y="380"/>
                      </a:lnTo>
                      <a:lnTo>
                        <a:pt x="833" y="240"/>
                      </a:lnTo>
                      <a:lnTo>
                        <a:pt x="806" y="158"/>
                      </a:lnTo>
                      <a:lnTo>
                        <a:pt x="803" y="138"/>
                      </a:lnTo>
                      <a:close/>
                    </a:path>
                  </a:pathLst>
                </a:custGeom>
                <a:solidFill>
                  <a:srgbClr val="0DC20D"/>
                </a:solidFill>
                <a:ln w="9525">
                  <a:noFill/>
                  <a:round/>
                  <a:headEnd/>
                  <a:tailEnd/>
                </a:ln>
              </p:spPr>
              <p:txBody>
                <a:bodyPr/>
                <a:lstStyle/>
                <a:p>
                  <a:endParaRPr lang="en-US"/>
                </a:p>
              </p:txBody>
            </p:sp>
            <p:sp>
              <p:nvSpPr>
                <p:cNvPr id="16502" name="Freeform 115"/>
                <p:cNvSpPr>
                  <a:spLocks/>
                </p:cNvSpPr>
                <p:nvPr/>
              </p:nvSpPr>
              <p:spPr bwMode="auto">
                <a:xfrm>
                  <a:off x="3351" y="3216"/>
                  <a:ext cx="112" cy="259"/>
                </a:xfrm>
                <a:custGeom>
                  <a:avLst/>
                  <a:gdLst>
                    <a:gd name="T0" fmla="*/ 86 w 112"/>
                    <a:gd name="T1" fmla="*/ 4 h 259"/>
                    <a:gd name="T2" fmla="*/ 66 w 112"/>
                    <a:gd name="T3" fmla="*/ 60 h 259"/>
                    <a:gd name="T4" fmla="*/ 9 w 112"/>
                    <a:gd name="T5" fmla="*/ 93 h 259"/>
                    <a:gd name="T6" fmla="*/ 0 w 112"/>
                    <a:gd name="T7" fmla="*/ 191 h 259"/>
                    <a:gd name="T8" fmla="*/ 12 w 112"/>
                    <a:gd name="T9" fmla="*/ 259 h 259"/>
                    <a:gd name="T10" fmla="*/ 66 w 112"/>
                    <a:gd name="T11" fmla="*/ 259 h 259"/>
                    <a:gd name="T12" fmla="*/ 95 w 112"/>
                    <a:gd name="T13" fmla="*/ 137 h 259"/>
                    <a:gd name="T14" fmla="*/ 112 w 112"/>
                    <a:gd name="T15" fmla="*/ 64 h 259"/>
                    <a:gd name="T16" fmla="*/ 98 w 112"/>
                    <a:gd name="T17" fmla="*/ 0 h 259"/>
                    <a:gd name="T18" fmla="*/ 86 w 112"/>
                    <a:gd name="T19" fmla="*/ 4 h 259"/>
                    <a:gd name="T20" fmla="*/ 86 w 112"/>
                    <a:gd name="T21" fmla="*/ 4 h 2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
                    <a:gd name="T34" fmla="*/ 0 h 259"/>
                    <a:gd name="T35" fmla="*/ 112 w 112"/>
                    <a:gd name="T36" fmla="*/ 259 h 2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 h="259">
                      <a:moveTo>
                        <a:pt x="86" y="4"/>
                      </a:moveTo>
                      <a:lnTo>
                        <a:pt x="66" y="60"/>
                      </a:lnTo>
                      <a:lnTo>
                        <a:pt x="9" y="93"/>
                      </a:lnTo>
                      <a:lnTo>
                        <a:pt x="0" y="191"/>
                      </a:lnTo>
                      <a:lnTo>
                        <a:pt x="12" y="259"/>
                      </a:lnTo>
                      <a:lnTo>
                        <a:pt x="66" y="259"/>
                      </a:lnTo>
                      <a:lnTo>
                        <a:pt x="95" y="137"/>
                      </a:lnTo>
                      <a:lnTo>
                        <a:pt x="112" y="64"/>
                      </a:lnTo>
                      <a:lnTo>
                        <a:pt x="98" y="0"/>
                      </a:lnTo>
                      <a:lnTo>
                        <a:pt x="86" y="4"/>
                      </a:lnTo>
                      <a:close/>
                    </a:path>
                  </a:pathLst>
                </a:custGeom>
                <a:solidFill>
                  <a:srgbClr val="0DC20D"/>
                </a:solidFill>
                <a:ln w="9525">
                  <a:noFill/>
                  <a:round/>
                  <a:headEnd/>
                  <a:tailEnd/>
                </a:ln>
              </p:spPr>
              <p:txBody>
                <a:bodyPr/>
                <a:lstStyle/>
                <a:p>
                  <a:endParaRPr lang="en-US"/>
                </a:p>
              </p:txBody>
            </p:sp>
            <p:sp>
              <p:nvSpPr>
                <p:cNvPr id="16503" name="Freeform 116"/>
                <p:cNvSpPr>
                  <a:spLocks/>
                </p:cNvSpPr>
                <p:nvPr/>
              </p:nvSpPr>
              <p:spPr bwMode="auto">
                <a:xfrm>
                  <a:off x="3939" y="2830"/>
                  <a:ext cx="48" cy="84"/>
                </a:xfrm>
                <a:custGeom>
                  <a:avLst/>
                  <a:gdLst>
                    <a:gd name="T0" fmla="*/ 17 w 48"/>
                    <a:gd name="T1" fmla="*/ 0 h 84"/>
                    <a:gd name="T2" fmla="*/ 0 w 48"/>
                    <a:gd name="T3" fmla="*/ 53 h 84"/>
                    <a:gd name="T4" fmla="*/ 17 w 48"/>
                    <a:gd name="T5" fmla="*/ 84 h 84"/>
                    <a:gd name="T6" fmla="*/ 48 w 48"/>
                    <a:gd name="T7" fmla="*/ 69 h 84"/>
                    <a:gd name="T8" fmla="*/ 37 w 48"/>
                    <a:gd name="T9" fmla="*/ 40 h 84"/>
                    <a:gd name="T10" fmla="*/ 17 w 48"/>
                    <a:gd name="T11" fmla="*/ 0 h 84"/>
                    <a:gd name="T12" fmla="*/ 17 w 48"/>
                    <a:gd name="T13" fmla="*/ 0 h 84"/>
                    <a:gd name="T14" fmla="*/ 0 60000 65536"/>
                    <a:gd name="T15" fmla="*/ 0 60000 65536"/>
                    <a:gd name="T16" fmla="*/ 0 60000 65536"/>
                    <a:gd name="T17" fmla="*/ 0 60000 65536"/>
                    <a:gd name="T18" fmla="*/ 0 60000 65536"/>
                    <a:gd name="T19" fmla="*/ 0 60000 65536"/>
                    <a:gd name="T20" fmla="*/ 0 60000 65536"/>
                    <a:gd name="T21" fmla="*/ 0 w 48"/>
                    <a:gd name="T22" fmla="*/ 0 h 84"/>
                    <a:gd name="T23" fmla="*/ 48 w 48"/>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84">
                      <a:moveTo>
                        <a:pt x="17" y="0"/>
                      </a:moveTo>
                      <a:lnTo>
                        <a:pt x="0" y="53"/>
                      </a:lnTo>
                      <a:lnTo>
                        <a:pt x="17" y="84"/>
                      </a:lnTo>
                      <a:lnTo>
                        <a:pt x="48" y="69"/>
                      </a:lnTo>
                      <a:lnTo>
                        <a:pt x="37" y="40"/>
                      </a:lnTo>
                      <a:lnTo>
                        <a:pt x="17" y="0"/>
                      </a:lnTo>
                      <a:close/>
                    </a:path>
                  </a:pathLst>
                </a:custGeom>
                <a:solidFill>
                  <a:srgbClr val="0DC20D"/>
                </a:solidFill>
                <a:ln w="9525">
                  <a:noFill/>
                  <a:round/>
                  <a:headEnd/>
                  <a:tailEnd/>
                </a:ln>
              </p:spPr>
              <p:txBody>
                <a:bodyPr/>
                <a:lstStyle/>
                <a:p>
                  <a:endParaRPr lang="en-US"/>
                </a:p>
              </p:txBody>
            </p:sp>
            <p:sp>
              <p:nvSpPr>
                <p:cNvPr id="16504" name="Freeform 117"/>
                <p:cNvSpPr>
                  <a:spLocks/>
                </p:cNvSpPr>
                <p:nvPr/>
              </p:nvSpPr>
              <p:spPr bwMode="auto">
                <a:xfrm>
                  <a:off x="2614" y="1767"/>
                  <a:ext cx="113" cy="240"/>
                </a:xfrm>
                <a:custGeom>
                  <a:avLst/>
                  <a:gdLst>
                    <a:gd name="T0" fmla="*/ 63 w 113"/>
                    <a:gd name="T1" fmla="*/ 1 h 240"/>
                    <a:gd name="T2" fmla="*/ 68 w 113"/>
                    <a:gd name="T3" fmla="*/ 36 h 240"/>
                    <a:gd name="T4" fmla="*/ 41 w 113"/>
                    <a:gd name="T5" fmla="*/ 60 h 240"/>
                    <a:gd name="T6" fmla="*/ 66 w 113"/>
                    <a:gd name="T7" fmla="*/ 60 h 240"/>
                    <a:gd name="T8" fmla="*/ 75 w 113"/>
                    <a:gd name="T9" fmla="*/ 76 h 240"/>
                    <a:gd name="T10" fmla="*/ 63 w 113"/>
                    <a:gd name="T11" fmla="*/ 98 h 240"/>
                    <a:gd name="T12" fmla="*/ 88 w 113"/>
                    <a:gd name="T13" fmla="*/ 113 h 240"/>
                    <a:gd name="T14" fmla="*/ 91 w 113"/>
                    <a:gd name="T15" fmla="*/ 151 h 240"/>
                    <a:gd name="T16" fmla="*/ 109 w 113"/>
                    <a:gd name="T17" fmla="*/ 165 h 240"/>
                    <a:gd name="T18" fmla="*/ 113 w 113"/>
                    <a:gd name="T19" fmla="*/ 189 h 240"/>
                    <a:gd name="T20" fmla="*/ 75 w 113"/>
                    <a:gd name="T21" fmla="*/ 209 h 240"/>
                    <a:gd name="T22" fmla="*/ 30 w 113"/>
                    <a:gd name="T23" fmla="*/ 225 h 240"/>
                    <a:gd name="T24" fmla="*/ 3 w 113"/>
                    <a:gd name="T25" fmla="*/ 240 h 240"/>
                    <a:gd name="T26" fmla="*/ 20 w 113"/>
                    <a:gd name="T27" fmla="*/ 215 h 240"/>
                    <a:gd name="T28" fmla="*/ 30 w 113"/>
                    <a:gd name="T29" fmla="*/ 205 h 240"/>
                    <a:gd name="T30" fmla="*/ 12 w 113"/>
                    <a:gd name="T31" fmla="*/ 202 h 240"/>
                    <a:gd name="T32" fmla="*/ 27 w 113"/>
                    <a:gd name="T33" fmla="*/ 173 h 240"/>
                    <a:gd name="T34" fmla="*/ 16 w 113"/>
                    <a:gd name="T35" fmla="*/ 160 h 240"/>
                    <a:gd name="T36" fmla="*/ 37 w 113"/>
                    <a:gd name="T37" fmla="*/ 160 h 240"/>
                    <a:gd name="T38" fmla="*/ 48 w 113"/>
                    <a:gd name="T39" fmla="*/ 140 h 240"/>
                    <a:gd name="T40" fmla="*/ 30 w 113"/>
                    <a:gd name="T41" fmla="*/ 123 h 240"/>
                    <a:gd name="T42" fmla="*/ 0 w 113"/>
                    <a:gd name="T43" fmla="*/ 96 h 240"/>
                    <a:gd name="T44" fmla="*/ 0 w 113"/>
                    <a:gd name="T45" fmla="*/ 45 h 240"/>
                    <a:gd name="T46" fmla="*/ 16 w 113"/>
                    <a:gd name="T47" fmla="*/ 36 h 240"/>
                    <a:gd name="T48" fmla="*/ 48 w 113"/>
                    <a:gd name="T49" fmla="*/ 25 h 240"/>
                    <a:gd name="T50" fmla="*/ 57 w 113"/>
                    <a:gd name="T51" fmla="*/ 0 h 240"/>
                    <a:gd name="T52" fmla="*/ 63 w 113"/>
                    <a:gd name="T53" fmla="*/ 1 h 240"/>
                    <a:gd name="T54" fmla="*/ 63 w 113"/>
                    <a:gd name="T55" fmla="*/ 1 h 24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3"/>
                    <a:gd name="T85" fmla="*/ 0 h 240"/>
                    <a:gd name="T86" fmla="*/ 113 w 113"/>
                    <a:gd name="T87" fmla="*/ 240 h 24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3" h="240">
                      <a:moveTo>
                        <a:pt x="63" y="1"/>
                      </a:moveTo>
                      <a:lnTo>
                        <a:pt x="68" y="36"/>
                      </a:lnTo>
                      <a:lnTo>
                        <a:pt x="41" y="60"/>
                      </a:lnTo>
                      <a:lnTo>
                        <a:pt x="66" y="60"/>
                      </a:lnTo>
                      <a:lnTo>
                        <a:pt x="75" y="76"/>
                      </a:lnTo>
                      <a:lnTo>
                        <a:pt x="63" y="98"/>
                      </a:lnTo>
                      <a:lnTo>
                        <a:pt x="88" y="113"/>
                      </a:lnTo>
                      <a:lnTo>
                        <a:pt x="91" y="151"/>
                      </a:lnTo>
                      <a:lnTo>
                        <a:pt x="109" y="165"/>
                      </a:lnTo>
                      <a:lnTo>
                        <a:pt x="113" y="189"/>
                      </a:lnTo>
                      <a:lnTo>
                        <a:pt x="75" y="209"/>
                      </a:lnTo>
                      <a:lnTo>
                        <a:pt x="30" y="225"/>
                      </a:lnTo>
                      <a:lnTo>
                        <a:pt x="3" y="240"/>
                      </a:lnTo>
                      <a:lnTo>
                        <a:pt x="20" y="215"/>
                      </a:lnTo>
                      <a:lnTo>
                        <a:pt x="30" y="205"/>
                      </a:lnTo>
                      <a:lnTo>
                        <a:pt x="12" y="202"/>
                      </a:lnTo>
                      <a:lnTo>
                        <a:pt x="27" y="173"/>
                      </a:lnTo>
                      <a:lnTo>
                        <a:pt x="16" y="160"/>
                      </a:lnTo>
                      <a:lnTo>
                        <a:pt x="37" y="160"/>
                      </a:lnTo>
                      <a:lnTo>
                        <a:pt x="48" y="140"/>
                      </a:lnTo>
                      <a:lnTo>
                        <a:pt x="30" y="123"/>
                      </a:lnTo>
                      <a:lnTo>
                        <a:pt x="0" y="96"/>
                      </a:lnTo>
                      <a:lnTo>
                        <a:pt x="0" y="45"/>
                      </a:lnTo>
                      <a:lnTo>
                        <a:pt x="16" y="36"/>
                      </a:lnTo>
                      <a:lnTo>
                        <a:pt x="48" y="25"/>
                      </a:lnTo>
                      <a:lnTo>
                        <a:pt x="57" y="0"/>
                      </a:lnTo>
                      <a:lnTo>
                        <a:pt x="63" y="1"/>
                      </a:lnTo>
                      <a:close/>
                    </a:path>
                  </a:pathLst>
                </a:custGeom>
                <a:solidFill>
                  <a:srgbClr val="0DC20D"/>
                </a:solidFill>
                <a:ln w="9525">
                  <a:noFill/>
                  <a:round/>
                  <a:headEnd/>
                  <a:tailEnd/>
                </a:ln>
              </p:spPr>
              <p:txBody>
                <a:bodyPr/>
                <a:lstStyle/>
                <a:p>
                  <a:endParaRPr lang="en-US"/>
                </a:p>
              </p:txBody>
            </p:sp>
            <p:sp>
              <p:nvSpPr>
                <p:cNvPr id="16505" name="Freeform 118"/>
                <p:cNvSpPr>
                  <a:spLocks/>
                </p:cNvSpPr>
                <p:nvPr/>
              </p:nvSpPr>
              <p:spPr bwMode="auto">
                <a:xfrm>
                  <a:off x="2549" y="1869"/>
                  <a:ext cx="68" cy="107"/>
                </a:xfrm>
                <a:custGeom>
                  <a:avLst/>
                  <a:gdLst>
                    <a:gd name="T0" fmla="*/ 68 w 68"/>
                    <a:gd name="T1" fmla="*/ 27 h 107"/>
                    <a:gd name="T2" fmla="*/ 58 w 68"/>
                    <a:gd name="T3" fmla="*/ 49 h 107"/>
                    <a:gd name="T4" fmla="*/ 68 w 68"/>
                    <a:gd name="T5" fmla="*/ 87 h 107"/>
                    <a:gd name="T6" fmla="*/ 47 w 68"/>
                    <a:gd name="T7" fmla="*/ 107 h 107"/>
                    <a:gd name="T8" fmla="*/ 0 w 68"/>
                    <a:gd name="T9" fmla="*/ 103 h 107"/>
                    <a:gd name="T10" fmla="*/ 13 w 68"/>
                    <a:gd name="T11" fmla="*/ 60 h 107"/>
                    <a:gd name="T12" fmla="*/ 6 w 68"/>
                    <a:gd name="T13" fmla="*/ 23 h 107"/>
                    <a:gd name="T14" fmla="*/ 43 w 68"/>
                    <a:gd name="T15" fmla="*/ 0 h 107"/>
                    <a:gd name="T16" fmla="*/ 68 w 68"/>
                    <a:gd name="T17" fmla="*/ 27 h 107"/>
                    <a:gd name="T18" fmla="*/ 68 w 68"/>
                    <a:gd name="T19" fmla="*/ 27 h 1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107"/>
                    <a:gd name="T32" fmla="*/ 68 w 68"/>
                    <a:gd name="T33" fmla="*/ 107 h 1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107">
                      <a:moveTo>
                        <a:pt x="68" y="27"/>
                      </a:moveTo>
                      <a:lnTo>
                        <a:pt x="58" y="49"/>
                      </a:lnTo>
                      <a:lnTo>
                        <a:pt x="68" y="87"/>
                      </a:lnTo>
                      <a:lnTo>
                        <a:pt x="47" y="107"/>
                      </a:lnTo>
                      <a:lnTo>
                        <a:pt x="0" y="103"/>
                      </a:lnTo>
                      <a:lnTo>
                        <a:pt x="13" y="60"/>
                      </a:lnTo>
                      <a:lnTo>
                        <a:pt x="6" y="23"/>
                      </a:lnTo>
                      <a:lnTo>
                        <a:pt x="43" y="0"/>
                      </a:lnTo>
                      <a:lnTo>
                        <a:pt x="68" y="27"/>
                      </a:lnTo>
                      <a:close/>
                    </a:path>
                  </a:pathLst>
                </a:custGeom>
                <a:solidFill>
                  <a:srgbClr val="0DC20D"/>
                </a:solidFill>
                <a:ln w="9525">
                  <a:noFill/>
                  <a:round/>
                  <a:headEnd/>
                  <a:tailEnd/>
                </a:ln>
              </p:spPr>
              <p:txBody>
                <a:bodyPr/>
                <a:lstStyle/>
                <a:p>
                  <a:endParaRPr lang="en-US"/>
                </a:p>
              </p:txBody>
            </p:sp>
            <p:sp>
              <p:nvSpPr>
                <p:cNvPr id="16506" name="Freeform 119"/>
                <p:cNvSpPr>
                  <a:spLocks/>
                </p:cNvSpPr>
                <p:nvPr/>
              </p:nvSpPr>
              <p:spPr bwMode="auto">
                <a:xfrm>
                  <a:off x="2852" y="1178"/>
                  <a:ext cx="205" cy="119"/>
                </a:xfrm>
                <a:custGeom>
                  <a:avLst/>
                  <a:gdLst>
                    <a:gd name="T0" fmla="*/ 205 w 205"/>
                    <a:gd name="T1" fmla="*/ 75 h 119"/>
                    <a:gd name="T2" fmla="*/ 154 w 205"/>
                    <a:gd name="T3" fmla="*/ 59 h 119"/>
                    <a:gd name="T4" fmla="*/ 101 w 205"/>
                    <a:gd name="T5" fmla="*/ 4 h 119"/>
                    <a:gd name="T6" fmla="*/ 72 w 205"/>
                    <a:gd name="T7" fmla="*/ 0 h 119"/>
                    <a:gd name="T8" fmla="*/ 63 w 205"/>
                    <a:gd name="T9" fmla="*/ 19 h 119"/>
                    <a:gd name="T10" fmla="*/ 4 w 205"/>
                    <a:gd name="T11" fmla="*/ 19 h 119"/>
                    <a:gd name="T12" fmla="*/ 0 w 205"/>
                    <a:gd name="T13" fmla="*/ 44 h 119"/>
                    <a:gd name="T14" fmla="*/ 50 w 205"/>
                    <a:gd name="T15" fmla="*/ 66 h 119"/>
                    <a:gd name="T16" fmla="*/ 36 w 205"/>
                    <a:gd name="T17" fmla="*/ 82 h 119"/>
                    <a:gd name="T18" fmla="*/ 67 w 205"/>
                    <a:gd name="T19" fmla="*/ 119 h 119"/>
                    <a:gd name="T20" fmla="*/ 102 w 205"/>
                    <a:gd name="T21" fmla="*/ 95 h 119"/>
                    <a:gd name="T22" fmla="*/ 126 w 205"/>
                    <a:gd name="T23" fmla="*/ 50 h 119"/>
                    <a:gd name="T24" fmla="*/ 151 w 205"/>
                    <a:gd name="T25" fmla="*/ 70 h 119"/>
                    <a:gd name="T26" fmla="*/ 131 w 205"/>
                    <a:gd name="T27" fmla="*/ 91 h 119"/>
                    <a:gd name="T28" fmla="*/ 176 w 205"/>
                    <a:gd name="T29" fmla="*/ 106 h 119"/>
                    <a:gd name="T30" fmla="*/ 199 w 205"/>
                    <a:gd name="T31" fmla="*/ 95 h 119"/>
                    <a:gd name="T32" fmla="*/ 205 w 205"/>
                    <a:gd name="T33" fmla="*/ 75 h 119"/>
                    <a:gd name="T34" fmla="*/ 205 w 205"/>
                    <a:gd name="T35" fmla="*/ 75 h 1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5"/>
                    <a:gd name="T55" fmla="*/ 0 h 119"/>
                    <a:gd name="T56" fmla="*/ 205 w 205"/>
                    <a:gd name="T57" fmla="*/ 119 h 1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5" h="119">
                      <a:moveTo>
                        <a:pt x="205" y="75"/>
                      </a:moveTo>
                      <a:lnTo>
                        <a:pt x="154" y="59"/>
                      </a:lnTo>
                      <a:lnTo>
                        <a:pt x="101" y="4"/>
                      </a:lnTo>
                      <a:lnTo>
                        <a:pt x="72" y="0"/>
                      </a:lnTo>
                      <a:lnTo>
                        <a:pt x="63" y="19"/>
                      </a:lnTo>
                      <a:lnTo>
                        <a:pt x="4" y="19"/>
                      </a:lnTo>
                      <a:lnTo>
                        <a:pt x="0" y="44"/>
                      </a:lnTo>
                      <a:lnTo>
                        <a:pt x="50" y="66"/>
                      </a:lnTo>
                      <a:lnTo>
                        <a:pt x="36" y="82"/>
                      </a:lnTo>
                      <a:lnTo>
                        <a:pt x="67" y="119"/>
                      </a:lnTo>
                      <a:lnTo>
                        <a:pt x="102" y="95"/>
                      </a:lnTo>
                      <a:lnTo>
                        <a:pt x="126" y="50"/>
                      </a:lnTo>
                      <a:lnTo>
                        <a:pt x="151" y="70"/>
                      </a:lnTo>
                      <a:lnTo>
                        <a:pt x="131" y="91"/>
                      </a:lnTo>
                      <a:lnTo>
                        <a:pt x="176" y="106"/>
                      </a:lnTo>
                      <a:lnTo>
                        <a:pt x="199" y="95"/>
                      </a:lnTo>
                      <a:lnTo>
                        <a:pt x="205" y="75"/>
                      </a:lnTo>
                      <a:close/>
                    </a:path>
                  </a:pathLst>
                </a:custGeom>
                <a:solidFill>
                  <a:srgbClr val="0DC20D"/>
                </a:solidFill>
                <a:ln w="9525">
                  <a:noFill/>
                  <a:round/>
                  <a:headEnd/>
                  <a:tailEnd/>
                </a:ln>
              </p:spPr>
              <p:txBody>
                <a:bodyPr/>
                <a:lstStyle/>
                <a:p>
                  <a:endParaRPr lang="en-US"/>
                </a:p>
              </p:txBody>
            </p:sp>
            <p:sp>
              <p:nvSpPr>
                <p:cNvPr id="16507" name="Freeform 120"/>
                <p:cNvSpPr>
                  <a:spLocks/>
                </p:cNvSpPr>
                <p:nvPr/>
              </p:nvSpPr>
              <p:spPr bwMode="auto">
                <a:xfrm>
                  <a:off x="2969" y="1178"/>
                  <a:ext cx="116" cy="39"/>
                </a:xfrm>
                <a:custGeom>
                  <a:avLst/>
                  <a:gdLst>
                    <a:gd name="T0" fmla="*/ 0 w 116"/>
                    <a:gd name="T1" fmla="*/ 4 h 39"/>
                    <a:gd name="T2" fmla="*/ 109 w 116"/>
                    <a:gd name="T3" fmla="*/ 0 h 39"/>
                    <a:gd name="T4" fmla="*/ 116 w 116"/>
                    <a:gd name="T5" fmla="*/ 19 h 39"/>
                    <a:gd name="T6" fmla="*/ 93 w 116"/>
                    <a:gd name="T7" fmla="*/ 26 h 39"/>
                    <a:gd name="T8" fmla="*/ 57 w 116"/>
                    <a:gd name="T9" fmla="*/ 39 h 39"/>
                    <a:gd name="T10" fmla="*/ 23 w 116"/>
                    <a:gd name="T11" fmla="*/ 28 h 39"/>
                    <a:gd name="T12" fmla="*/ 45 w 116"/>
                    <a:gd name="T13" fmla="*/ 19 h 39"/>
                    <a:gd name="T14" fmla="*/ 0 w 116"/>
                    <a:gd name="T15" fmla="*/ 4 h 39"/>
                    <a:gd name="T16" fmla="*/ 0 w 116"/>
                    <a:gd name="T17" fmla="*/ 4 h 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39"/>
                    <a:gd name="T29" fmla="*/ 116 w 116"/>
                    <a:gd name="T30" fmla="*/ 39 h 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39">
                      <a:moveTo>
                        <a:pt x="0" y="4"/>
                      </a:moveTo>
                      <a:lnTo>
                        <a:pt x="109" y="0"/>
                      </a:lnTo>
                      <a:lnTo>
                        <a:pt x="116" y="19"/>
                      </a:lnTo>
                      <a:lnTo>
                        <a:pt x="93" y="26"/>
                      </a:lnTo>
                      <a:lnTo>
                        <a:pt x="57" y="39"/>
                      </a:lnTo>
                      <a:lnTo>
                        <a:pt x="23" y="28"/>
                      </a:lnTo>
                      <a:lnTo>
                        <a:pt x="45" y="19"/>
                      </a:lnTo>
                      <a:lnTo>
                        <a:pt x="0" y="4"/>
                      </a:lnTo>
                      <a:close/>
                    </a:path>
                  </a:pathLst>
                </a:custGeom>
                <a:solidFill>
                  <a:srgbClr val="0DC20D"/>
                </a:solidFill>
                <a:ln w="9525">
                  <a:noFill/>
                  <a:round/>
                  <a:headEnd/>
                  <a:tailEnd/>
                </a:ln>
              </p:spPr>
              <p:txBody>
                <a:bodyPr/>
                <a:lstStyle/>
                <a:p>
                  <a:endParaRPr lang="en-US"/>
                </a:p>
              </p:txBody>
            </p:sp>
            <p:sp>
              <p:nvSpPr>
                <p:cNvPr id="16508" name="Freeform 121"/>
                <p:cNvSpPr>
                  <a:spLocks/>
                </p:cNvSpPr>
                <p:nvPr/>
              </p:nvSpPr>
              <p:spPr bwMode="auto">
                <a:xfrm>
                  <a:off x="3417" y="1291"/>
                  <a:ext cx="224" cy="184"/>
                </a:xfrm>
                <a:custGeom>
                  <a:avLst/>
                  <a:gdLst>
                    <a:gd name="T0" fmla="*/ 224 w 224"/>
                    <a:gd name="T1" fmla="*/ 2 h 184"/>
                    <a:gd name="T2" fmla="*/ 186 w 224"/>
                    <a:gd name="T3" fmla="*/ 0 h 184"/>
                    <a:gd name="T4" fmla="*/ 158 w 224"/>
                    <a:gd name="T5" fmla="*/ 22 h 184"/>
                    <a:gd name="T6" fmla="*/ 88 w 224"/>
                    <a:gd name="T7" fmla="*/ 39 h 184"/>
                    <a:gd name="T8" fmla="*/ 36 w 224"/>
                    <a:gd name="T9" fmla="*/ 59 h 184"/>
                    <a:gd name="T10" fmla="*/ 20 w 224"/>
                    <a:gd name="T11" fmla="*/ 102 h 184"/>
                    <a:gd name="T12" fmla="*/ 0 w 224"/>
                    <a:gd name="T13" fmla="*/ 157 h 184"/>
                    <a:gd name="T14" fmla="*/ 36 w 224"/>
                    <a:gd name="T15" fmla="*/ 184 h 184"/>
                    <a:gd name="T16" fmla="*/ 79 w 224"/>
                    <a:gd name="T17" fmla="*/ 175 h 184"/>
                    <a:gd name="T18" fmla="*/ 55 w 224"/>
                    <a:gd name="T19" fmla="*/ 148 h 184"/>
                    <a:gd name="T20" fmla="*/ 82 w 224"/>
                    <a:gd name="T21" fmla="*/ 80 h 184"/>
                    <a:gd name="T22" fmla="*/ 141 w 224"/>
                    <a:gd name="T23" fmla="*/ 51 h 184"/>
                    <a:gd name="T24" fmla="*/ 224 w 224"/>
                    <a:gd name="T25" fmla="*/ 26 h 184"/>
                    <a:gd name="T26" fmla="*/ 224 w 224"/>
                    <a:gd name="T27" fmla="*/ 2 h 184"/>
                    <a:gd name="T28" fmla="*/ 224 w 224"/>
                    <a:gd name="T29" fmla="*/ 2 h 1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4"/>
                    <a:gd name="T46" fmla="*/ 0 h 184"/>
                    <a:gd name="T47" fmla="*/ 224 w 224"/>
                    <a:gd name="T48" fmla="*/ 184 h 1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4" h="184">
                      <a:moveTo>
                        <a:pt x="224" y="2"/>
                      </a:moveTo>
                      <a:lnTo>
                        <a:pt x="186" y="0"/>
                      </a:lnTo>
                      <a:lnTo>
                        <a:pt x="158" y="22"/>
                      </a:lnTo>
                      <a:lnTo>
                        <a:pt x="88" y="39"/>
                      </a:lnTo>
                      <a:lnTo>
                        <a:pt x="36" y="59"/>
                      </a:lnTo>
                      <a:lnTo>
                        <a:pt x="20" y="102"/>
                      </a:lnTo>
                      <a:lnTo>
                        <a:pt x="0" y="157"/>
                      </a:lnTo>
                      <a:lnTo>
                        <a:pt x="36" y="184"/>
                      </a:lnTo>
                      <a:lnTo>
                        <a:pt x="79" y="175"/>
                      </a:lnTo>
                      <a:lnTo>
                        <a:pt x="55" y="148"/>
                      </a:lnTo>
                      <a:lnTo>
                        <a:pt x="82" y="80"/>
                      </a:lnTo>
                      <a:lnTo>
                        <a:pt x="141" y="51"/>
                      </a:lnTo>
                      <a:lnTo>
                        <a:pt x="224" y="26"/>
                      </a:lnTo>
                      <a:lnTo>
                        <a:pt x="224" y="2"/>
                      </a:lnTo>
                      <a:close/>
                    </a:path>
                  </a:pathLst>
                </a:custGeom>
                <a:solidFill>
                  <a:srgbClr val="0DC20D"/>
                </a:solidFill>
                <a:ln w="9525">
                  <a:noFill/>
                  <a:round/>
                  <a:headEnd/>
                  <a:tailEnd/>
                </a:ln>
              </p:spPr>
              <p:txBody>
                <a:bodyPr/>
                <a:lstStyle/>
                <a:p>
                  <a:endParaRPr lang="en-US"/>
                </a:p>
              </p:txBody>
            </p:sp>
            <p:sp>
              <p:nvSpPr>
                <p:cNvPr id="16509" name="Freeform 122"/>
                <p:cNvSpPr>
                  <a:spLocks/>
                </p:cNvSpPr>
                <p:nvPr/>
              </p:nvSpPr>
              <p:spPr bwMode="auto">
                <a:xfrm>
                  <a:off x="3539" y="1162"/>
                  <a:ext cx="45" cy="16"/>
                </a:xfrm>
                <a:custGeom>
                  <a:avLst/>
                  <a:gdLst>
                    <a:gd name="T0" fmla="*/ 11 w 45"/>
                    <a:gd name="T1" fmla="*/ 0 h 16"/>
                    <a:gd name="T2" fmla="*/ 0 w 45"/>
                    <a:gd name="T3" fmla="*/ 15 h 16"/>
                    <a:gd name="T4" fmla="*/ 45 w 45"/>
                    <a:gd name="T5" fmla="*/ 16 h 16"/>
                    <a:gd name="T6" fmla="*/ 45 w 45"/>
                    <a:gd name="T7" fmla="*/ 4 h 16"/>
                    <a:gd name="T8" fmla="*/ 11 w 45"/>
                    <a:gd name="T9" fmla="*/ 0 h 16"/>
                    <a:gd name="T10" fmla="*/ 11 w 45"/>
                    <a:gd name="T11" fmla="*/ 0 h 16"/>
                    <a:gd name="T12" fmla="*/ 0 60000 65536"/>
                    <a:gd name="T13" fmla="*/ 0 60000 65536"/>
                    <a:gd name="T14" fmla="*/ 0 60000 65536"/>
                    <a:gd name="T15" fmla="*/ 0 60000 65536"/>
                    <a:gd name="T16" fmla="*/ 0 60000 65536"/>
                    <a:gd name="T17" fmla="*/ 0 60000 65536"/>
                    <a:gd name="T18" fmla="*/ 0 w 45"/>
                    <a:gd name="T19" fmla="*/ 0 h 16"/>
                    <a:gd name="T20" fmla="*/ 45 w 45"/>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45" h="16">
                      <a:moveTo>
                        <a:pt x="11" y="0"/>
                      </a:moveTo>
                      <a:lnTo>
                        <a:pt x="0" y="15"/>
                      </a:lnTo>
                      <a:lnTo>
                        <a:pt x="45" y="16"/>
                      </a:lnTo>
                      <a:lnTo>
                        <a:pt x="45" y="4"/>
                      </a:lnTo>
                      <a:lnTo>
                        <a:pt x="11" y="0"/>
                      </a:lnTo>
                      <a:close/>
                    </a:path>
                  </a:pathLst>
                </a:custGeom>
                <a:solidFill>
                  <a:srgbClr val="0DC20D"/>
                </a:solidFill>
                <a:ln w="9525">
                  <a:noFill/>
                  <a:round/>
                  <a:headEnd/>
                  <a:tailEnd/>
                </a:ln>
              </p:spPr>
              <p:txBody>
                <a:bodyPr/>
                <a:lstStyle/>
                <a:p>
                  <a:endParaRPr lang="en-US"/>
                </a:p>
              </p:txBody>
            </p:sp>
            <p:sp>
              <p:nvSpPr>
                <p:cNvPr id="16510" name="Freeform 123"/>
                <p:cNvSpPr>
                  <a:spLocks/>
                </p:cNvSpPr>
                <p:nvPr/>
              </p:nvSpPr>
              <p:spPr bwMode="auto">
                <a:xfrm>
                  <a:off x="3487" y="1162"/>
                  <a:ext cx="37" cy="35"/>
                </a:xfrm>
                <a:custGeom>
                  <a:avLst/>
                  <a:gdLst>
                    <a:gd name="T0" fmla="*/ 18 w 37"/>
                    <a:gd name="T1" fmla="*/ 0 h 35"/>
                    <a:gd name="T2" fmla="*/ 37 w 37"/>
                    <a:gd name="T3" fmla="*/ 11 h 35"/>
                    <a:gd name="T4" fmla="*/ 27 w 37"/>
                    <a:gd name="T5" fmla="*/ 35 h 35"/>
                    <a:gd name="T6" fmla="*/ 0 w 37"/>
                    <a:gd name="T7" fmla="*/ 16 h 35"/>
                    <a:gd name="T8" fmla="*/ 18 w 37"/>
                    <a:gd name="T9" fmla="*/ 0 h 35"/>
                    <a:gd name="T10" fmla="*/ 18 w 37"/>
                    <a:gd name="T11" fmla="*/ 0 h 35"/>
                    <a:gd name="T12" fmla="*/ 0 60000 65536"/>
                    <a:gd name="T13" fmla="*/ 0 60000 65536"/>
                    <a:gd name="T14" fmla="*/ 0 60000 65536"/>
                    <a:gd name="T15" fmla="*/ 0 60000 65536"/>
                    <a:gd name="T16" fmla="*/ 0 60000 65536"/>
                    <a:gd name="T17" fmla="*/ 0 60000 65536"/>
                    <a:gd name="T18" fmla="*/ 0 w 37"/>
                    <a:gd name="T19" fmla="*/ 0 h 35"/>
                    <a:gd name="T20" fmla="*/ 37 w 37"/>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37" h="35">
                      <a:moveTo>
                        <a:pt x="18" y="0"/>
                      </a:moveTo>
                      <a:lnTo>
                        <a:pt x="37" y="11"/>
                      </a:lnTo>
                      <a:lnTo>
                        <a:pt x="27" y="35"/>
                      </a:lnTo>
                      <a:lnTo>
                        <a:pt x="0" y="16"/>
                      </a:lnTo>
                      <a:lnTo>
                        <a:pt x="18" y="0"/>
                      </a:lnTo>
                      <a:close/>
                    </a:path>
                  </a:pathLst>
                </a:custGeom>
                <a:solidFill>
                  <a:srgbClr val="0DC20D"/>
                </a:solidFill>
                <a:ln w="9525">
                  <a:noFill/>
                  <a:round/>
                  <a:headEnd/>
                  <a:tailEnd/>
                </a:ln>
              </p:spPr>
              <p:txBody>
                <a:bodyPr/>
                <a:lstStyle/>
                <a:p>
                  <a:endParaRPr lang="en-US"/>
                </a:p>
              </p:txBody>
            </p:sp>
            <p:sp>
              <p:nvSpPr>
                <p:cNvPr id="16511" name="Freeform 124"/>
                <p:cNvSpPr>
                  <a:spLocks/>
                </p:cNvSpPr>
                <p:nvPr/>
              </p:nvSpPr>
              <p:spPr bwMode="auto">
                <a:xfrm>
                  <a:off x="3453" y="1135"/>
                  <a:ext cx="28" cy="31"/>
                </a:xfrm>
                <a:custGeom>
                  <a:avLst/>
                  <a:gdLst>
                    <a:gd name="T0" fmla="*/ 0 w 28"/>
                    <a:gd name="T1" fmla="*/ 0 h 31"/>
                    <a:gd name="T2" fmla="*/ 23 w 28"/>
                    <a:gd name="T3" fmla="*/ 14 h 31"/>
                    <a:gd name="T4" fmla="*/ 28 w 28"/>
                    <a:gd name="T5" fmla="*/ 31 h 31"/>
                    <a:gd name="T6" fmla="*/ 0 w 28"/>
                    <a:gd name="T7" fmla="*/ 27 h 31"/>
                    <a:gd name="T8" fmla="*/ 0 w 28"/>
                    <a:gd name="T9" fmla="*/ 0 h 31"/>
                    <a:gd name="T10" fmla="*/ 0 w 28"/>
                    <a:gd name="T11" fmla="*/ 0 h 31"/>
                    <a:gd name="T12" fmla="*/ 0 60000 65536"/>
                    <a:gd name="T13" fmla="*/ 0 60000 65536"/>
                    <a:gd name="T14" fmla="*/ 0 60000 65536"/>
                    <a:gd name="T15" fmla="*/ 0 60000 65536"/>
                    <a:gd name="T16" fmla="*/ 0 60000 65536"/>
                    <a:gd name="T17" fmla="*/ 0 60000 65536"/>
                    <a:gd name="T18" fmla="*/ 0 w 28"/>
                    <a:gd name="T19" fmla="*/ 0 h 31"/>
                    <a:gd name="T20" fmla="*/ 28 w 28"/>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28" h="31">
                      <a:moveTo>
                        <a:pt x="0" y="0"/>
                      </a:moveTo>
                      <a:lnTo>
                        <a:pt x="23" y="14"/>
                      </a:lnTo>
                      <a:lnTo>
                        <a:pt x="28" y="31"/>
                      </a:lnTo>
                      <a:lnTo>
                        <a:pt x="0" y="27"/>
                      </a:lnTo>
                      <a:lnTo>
                        <a:pt x="0" y="0"/>
                      </a:lnTo>
                      <a:close/>
                    </a:path>
                  </a:pathLst>
                </a:custGeom>
                <a:solidFill>
                  <a:srgbClr val="0DC20D"/>
                </a:solidFill>
                <a:ln w="9525">
                  <a:noFill/>
                  <a:round/>
                  <a:headEnd/>
                  <a:tailEnd/>
                </a:ln>
              </p:spPr>
              <p:txBody>
                <a:bodyPr/>
                <a:lstStyle/>
                <a:p>
                  <a:endParaRPr lang="en-US"/>
                </a:p>
              </p:txBody>
            </p:sp>
            <p:sp>
              <p:nvSpPr>
                <p:cNvPr id="16512" name="Freeform 125"/>
                <p:cNvSpPr>
                  <a:spLocks/>
                </p:cNvSpPr>
                <p:nvPr/>
              </p:nvSpPr>
              <p:spPr bwMode="auto">
                <a:xfrm>
                  <a:off x="3331" y="1151"/>
                  <a:ext cx="132" cy="55"/>
                </a:xfrm>
                <a:custGeom>
                  <a:avLst/>
                  <a:gdLst>
                    <a:gd name="T0" fmla="*/ 115 w 132"/>
                    <a:gd name="T1" fmla="*/ 31 h 55"/>
                    <a:gd name="T2" fmla="*/ 132 w 132"/>
                    <a:gd name="T3" fmla="*/ 49 h 55"/>
                    <a:gd name="T4" fmla="*/ 86 w 132"/>
                    <a:gd name="T5" fmla="*/ 55 h 55"/>
                    <a:gd name="T6" fmla="*/ 39 w 132"/>
                    <a:gd name="T7" fmla="*/ 18 h 55"/>
                    <a:gd name="T8" fmla="*/ 0 w 132"/>
                    <a:gd name="T9" fmla="*/ 31 h 55"/>
                    <a:gd name="T10" fmla="*/ 12 w 132"/>
                    <a:gd name="T11" fmla="*/ 15 h 55"/>
                    <a:gd name="T12" fmla="*/ 55 w 132"/>
                    <a:gd name="T13" fmla="*/ 0 h 55"/>
                    <a:gd name="T14" fmla="*/ 95 w 132"/>
                    <a:gd name="T15" fmla="*/ 27 h 55"/>
                    <a:gd name="T16" fmla="*/ 115 w 132"/>
                    <a:gd name="T17" fmla="*/ 31 h 55"/>
                    <a:gd name="T18" fmla="*/ 115 w 132"/>
                    <a:gd name="T19" fmla="*/ 31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2"/>
                    <a:gd name="T31" fmla="*/ 0 h 55"/>
                    <a:gd name="T32" fmla="*/ 132 w 132"/>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2" h="55">
                      <a:moveTo>
                        <a:pt x="115" y="31"/>
                      </a:moveTo>
                      <a:lnTo>
                        <a:pt x="132" y="49"/>
                      </a:lnTo>
                      <a:lnTo>
                        <a:pt x="86" y="55"/>
                      </a:lnTo>
                      <a:lnTo>
                        <a:pt x="39" y="18"/>
                      </a:lnTo>
                      <a:lnTo>
                        <a:pt x="0" y="31"/>
                      </a:lnTo>
                      <a:lnTo>
                        <a:pt x="12" y="15"/>
                      </a:lnTo>
                      <a:lnTo>
                        <a:pt x="55" y="0"/>
                      </a:lnTo>
                      <a:lnTo>
                        <a:pt x="95" y="27"/>
                      </a:lnTo>
                      <a:lnTo>
                        <a:pt x="115" y="31"/>
                      </a:lnTo>
                      <a:close/>
                    </a:path>
                  </a:pathLst>
                </a:custGeom>
                <a:solidFill>
                  <a:srgbClr val="0DC20D"/>
                </a:solidFill>
                <a:ln w="9525">
                  <a:noFill/>
                  <a:round/>
                  <a:headEnd/>
                  <a:tailEnd/>
                </a:ln>
              </p:spPr>
              <p:txBody>
                <a:bodyPr/>
                <a:lstStyle/>
                <a:p>
                  <a:endParaRPr lang="en-US"/>
                </a:p>
              </p:txBody>
            </p:sp>
            <p:sp>
              <p:nvSpPr>
                <p:cNvPr id="16513" name="Freeform 126"/>
                <p:cNvSpPr>
                  <a:spLocks/>
                </p:cNvSpPr>
                <p:nvPr/>
              </p:nvSpPr>
              <p:spPr bwMode="auto">
                <a:xfrm>
                  <a:off x="2549" y="1319"/>
                  <a:ext cx="2841" cy="1732"/>
                </a:xfrm>
                <a:custGeom>
                  <a:avLst/>
                  <a:gdLst>
                    <a:gd name="T0" fmla="*/ 2583 w 2841"/>
                    <a:gd name="T1" fmla="*/ 225 h 1732"/>
                    <a:gd name="T2" fmla="*/ 2196 w 2841"/>
                    <a:gd name="T3" fmla="*/ 156 h 1732"/>
                    <a:gd name="T4" fmla="*/ 1949 w 2841"/>
                    <a:gd name="T5" fmla="*/ 151 h 1732"/>
                    <a:gd name="T6" fmla="*/ 1666 w 2841"/>
                    <a:gd name="T7" fmla="*/ 91 h 1732"/>
                    <a:gd name="T8" fmla="*/ 1348 w 2841"/>
                    <a:gd name="T9" fmla="*/ 60 h 1732"/>
                    <a:gd name="T10" fmla="*/ 1210 w 2841"/>
                    <a:gd name="T11" fmla="*/ 156 h 1732"/>
                    <a:gd name="T12" fmla="*/ 1079 w 2841"/>
                    <a:gd name="T13" fmla="*/ 136 h 1732"/>
                    <a:gd name="T14" fmla="*/ 950 w 2841"/>
                    <a:gd name="T15" fmla="*/ 220 h 1732"/>
                    <a:gd name="T16" fmla="*/ 750 w 2841"/>
                    <a:gd name="T17" fmla="*/ 220 h 1732"/>
                    <a:gd name="T18" fmla="*/ 612 w 2841"/>
                    <a:gd name="T19" fmla="*/ 262 h 1732"/>
                    <a:gd name="T20" fmla="*/ 698 w 2841"/>
                    <a:gd name="T21" fmla="*/ 211 h 1732"/>
                    <a:gd name="T22" fmla="*/ 536 w 2841"/>
                    <a:gd name="T23" fmla="*/ 165 h 1732"/>
                    <a:gd name="T24" fmla="*/ 328 w 2841"/>
                    <a:gd name="T25" fmla="*/ 225 h 1732"/>
                    <a:gd name="T26" fmla="*/ 224 w 2841"/>
                    <a:gd name="T27" fmla="*/ 451 h 1732"/>
                    <a:gd name="T28" fmla="*/ 353 w 2841"/>
                    <a:gd name="T29" fmla="*/ 555 h 1732"/>
                    <a:gd name="T30" fmla="*/ 409 w 2841"/>
                    <a:gd name="T31" fmla="*/ 377 h 1732"/>
                    <a:gd name="T32" fmla="*/ 466 w 2841"/>
                    <a:gd name="T33" fmla="*/ 437 h 1732"/>
                    <a:gd name="T34" fmla="*/ 463 w 2841"/>
                    <a:gd name="T35" fmla="*/ 482 h 1732"/>
                    <a:gd name="T36" fmla="*/ 305 w 2841"/>
                    <a:gd name="T37" fmla="*/ 564 h 1732"/>
                    <a:gd name="T38" fmla="*/ 271 w 2841"/>
                    <a:gd name="T39" fmla="*/ 573 h 1732"/>
                    <a:gd name="T40" fmla="*/ 65 w 2841"/>
                    <a:gd name="T41" fmla="*/ 715 h 1732"/>
                    <a:gd name="T42" fmla="*/ 58 w 2841"/>
                    <a:gd name="T43" fmla="*/ 805 h 1732"/>
                    <a:gd name="T44" fmla="*/ 58 w 2841"/>
                    <a:gd name="T45" fmla="*/ 963 h 1732"/>
                    <a:gd name="T46" fmla="*/ 212 w 2841"/>
                    <a:gd name="T47" fmla="*/ 857 h 1732"/>
                    <a:gd name="T48" fmla="*/ 370 w 2841"/>
                    <a:gd name="T49" fmla="*/ 872 h 1732"/>
                    <a:gd name="T50" fmla="*/ 429 w 2841"/>
                    <a:gd name="T51" fmla="*/ 896 h 1732"/>
                    <a:gd name="T52" fmla="*/ 380 w 2841"/>
                    <a:gd name="T53" fmla="*/ 836 h 1732"/>
                    <a:gd name="T54" fmla="*/ 463 w 2841"/>
                    <a:gd name="T55" fmla="*/ 947 h 1732"/>
                    <a:gd name="T56" fmla="*/ 484 w 2841"/>
                    <a:gd name="T57" fmla="*/ 896 h 1732"/>
                    <a:gd name="T58" fmla="*/ 617 w 2841"/>
                    <a:gd name="T59" fmla="*/ 992 h 1732"/>
                    <a:gd name="T60" fmla="*/ 674 w 2841"/>
                    <a:gd name="T61" fmla="*/ 1061 h 1732"/>
                    <a:gd name="T62" fmla="*/ 755 w 2841"/>
                    <a:gd name="T63" fmla="*/ 1249 h 1732"/>
                    <a:gd name="T64" fmla="*/ 900 w 2841"/>
                    <a:gd name="T65" fmla="*/ 1460 h 1732"/>
                    <a:gd name="T66" fmla="*/ 1096 w 2841"/>
                    <a:gd name="T67" fmla="*/ 1294 h 1732"/>
                    <a:gd name="T68" fmla="*/ 950 w 2841"/>
                    <a:gd name="T69" fmla="*/ 1227 h 1732"/>
                    <a:gd name="T70" fmla="*/ 1049 w 2841"/>
                    <a:gd name="T71" fmla="*/ 1203 h 1732"/>
                    <a:gd name="T72" fmla="*/ 1286 w 2841"/>
                    <a:gd name="T73" fmla="*/ 1415 h 1732"/>
                    <a:gd name="T74" fmla="*/ 1474 w 2841"/>
                    <a:gd name="T75" fmla="*/ 1345 h 1732"/>
                    <a:gd name="T76" fmla="*/ 1666 w 2841"/>
                    <a:gd name="T77" fmla="*/ 1444 h 1732"/>
                    <a:gd name="T78" fmla="*/ 1798 w 2841"/>
                    <a:gd name="T79" fmla="*/ 1732 h 1732"/>
                    <a:gd name="T80" fmla="*/ 1793 w 2841"/>
                    <a:gd name="T81" fmla="*/ 1580 h 1732"/>
                    <a:gd name="T82" fmla="*/ 1798 w 2841"/>
                    <a:gd name="T83" fmla="*/ 1384 h 1732"/>
                    <a:gd name="T84" fmla="*/ 1942 w 2841"/>
                    <a:gd name="T85" fmla="*/ 1333 h 1732"/>
                    <a:gd name="T86" fmla="*/ 2064 w 2841"/>
                    <a:gd name="T87" fmla="*/ 1143 h 1732"/>
                    <a:gd name="T88" fmla="*/ 1976 w 2841"/>
                    <a:gd name="T89" fmla="*/ 979 h 1732"/>
                    <a:gd name="T90" fmla="*/ 2074 w 2841"/>
                    <a:gd name="T91" fmla="*/ 1016 h 1732"/>
                    <a:gd name="T92" fmla="*/ 2114 w 2841"/>
                    <a:gd name="T93" fmla="*/ 987 h 1732"/>
                    <a:gd name="T94" fmla="*/ 2259 w 2841"/>
                    <a:gd name="T95" fmla="*/ 715 h 1732"/>
                    <a:gd name="T96" fmla="*/ 2162 w 2841"/>
                    <a:gd name="T97" fmla="*/ 533 h 1732"/>
                    <a:gd name="T98" fmla="*/ 2386 w 2841"/>
                    <a:gd name="T99" fmla="*/ 482 h 1732"/>
                    <a:gd name="T100" fmla="*/ 2418 w 2841"/>
                    <a:gd name="T101" fmla="*/ 555 h 1732"/>
                    <a:gd name="T102" fmla="*/ 2542 w 2841"/>
                    <a:gd name="T103" fmla="*/ 542 h 1732"/>
                    <a:gd name="T104" fmla="*/ 2651 w 2841"/>
                    <a:gd name="T105" fmla="*/ 459 h 1732"/>
                    <a:gd name="T106" fmla="*/ 2730 w 2841"/>
                    <a:gd name="T107" fmla="*/ 367 h 1732"/>
                    <a:gd name="T108" fmla="*/ 2841 w 2841"/>
                    <a:gd name="T109" fmla="*/ 353 h 173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841"/>
                    <a:gd name="T166" fmla="*/ 0 h 1732"/>
                    <a:gd name="T167" fmla="*/ 2841 w 2841"/>
                    <a:gd name="T168" fmla="*/ 1732 h 173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841" h="1732">
                      <a:moveTo>
                        <a:pt x="2841" y="331"/>
                      </a:moveTo>
                      <a:lnTo>
                        <a:pt x="2772" y="286"/>
                      </a:lnTo>
                      <a:lnTo>
                        <a:pt x="2693" y="280"/>
                      </a:lnTo>
                      <a:lnTo>
                        <a:pt x="2583" y="225"/>
                      </a:lnTo>
                      <a:lnTo>
                        <a:pt x="2392" y="225"/>
                      </a:lnTo>
                      <a:lnTo>
                        <a:pt x="2345" y="204"/>
                      </a:lnTo>
                      <a:lnTo>
                        <a:pt x="2237" y="189"/>
                      </a:lnTo>
                      <a:lnTo>
                        <a:pt x="2196" y="156"/>
                      </a:lnTo>
                      <a:lnTo>
                        <a:pt x="2058" y="129"/>
                      </a:lnTo>
                      <a:lnTo>
                        <a:pt x="2071" y="156"/>
                      </a:lnTo>
                      <a:lnTo>
                        <a:pt x="2017" y="156"/>
                      </a:lnTo>
                      <a:lnTo>
                        <a:pt x="1949" y="151"/>
                      </a:lnTo>
                      <a:lnTo>
                        <a:pt x="1936" y="180"/>
                      </a:lnTo>
                      <a:lnTo>
                        <a:pt x="1873" y="120"/>
                      </a:lnTo>
                      <a:lnTo>
                        <a:pt x="1764" y="98"/>
                      </a:lnTo>
                      <a:lnTo>
                        <a:pt x="1666" y="91"/>
                      </a:lnTo>
                      <a:lnTo>
                        <a:pt x="1689" y="23"/>
                      </a:lnTo>
                      <a:lnTo>
                        <a:pt x="1580" y="0"/>
                      </a:lnTo>
                      <a:lnTo>
                        <a:pt x="1481" y="38"/>
                      </a:lnTo>
                      <a:lnTo>
                        <a:pt x="1348" y="60"/>
                      </a:lnTo>
                      <a:lnTo>
                        <a:pt x="1321" y="105"/>
                      </a:lnTo>
                      <a:lnTo>
                        <a:pt x="1264" y="113"/>
                      </a:lnTo>
                      <a:lnTo>
                        <a:pt x="1264" y="151"/>
                      </a:lnTo>
                      <a:lnTo>
                        <a:pt x="1210" y="156"/>
                      </a:lnTo>
                      <a:lnTo>
                        <a:pt x="1182" y="129"/>
                      </a:lnTo>
                      <a:lnTo>
                        <a:pt x="1199" y="204"/>
                      </a:lnTo>
                      <a:lnTo>
                        <a:pt x="1148" y="120"/>
                      </a:lnTo>
                      <a:lnTo>
                        <a:pt x="1079" y="136"/>
                      </a:lnTo>
                      <a:lnTo>
                        <a:pt x="1049" y="204"/>
                      </a:lnTo>
                      <a:lnTo>
                        <a:pt x="984" y="165"/>
                      </a:lnTo>
                      <a:lnTo>
                        <a:pt x="963" y="189"/>
                      </a:lnTo>
                      <a:lnTo>
                        <a:pt x="950" y="220"/>
                      </a:lnTo>
                      <a:lnTo>
                        <a:pt x="864" y="225"/>
                      </a:lnTo>
                      <a:lnTo>
                        <a:pt x="818" y="262"/>
                      </a:lnTo>
                      <a:lnTo>
                        <a:pt x="789" y="225"/>
                      </a:lnTo>
                      <a:lnTo>
                        <a:pt x="750" y="220"/>
                      </a:lnTo>
                      <a:lnTo>
                        <a:pt x="767" y="280"/>
                      </a:lnTo>
                      <a:lnTo>
                        <a:pt x="721" y="326"/>
                      </a:lnTo>
                      <a:lnTo>
                        <a:pt x="664" y="326"/>
                      </a:lnTo>
                      <a:lnTo>
                        <a:pt x="612" y="262"/>
                      </a:lnTo>
                      <a:lnTo>
                        <a:pt x="664" y="262"/>
                      </a:lnTo>
                      <a:lnTo>
                        <a:pt x="692" y="286"/>
                      </a:lnTo>
                      <a:lnTo>
                        <a:pt x="744" y="271"/>
                      </a:lnTo>
                      <a:lnTo>
                        <a:pt x="698" y="211"/>
                      </a:lnTo>
                      <a:lnTo>
                        <a:pt x="622" y="165"/>
                      </a:lnTo>
                      <a:lnTo>
                        <a:pt x="604" y="180"/>
                      </a:lnTo>
                      <a:lnTo>
                        <a:pt x="563" y="151"/>
                      </a:lnTo>
                      <a:lnTo>
                        <a:pt x="536" y="165"/>
                      </a:lnTo>
                      <a:lnTo>
                        <a:pt x="479" y="151"/>
                      </a:lnTo>
                      <a:lnTo>
                        <a:pt x="443" y="173"/>
                      </a:lnTo>
                      <a:lnTo>
                        <a:pt x="375" y="180"/>
                      </a:lnTo>
                      <a:lnTo>
                        <a:pt x="328" y="225"/>
                      </a:lnTo>
                      <a:lnTo>
                        <a:pt x="362" y="235"/>
                      </a:lnTo>
                      <a:lnTo>
                        <a:pt x="328" y="316"/>
                      </a:lnTo>
                      <a:lnTo>
                        <a:pt x="237" y="377"/>
                      </a:lnTo>
                      <a:lnTo>
                        <a:pt x="224" y="451"/>
                      </a:lnTo>
                      <a:lnTo>
                        <a:pt x="266" y="482"/>
                      </a:lnTo>
                      <a:lnTo>
                        <a:pt x="305" y="473"/>
                      </a:lnTo>
                      <a:lnTo>
                        <a:pt x="328" y="504"/>
                      </a:lnTo>
                      <a:lnTo>
                        <a:pt x="353" y="555"/>
                      </a:lnTo>
                      <a:lnTo>
                        <a:pt x="393" y="542"/>
                      </a:lnTo>
                      <a:lnTo>
                        <a:pt x="416" y="468"/>
                      </a:lnTo>
                      <a:lnTo>
                        <a:pt x="438" y="451"/>
                      </a:lnTo>
                      <a:lnTo>
                        <a:pt x="409" y="377"/>
                      </a:lnTo>
                      <a:lnTo>
                        <a:pt x="463" y="302"/>
                      </a:lnTo>
                      <a:lnTo>
                        <a:pt x="508" y="295"/>
                      </a:lnTo>
                      <a:lnTo>
                        <a:pt x="466" y="353"/>
                      </a:lnTo>
                      <a:lnTo>
                        <a:pt x="466" y="437"/>
                      </a:lnTo>
                      <a:lnTo>
                        <a:pt x="563" y="446"/>
                      </a:lnTo>
                      <a:lnTo>
                        <a:pt x="495" y="468"/>
                      </a:lnTo>
                      <a:lnTo>
                        <a:pt x="508" y="497"/>
                      </a:lnTo>
                      <a:lnTo>
                        <a:pt x="463" y="482"/>
                      </a:lnTo>
                      <a:lnTo>
                        <a:pt x="456" y="533"/>
                      </a:lnTo>
                      <a:lnTo>
                        <a:pt x="393" y="579"/>
                      </a:lnTo>
                      <a:lnTo>
                        <a:pt x="353" y="564"/>
                      </a:lnTo>
                      <a:lnTo>
                        <a:pt x="305" y="564"/>
                      </a:lnTo>
                      <a:lnTo>
                        <a:pt x="305" y="511"/>
                      </a:lnTo>
                      <a:lnTo>
                        <a:pt x="271" y="504"/>
                      </a:lnTo>
                      <a:lnTo>
                        <a:pt x="253" y="533"/>
                      </a:lnTo>
                      <a:lnTo>
                        <a:pt x="271" y="573"/>
                      </a:lnTo>
                      <a:lnTo>
                        <a:pt x="219" y="588"/>
                      </a:lnTo>
                      <a:lnTo>
                        <a:pt x="203" y="639"/>
                      </a:lnTo>
                      <a:lnTo>
                        <a:pt x="138" y="684"/>
                      </a:lnTo>
                      <a:lnTo>
                        <a:pt x="65" y="715"/>
                      </a:lnTo>
                      <a:lnTo>
                        <a:pt x="92" y="744"/>
                      </a:lnTo>
                      <a:lnTo>
                        <a:pt x="120" y="766"/>
                      </a:lnTo>
                      <a:lnTo>
                        <a:pt x="104" y="821"/>
                      </a:lnTo>
                      <a:lnTo>
                        <a:pt x="58" y="805"/>
                      </a:lnTo>
                      <a:lnTo>
                        <a:pt x="0" y="826"/>
                      </a:lnTo>
                      <a:lnTo>
                        <a:pt x="0" y="888"/>
                      </a:lnTo>
                      <a:lnTo>
                        <a:pt x="18" y="947"/>
                      </a:lnTo>
                      <a:lnTo>
                        <a:pt x="58" y="963"/>
                      </a:lnTo>
                      <a:lnTo>
                        <a:pt x="156" y="932"/>
                      </a:lnTo>
                      <a:lnTo>
                        <a:pt x="142" y="896"/>
                      </a:lnTo>
                      <a:lnTo>
                        <a:pt x="174" y="872"/>
                      </a:lnTo>
                      <a:lnTo>
                        <a:pt x="212" y="857"/>
                      </a:lnTo>
                      <a:lnTo>
                        <a:pt x="212" y="836"/>
                      </a:lnTo>
                      <a:lnTo>
                        <a:pt x="289" y="814"/>
                      </a:lnTo>
                      <a:lnTo>
                        <a:pt x="328" y="850"/>
                      </a:lnTo>
                      <a:lnTo>
                        <a:pt x="370" y="872"/>
                      </a:lnTo>
                      <a:lnTo>
                        <a:pt x="380" y="932"/>
                      </a:lnTo>
                      <a:lnTo>
                        <a:pt x="404" y="925"/>
                      </a:lnTo>
                      <a:lnTo>
                        <a:pt x="404" y="896"/>
                      </a:lnTo>
                      <a:lnTo>
                        <a:pt x="429" y="896"/>
                      </a:lnTo>
                      <a:lnTo>
                        <a:pt x="386" y="865"/>
                      </a:lnTo>
                      <a:lnTo>
                        <a:pt x="341" y="821"/>
                      </a:lnTo>
                      <a:lnTo>
                        <a:pt x="341" y="774"/>
                      </a:lnTo>
                      <a:lnTo>
                        <a:pt x="380" y="836"/>
                      </a:lnTo>
                      <a:lnTo>
                        <a:pt x="416" y="850"/>
                      </a:lnTo>
                      <a:lnTo>
                        <a:pt x="443" y="901"/>
                      </a:lnTo>
                      <a:lnTo>
                        <a:pt x="463" y="925"/>
                      </a:lnTo>
                      <a:lnTo>
                        <a:pt x="463" y="947"/>
                      </a:lnTo>
                      <a:lnTo>
                        <a:pt x="479" y="941"/>
                      </a:lnTo>
                      <a:lnTo>
                        <a:pt x="495" y="979"/>
                      </a:lnTo>
                      <a:lnTo>
                        <a:pt x="525" y="947"/>
                      </a:lnTo>
                      <a:lnTo>
                        <a:pt x="484" y="896"/>
                      </a:lnTo>
                      <a:lnTo>
                        <a:pt x="542" y="888"/>
                      </a:lnTo>
                      <a:lnTo>
                        <a:pt x="536" y="908"/>
                      </a:lnTo>
                      <a:lnTo>
                        <a:pt x="576" y="979"/>
                      </a:lnTo>
                      <a:lnTo>
                        <a:pt x="617" y="992"/>
                      </a:lnTo>
                      <a:lnTo>
                        <a:pt x="651" y="968"/>
                      </a:lnTo>
                      <a:lnTo>
                        <a:pt x="680" y="987"/>
                      </a:lnTo>
                      <a:lnTo>
                        <a:pt x="664" y="1038"/>
                      </a:lnTo>
                      <a:lnTo>
                        <a:pt x="674" y="1061"/>
                      </a:lnTo>
                      <a:lnTo>
                        <a:pt x="646" y="1069"/>
                      </a:lnTo>
                      <a:lnTo>
                        <a:pt x="674" y="1189"/>
                      </a:lnTo>
                      <a:lnTo>
                        <a:pt x="714" y="1211"/>
                      </a:lnTo>
                      <a:lnTo>
                        <a:pt x="755" y="1249"/>
                      </a:lnTo>
                      <a:lnTo>
                        <a:pt x="755" y="1302"/>
                      </a:lnTo>
                      <a:lnTo>
                        <a:pt x="814" y="1384"/>
                      </a:lnTo>
                      <a:lnTo>
                        <a:pt x="818" y="1453"/>
                      </a:lnTo>
                      <a:lnTo>
                        <a:pt x="900" y="1460"/>
                      </a:lnTo>
                      <a:lnTo>
                        <a:pt x="968" y="1415"/>
                      </a:lnTo>
                      <a:lnTo>
                        <a:pt x="1049" y="1391"/>
                      </a:lnTo>
                      <a:lnTo>
                        <a:pt x="1049" y="1333"/>
                      </a:lnTo>
                      <a:lnTo>
                        <a:pt x="1096" y="1294"/>
                      </a:lnTo>
                      <a:lnTo>
                        <a:pt x="1072" y="1249"/>
                      </a:lnTo>
                      <a:lnTo>
                        <a:pt x="1026" y="1218"/>
                      </a:lnTo>
                      <a:lnTo>
                        <a:pt x="984" y="1227"/>
                      </a:lnTo>
                      <a:lnTo>
                        <a:pt x="950" y="1227"/>
                      </a:lnTo>
                      <a:lnTo>
                        <a:pt x="914" y="1194"/>
                      </a:lnTo>
                      <a:lnTo>
                        <a:pt x="900" y="1136"/>
                      </a:lnTo>
                      <a:lnTo>
                        <a:pt x="968" y="1189"/>
                      </a:lnTo>
                      <a:lnTo>
                        <a:pt x="1049" y="1203"/>
                      </a:lnTo>
                      <a:lnTo>
                        <a:pt x="1122" y="1234"/>
                      </a:lnTo>
                      <a:lnTo>
                        <a:pt x="1223" y="1234"/>
                      </a:lnTo>
                      <a:lnTo>
                        <a:pt x="1257" y="1302"/>
                      </a:lnTo>
                      <a:lnTo>
                        <a:pt x="1286" y="1415"/>
                      </a:lnTo>
                      <a:lnTo>
                        <a:pt x="1343" y="1533"/>
                      </a:lnTo>
                      <a:lnTo>
                        <a:pt x="1390" y="1520"/>
                      </a:lnTo>
                      <a:lnTo>
                        <a:pt x="1402" y="1400"/>
                      </a:lnTo>
                      <a:lnTo>
                        <a:pt x="1474" y="1345"/>
                      </a:lnTo>
                      <a:lnTo>
                        <a:pt x="1569" y="1302"/>
                      </a:lnTo>
                      <a:lnTo>
                        <a:pt x="1597" y="1369"/>
                      </a:lnTo>
                      <a:lnTo>
                        <a:pt x="1626" y="1460"/>
                      </a:lnTo>
                      <a:lnTo>
                        <a:pt x="1666" y="1444"/>
                      </a:lnTo>
                      <a:lnTo>
                        <a:pt x="1694" y="1544"/>
                      </a:lnTo>
                      <a:lnTo>
                        <a:pt x="1700" y="1602"/>
                      </a:lnTo>
                      <a:lnTo>
                        <a:pt x="1753" y="1699"/>
                      </a:lnTo>
                      <a:lnTo>
                        <a:pt x="1798" y="1732"/>
                      </a:lnTo>
                      <a:lnTo>
                        <a:pt x="1770" y="1655"/>
                      </a:lnTo>
                      <a:lnTo>
                        <a:pt x="1730" y="1588"/>
                      </a:lnTo>
                      <a:lnTo>
                        <a:pt x="1746" y="1528"/>
                      </a:lnTo>
                      <a:lnTo>
                        <a:pt x="1793" y="1580"/>
                      </a:lnTo>
                      <a:lnTo>
                        <a:pt x="1850" y="1571"/>
                      </a:lnTo>
                      <a:lnTo>
                        <a:pt x="1890" y="1506"/>
                      </a:lnTo>
                      <a:lnTo>
                        <a:pt x="1866" y="1444"/>
                      </a:lnTo>
                      <a:lnTo>
                        <a:pt x="1798" y="1384"/>
                      </a:lnTo>
                      <a:lnTo>
                        <a:pt x="1838" y="1340"/>
                      </a:lnTo>
                      <a:lnTo>
                        <a:pt x="1873" y="1340"/>
                      </a:lnTo>
                      <a:lnTo>
                        <a:pt x="1884" y="1376"/>
                      </a:lnTo>
                      <a:lnTo>
                        <a:pt x="1942" y="1333"/>
                      </a:lnTo>
                      <a:lnTo>
                        <a:pt x="2004" y="1309"/>
                      </a:lnTo>
                      <a:lnTo>
                        <a:pt x="2017" y="1273"/>
                      </a:lnTo>
                      <a:lnTo>
                        <a:pt x="2058" y="1194"/>
                      </a:lnTo>
                      <a:lnTo>
                        <a:pt x="2064" y="1143"/>
                      </a:lnTo>
                      <a:lnTo>
                        <a:pt x="2004" y="1069"/>
                      </a:lnTo>
                      <a:lnTo>
                        <a:pt x="2040" y="1030"/>
                      </a:lnTo>
                      <a:lnTo>
                        <a:pt x="1983" y="1009"/>
                      </a:lnTo>
                      <a:lnTo>
                        <a:pt x="1976" y="979"/>
                      </a:lnTo>
                      <a:lnTo>
                        <a:pt x="2012" y="947"/>
                      </a:lnTo>
                      <a:lnTo>
                        <a:pt x="2024" y="987"/>
                      </a:lnTo>
                      <a:lnTo>
                        <a:pt x="2081" y="979"/>
                      </a:lnTo>
                      <a:lnTo>
                        <a:pt x="2074" y="1016"/>
                      </a:lnTo>
                      <a:lnTo>
                        <a:pt x="2087" y="1083"/>
                      </a:lnTo>
                      <a:lnTo>
                        <a:pt x="2139" y="1083"/>
                      </a:lnTo>
                      <a:lnTo>
                        <a:pt x="2150" y="1030"/>
                      </a:lnTo>
                      <a:lnTo>
                        <a:pt x="2114" y="987"/>
                      </a:lnTo>
                      <a:lnTo>
                        <a:pt x="2162" y="901"/>
                      </a:lnTo>
                      <a:lnTo>
                        <a:pt x="2155" y="865"/>
                      </a:lnTo>
                      <a:lnTo>
                        <a:pt x="2241" y="821"/>
                      </a:lnTo>
                      <a:lnTo>
                        <a:pt x="2259" y="715"/>
                      </a:lnTo>
                      <a:lnTo>
                        <a:pt x="2237" y="639"/>
                      </a:lnTo>
                      <a:lnTo>
                        <a:pt x="2173" y="624"/>
                      </a:lnTo>
                      <a:lnTo>
                        <a:pt x="2126" y="602"/>
                      </a:lnTo>
                      <a:lnTo>
                        <a:pt x="2162" y="533"/>
                      </a:lnTo>
                      <a:lnTo>
                        <a:pt x="2237" y="497"/>
                      </a:lnTo>
                      <a:lnTo>
                        <a:pt x="2322" y="519"/>
                      </a:lnTo>
                      <a:lnTo>
                        <a:pt x="2386" y="528"/>
                      </a:lnTo>
                      <a:lnTo>
                        <a:pt x="2386" y="482"/>
                      </a:lnTo>
                      <a:lnTo>
                        <a:pt x="2433" y="451"/>
                      </a:lnTo>
                      <a:lnTo>
                        <a:pt x="2501" y="451"/>
                      </a:lnTo>
                      <a:lnTo>
                        <a:pt x="2461" y="511"/>
                      </a:lnTo>
                      <a:lnTo>
                        <a:pt x="2418" y="555"/>
                      </a:lnTo>
                      <a:lnTo>
                        <a:pt x="2445" y="684"/>
                      </a:lnTo>
                      <a:lnTo>
                        <a:pt x="2479" y="721"/>
                      </a:lnTo>
                      <a:lnTo>
                        <a:pt x="2535" y="624"/>
                      </a:lnTo>
                      <a:lnTo>
                        <a:pt x="2542" y="542"/>
                      </a:lnTo>
                      <a:lnTo>
                        <a:pt x="2501" y="533"/>
                      </a:lnTo>
                      <a:lnTo>
                        <a:pt x="2508" y="497"/>
                      </a:lnTo>
                      <a:lnTo>
                        <a:pt x="2564" y="504"/>
                      </a:lnTo>
                      <a:lnTo>
                        <a:pt x="2651" y="459"/>
                      </a:lnTo>
                      <a:lnTo>
                        <a:pt x="2727" y="446"/>
                      </a:lnTo>
                      <a:lnTo>
                        <a:pt x="2727" y="404"/>
                      </a:lnTo>
                      <a:lnTo>
                        <a:pt x="2687" y="367"/>
                      </a:lnTo>
                      <a:lnTo>
                        <a:pt x="2730" y="367"/>
                      </a:lnTo>
                      <a:lnTo>
                        <a:pt x="2789" y="391"/>
                      </a:lnTo>
                      <a:lnTo>
                        <a:pt x="2834" y="391"/>
                      </a:lnTo>
                      <a:lnTo>
                        <a:pt x="2806" y="367"/>
                      </a:lnTo>
                      <a:lnTo>
                        <a:pt x="2841" y="353"/>
                      </a:lnTo>
                      <a:lnTo>
                        <a:pt x="2841" y="331"/>
                      </a:lnTo>
                      <a:close/>
                    </a:path>
                  </a:pathLst>
                </a:custGeom>
                <a:solidFill>
                  <a:srgbClr val="0DC20D"/>
                </a:solidFill>
                <a:ln w="9525">
                  <a:noFill/>
                  <a:round/>
                  <a:headEnd/>
                  <a:tailEnd/>
                </a:ln>
              </p:spPr>
              <p:txBody>
                <a:bodyPr/>
                <a:lstStyle/>
                <a:p>
                  <a:endParaRPr lang="en-US"/>
                </a:p>
              </p:txBody>
            </p:sp>
            <p:sp>
              <p:nvSpPr>
                <p:cNvPr id="16514" name="Freeform 127"/>
                <p:cNvSpPr>
                  <a:spLocks/>
                </p:cNvSpPr>
                <p:nvPr/>
              </p:nvSpPr>
              <p:spPr bwMode="auto">
                <a:xfrm>
                  <a:off x="4815" y="1972"/>
                  <a:ext cx="90" cy="243"/>
                </a:xfrm>
                <a:custGeom>
                  <a:avLst/>
                  <a:gdLst>
                    <a:gd name="T0" fmla="*/ 0 w 90"/>
                    <a:gd name="T1" fmla="*/ 0 h 243"/>
                    <a:gd name="T2" fmla="*/ 14 w 90"/>
                    <a:gd name="T3" fmla="*/ 91 h 243"/>
                    <a:gd name="T4" fmla="*/ 22 w 90"/>
                    <a:gd name="T5" fmla="*/ 243 h 243"/>
                    <a:gd name="T6" fmla="*/ 63 w 90"/>
                    <a:gd name="T7" fmla="*/ 204 h 243"/>
                    <a:gd name="T8" fmla="*/ 34 w 90"/>
                    <a:gd name="T9" fmla="*/ 137 h 243"/>
                    <a:gd name="T10" fmla="*/ 50 w 90"/>
                    <a:gd name="T11" fmla="*/ 113 h 243"/>
                    <a:gd name="T12" fmla="*/ 74 w 90"/>
                    <a:gd name="T13" fmla="*/ 146 h 243"/>
                    <a:gd name="T14" fmla="*/ 90 w 90"/>
                    <a:gd name="T15" fmla="*/ 130 h 243"/>
                    <a:gd name="T16" fmla="*/ 56 w 90"/>
                    <a:gd name="T17" fmla="*/ 101 h 243"/>
                    <a:gd name="T18" fmla="*/ 40 w 90"/>
                    <a:gd name="T19" fmla="*/ 84 h 243"/>
                    <a:gd name="T20" fmla="*/ 0 w 90"/>
                    <a:gd name="T21" fmla="*/ 0 h 243"/>
                    <a:gd name="T22" fmla="*/ 0 w 90"/>
                    <a:gd name="T23" fmla="*/ 0 h 2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0"/>
                    <a:gd name="T37" fmla="*/ 0 h 243"/>
                    <a:gd name="T38" fmla="*/ 90 w 90"/>
                    <a:gd name="T39" fmla="*/ 243 h 2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0" h="243">
                      <a:moveTo>
                        <a:pt x="0" y="0"/>
                      </a:moveTo>
                      <a:lnTo>
                        <a:pt x="14" y="91"/>
                      </a:lnTo>
                      <a:lnTo>
                        <a:pt x="22" y="243"/>
                      </a:lnTo>
                      <a:lnTo>
                        <a:pt x="63" y="204"/>
                      </a:lnTo>
                      <a:lnTo>
                        <a:pt x="34" y="137"/>
                      </a:lnTo>
                      <a:lnTo>
                        <a:pt x="50" y="113"/>
                      </a:lnTo>
                      <a:lnTo>
                        <a:pt x="74" y="146"/>
                      </a:lnTo>
                      <a:lnTo>
                        <a:pt x="90" y="130"/>
                      </a:lnTo>
                      <a:lnTo>
                        <a:pt x="56" y="101"/>
                      </a:lnTo>
                      <a:lnTo>
                        <a:pt x="40" y="84"/>
                      </a:lnTo>
                      <a:lnTo>
                        <a:pt x="0" y="0"/>
                      </a:lnTo>
                      <a:close/>
                    </a:path>
                  </a:pathLst>
                </a:custGeom>
                <a:solidFill>
                  <a:srgbClr val="0DC20D"/>
                </a:solidFill>
                <a:ln w="9525">
                  <a:noFill/>
                  <a:round/>
                  <a:headEnd/>
                  <a:tailEnd/>
                </a:ln>
              </p:spPr>
              <p:txBody>
                <a:bodyPr/>
                <a:lstStyle/>
                <a:p>
                  <a:endParaRPr lang="en-US"/>
                </a:p>
              </p:txBody>
            </p:sp>
            <p:sp>
              <p:nvSpPr>
                <p:cNvPr id="16515" name="Freeform 128"/>
                <p:cNvSpPr>
                  <a:spLocks/>
                </p:cNvSpPr>
                <p:nvPr/>
              </p:nvSpPr>
              <p:spPr bwMode="auto">
                <a:xfrm>
                  <a:off x="4704" y="2238"/>
                  <a:ext cx="174" cy="164"/>
                </a:xfrm>
                <a:custGeom>
                  <a:avLst/>
                  <a:gdLst>
                    <a:gd name="T0" fmla="*/ 120 w 174"/>
                    <a:gd name="T1" fmla="*/ 0 h 164"/>
                    <a:gd name="T2" fmla="*/ 125 w 174"/>
                    <a:gd name="T3" fmla="*/ 60 h 164"/>
                    <a:gd name="T4" fmla="*/ 86 w 174"/>
                    <a:gd name="T5" fmla="*/ 111 h 164"/>
                    <a:gd name="T6" fmla="*/ 18 w 174"/>
                    <a:gd name="T7" fmla="*/ 128 h 164"/>
                    <a:gd name="T8" fmla="*/ 0 w 174"/>
                    <a:gd name="T9" fmla="*/ 150 h 164"/>
                    <a:gd name="T10" fmla="*/ 86 w 174"/>
                    <a:gd name="T11" fmla="*/ 142 h 164"/>
                    <a:gd name="T12" fmla="*/ 104 w 174"/>
                    <a:gd name="T13" fmla="*/ 164 h 164"/>
                    <a:gd name="T14" fmla="*/ 174 w 174"/>
                    <a:gd name="T15" fmla="*/ 104 h 164"/>
                    <a:gd name="T16" fmla="*/ 161 w 174"/>
                    <a:gd name="T17" fmla="*/ 60 h 164"/>
                    <a:gd name="T18" fmla="*/ 138 w 174"/>
                    <a:gd name="T19" fmla="*/ 0 h 164"/>
                    <a:gd name="T20" fmla="*/ 120 w 174"/>
                    <a:gd name="T21" fmla="*/ 0 h 164"/>
                    <a:gd name="T22" fmla="*/ 120 w 174"/>
                    <a:gd name="T23" fmla="*/ 0 h 16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
                    <a:gd name="T37" fmla="*/ 0 h 164"/>
                    <a:gd name="T38" fmla="*/ 174 w 174"/>
                    <a:gd name="T39" fmla="*/ 164 h 16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 h="164">
                      <a:moveTo>
                        <a:pt x="120" y="0"/>
                      </a:moveTo>
                      <a:lnTo>
                        <a:pt x="125" y="60"/>
                      </a:lnTo>
                      <a:lnTo>
                        <a:pt x="86" y="111"/>
                      </a:lnTo>
                      <a:lnTo>
                        <a:pt x="18" y="128"/>
                      </a:lnTo>
                      <a:lnTo>
                        <a:pt x="0" y="150"/>
                      </a:lnTo>
                      <a:lnTo>
                        <a:pt x="86" y="142"/>
                      </a:lnTo>
                      <a:lnTo>
                        <a:pt x="104" y="164"/>
                      </a:lnTo>
                      <a:lnTo>
                        <a:pt x="174" y="104"/>
                      </a:lnTo>
                      <a:lnTo>
                        <a:pt x="161" y="60"/>
                      </a:lnTo>
                      <a:lnTo>
                        <a:pt x="138" y="0"/>
                      </a:lnTo>
                      <a:lnTo>
                        <a:pt x="120" y="0"/>
                      </a:lnTo>
                      <a:close/>
                    </a:path>
                  </a:pathLst>
                </a:custGeom>
                <a:solidFill>
                  <a:srgbClr val="0DC20D"/>
                </a:solidFill>
                <a:ln w="9525">
                  <a:noFill/>
                  <a:round/>
                  <a:headEnd/>
                  <a:tailEnd/>
                </a:ln>
              </p:spPr>
              <p:txBody>
                <a:bodyPr/>
                <a:lstStyle/>
                <a:p>
                  <a:endParaRPr lang="en-US"/>
                </a:p>
              </p:txBody>
            </p:sp>
            <p:sp>
              <p:nvSpPr>
                <p:cNvPr id="16516" name="Freeform 129"/>
                <p:cNvSpPr>
                  <a:spLocks/>
                </p:cNvSpPr>
                <p:nvPr/>
              </p:nvSpPr>
              <p:spPr bwMode="auto">
                <a:xfrm>
                  <a:off x="4860" y="2191"/>
                  <a:ext cx="68" cy="69"/>
                </a:xfrm>
                <a:custGeom>
                  <a:avLst/>
                  <a:gdLst>
                    <a:gd name="T0" fmla="*/ 0 w 68"/>
                    <a:gd name="T1" fmla="*/ 16 h 69"/>
                    <a:gd name="T2" fmla="*/ 52 w 68"/>
                    <a:gd name="T3" fmla="*/ 0 h 69"/>
                    <a:gd name="T4" fmla="*/ 68 w 68"/>
                    <a:gd name="T5" fmla="*/ 16 h 69"/>
                    <a:gd name="T6" fmla="*/ 23 w 68"/>
                    <a:gd name="T7" fmla="*/ 69 h 69"/>
                    <a:gd name="T8" fmla="*/ 5 w 68"/>
                    <a:gd name="T9" fmla="*/ 36 h 69"/>
                    <a:gd name="T10" fmla="*/ 0 w 68"/>
                    <a:gd name="T11" fmla="*/ 16 h 69"/>
                    <a:gd name="T12" fmla="*/ 0 w 68"/>
                    <a:gd name="T13" fmla="*/ 16 h 69"/>
                    <a:gd name="T14" fmla="*/ 0 60000 65536"/>
                    <a:gd name="T15" fmla="*/ 0 60000 65536"/>
                    <a:gd name="T16" fmla="*/ 0 60000 65536"/>
                    <a:gd name="T17" fmla="*/ 0 60000 65536"/>
                    <a:gd name="T18" fmla="*/ 0 60000 65536"/>
                    <a:gd name="T19" fmla="*/ 0 60000 65536"/>
                    <a:gd name="T20" fmla="*/ 0 60000 65536"/>
                    <a:gd name="T21" fmla="*/ 0 w 68"/>
                    <a:gd name="T22" fmla="*/ 0 h 69"/>
                    <a:gd name="T23" fmla="*/ 68 w 68"/>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69">
                      <a:moveTo>
                        <a:pt x="0" y="16"/>
                      </a:moveTo>
                      <a:lnTo>
                        <a:pt x="52" y="0"/>
                      </a:lnTo>
                      <a:lnTo>
                        <a:pt x="68" y="16"/>
                      </a:lnTo>
                      <a:lnTo>
                        <a:pt x="23" y="69"/>
                      </a:lnTo>
                      <a:lnTo>
                        <a:pt x="5" y="36"/>
                      </a:lnTo>
                      <a:lnTo>
                        <a:pt x="0" y="16"/>
                      </a:lnTo>
                      <a:close/>
                    </a:path>
                  </a:pathLst>
                </a:custGeom>
                <a:solidFill>
                  <a:srgbClr val="0DC20D"/>
                </a:solidFill>
                <a:ln w="9525">
                  <a:noFill/>
                  <a:round/>
                  <a:headEnd/>
                  <a:tailEnd/>
                </a:ln>
              </p:spPr>
              <p:txBody>
                <a:bodyPr/>
                <a:lstStyle/>
                <a:p>
                  <a:endParaRPr lang="en-US"/>
                </a:p>
              </p:txBody>
            </p:sp>
            <p:sp>
              <p:nvSpPr>
                <p:cNvPr id="16517" name="Freeform 130"/>
                <p:cNvSpPr>
                  <a:spLocks/>
                </p:cNvSpPr>
                <p:nvPr/>
              </p:nvSpPr>
              <p:spPr bwMode="auto">
                <a:xfrm>
                  <a:off x="4589" y="2561"/>
                  <a:ext cx="47" cy="76"/>
                </a:xfrm>
                <a:custGeom>
                  <a:avLst/>
                  <a:gdLst>
                    <a:gd name="T0" fmla="*/ 47 w 47"/>
                    <a:gd name="T1" fmla="*/ 0 h 76"/>
                    <a:gd name="T2" fmla="*/ 11 w 47"/>
                    <a:gd name="T3" fmla="*/ 0 h 76"/>
                    <a:gd name="T4" fmla="*/ 0 w 47"/>
                    <a:gd name="T5" fmla="*/ 52 h 76"/>
                    <a:gd name="T6" fmla="*/ 6 w 47"/>
                    <a:gd name="T7" fmla="*/ 76 h 76"/>
                    <a:gd name="T8" fmla="*/ 34 w 47"/>
                    <a:gd name="T9" fmla="*/ 43 h 76"/>
                    <a:gd name="T10" fmla="*/ 47 w 47"/>
                    <a:gd name="T11" fmla="*/ 0 h 76"/>
                    <a:gd name="T12" fmla="*/ 47 w 47"/>
                    <a:gd name="T13" fmla="*/ 0 h 76"/>
                    <a:gd name="T14" fmla="*/ 0 60000 65536"/>
                    <a:gd name="T15" fmla="*/ 0 60000 65536"/>
                    <a:gd name="T16" fmla="*/ 0 60000 65536"/>
                    <a:gd name="T17" fmla="*/ 0 60000 65536"/>
                    <a:gd name="T18" fmla="*/ 0 60000 65536"/>
                    <a:gd name="T19" fmla="*/ 0 60000 65536"/>
                    <a:gd name="T20" fmla="*/ 0 60000 65536"/>
                    <a:gd name="T21" fmla="*/ 0 w 47"/>
                    <a:gd name="T22" fmla="*/ 0 h 76"/>
                    <a:gd name="T23" fmla="*/ 47 w 47"/>
                    <a:gd name="T24" fmla="*/ 76 h 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76">
                      <a:moveTo>
                        <a:pt x="47" y="0"/>
                      </a:moveTo>
                      <a:lnTo>
                        <a:pt x="11" y="0"/>
                      </a:lnTo>
                      <a:lnTo>
                        <a:pt x="0" y="52"/>
                      </a:lnTo>
                      <a:lnTo>
                        <a:pt x="6" y="76"/>
                      </a:lnTo>
                      <a:lnTo>
                        <a:pt x="34" y="43"/>
                      </a:lnTo>
                      <a:lnTo>
                        <a:pt x="47" y="0"/>
                      </a:lnTo>
                      <a:close/>
                    </a:path>
                  </a:pathLst>
                </a:custGeom>
                <a:solidFill>
                  <a:srgbClr val="0DC20D"/>
                </a:solidFill>
                <a:ln w="9525">
                  <a:noFill/>
                  <a:round/>
                  <a:headEnd/>
                  <a:tailEnd/>
                </a:ln>
              </p:spPr>
              <p:txBody>
                <a:bodyPr/>
                <a:lstStyle/>
                <a:p>
                  <a:endParaRPr lang="en-US"/>
                </a:p>
              </p:txBody>
            </p:sp>
            <p:sp>
              <p:nvSpPr>
                <p:cNvPr id="16518" name="Freeform 131"/>
                <p:cNvSpPr>
                  <a:spLocks/>
                </p:cNvSpPr>
                <p:nvPr/>
              </p:nvSpPr>
              <p:spPr bwMode="auto">
                <a:xfrm>
                  <a:off x="4578" y="2688"/>
                  <a:ext cx="76" cy="151"/>
                </a:xfrm>
                <a:custGeom>
                  <a:avLst/>
                  <a:gdLst>
                    <a:gd name="T0" fmla="*/ 6 w 76"/>
                    <a:gd name="T1" fmla="*/ 0 h 151"/>
                    <a:gd name="T2" fmla="*/ 35 w 76"/>
                    <a:gd name="T3" fmla="*/ 15 h 151"/>
                    <a:gd name="T4" fmla="*/ 35 w 76"/>
                    <a:gd name="T5" fmla="*/ 68 h 151"/>
                    <a:gd name="T6" fmla="*/ 76 w 76"/>
                    <a:gd name="T7" fmla="*/ 106 h 151"/>
                    <a:gd name="T8" fmla="*/ 69 w 76"/>
                    <a:gd name="T9" fmla="*/ 151 h 151"/>
                    <a:gd name="T10" fmla="*/ 45 w 76"/>
                    <a:gd name="T11" fmla="*/ 115 h 151"/>
                    <a:gd name="T12" fmla="*/ 0 w 76"/>
                    <a:gd name="T13" fmla="*/ 84 h 151"/>
                    <a:gd name="T14" fmla="*/ 6 w 76"/>
                    <a:gd name="T15" fmla="*/ 0 h 151"/>
                    <a:gd name="T16" fmla="*/ 6 w 76"/>
                    <a:gd name="T17" fmla="*/ 0 h 1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151"/>
                    <a:gd name="T29" fmla="*/ 76 w 76"/>
                    <a:gd name="T30" fmla="*/ 151 h 1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151">
                      <a:moveTo>
                        <a:pt x="6" y="0"/>
                      </a:moveTo>
                      <a:lnTo>
                        <a:pt x="35" y="15"/>
                      </a:lnTo>
                      <a:lnTo>
                        <a:pt x="35" y="68"/>
                      </a:lnTo>
                      <a:lnTo>
                        <a:pt x="76" y="106"/>
                      </a:lnTo>
                      <a:lnTo>
                        <a:pt x="69" y="151"/>
                      </a:lnTo>
                      <a:lnTo>
                        <a:pt x="45" y="115"/>
                      </a:lnTo>
                      <a:lnTo>
                        <a:pt x="0" y="84"/>
                      </a:lnTo>
                      <a:lnTo>
                        <a:pt x="6" y="0"/>
                      </a:lnTo>
                      <a:close/>
                    </a:path>
                  </a:pathLst>
                </a:custGeom>
                <a:solidFill>
                  <a:srgbClr val="0DC20D"/>
                </a:solidFill>
                <a:ln w="9525">
                  <a:noFill/>
                  <a:round/>
                  <a:headEnd/>
                  <a:tailEnd/>
                </a:ln>
              </p:spPr>
              <p:txBody>
                <a:bodyPr/>
                <a:lstStyle/>
                <a:p>
                  <a:endParaRPr lang="en-US"/>
                </a:p>
              </p:txBody>
            </p:sp>
            <p:sp>
              <p:nvSpPr>
                <p:cNvPr id="16519" name="Freeform 132"/>
                <p:cNvSpPr>
                  <a:spLocks/>
                </p:cNvSpPr>
                <p:nvPr/>
              </p:nvSpPr>
              <p:spPr bwMode="auto">
                <a:xfrm>
                  <a:off x="4410" y="2899"/>
                  <a:ext cx="156" cy="203"/>
                </a:xfrm>
                <a:custGeom>
                  <a:avLst/>
                  <a:gdLst>
                    <a:gd name="T0" fmla="*/ 143 w 156"/>
                    <a:gd name="T1" fmla="*/ 22 h 203"/>
                    <a:gd name="T2" fmla="*/ 127 w 156"/>
                    <a:gd name="T3" fmla="*/ 0 h 203"/>
                    <a:gd name="T4" fmla="*/ 75 w 156"/>
                    <a:gd name="T5" fmla="*/ 75 h 203"/>
                    <a:gd name="T6" fmla="*/ 5 w 156"/>
                    <a:gd name="T7" fmla="*/ 97 h 203"/>
                    <a:gd name="T8" fmla="*/ 0 w 156"/>
                    <a:gd name="T9" fmla="*/ 135 h 203"/>
                    <a:gd name="T10" fmla="*/ 41 w 156"/>
                    <a:gd name="T11" fmla="*/ 195 h 203"/>
                    <a:gd name="T12" fmla="*/ 104 w 156"/>
                    <a:gd name="T13" fmla="*/ 203 h 203"/>
                    <a:gd name="T14" fmla="*/ 127 w 156"/>
                    <a:gd name="T15" fmla="*/ 152 h 203"/>
                    <a:gd name="T16" fmla="*/ 156 w 156"/>
                    <a:gd name="T17" fmla="*/ 128 h 203"/>
                    <a:gd name="T18" fmla="*/ 143 w 156"/>
                    <a:gd name="T19" fmla="*/ 82 h 203"/>
                    <a:gd name="T20" fmla="*/ 156 w 156"/>
                    <a:gd name="T21" fmla="*/ 51 h 203"/>
                    <a:gd name="T22" fmla="*/ 143 w 156"/>
                    <a:gd name="T23" fmla="*/ 22 h 203"/>
                    <a:gd name="T24" fmla="*/ 143 w 156"/>
                    <a:gd name="T25" fmla="*/ 22 h 2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6"/>
                    <a:gd name="T40" fmla="*/ 0 h 203"/>
                    <a:gd name="T41" fmla="*/ 156 w 156"/>
                    <a:gd name="T42" fmla="*/ 203 h 2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6" h="203">
                      <a:moveTo>
                        <a:pt x="143" y="22"/>
                      </a:moveTo>
                      <a:lnTo>
                        <a:pt x="127" y="0"/>
                      </a:lnTo>
                      <a:lnTo>
                        <a:pt x="75" y="75"/>
                      </a:lnTo>
                      <a:lnTo>
                        <a:pt x="5" y="97"/>
                      </a:lnTo>
                      <a:lnTo>
                        <a:pt x="0" y="135"/>
                      </a:lnTo>
                      <a:lnTo>
                        <a:pt x="41" y="195"/>
                      </a:lnTo>
                      <a:lnTo>
                        <a:pt x="104" y="203"/>
                      </a:lnTo>
                      <a:lnTo>
                        <a:pt x="127" y="152"/>
                      </a:lnTo>
                      <a:lnTo>
                        <a:pt x="156" y="128"/>
                      </a:lnTo>
                      <a:lnTo>
                        <a:pt x="143" y="82"/>
                      </a:lnTo>
                      <a:lnTo>
                        <a:pt x="156" y="51"/>
                      </a:lnTo>
                      <a:lnTo>
                        <a:pt x="143" y="22"/>
                      </a:lnTo>
                      <a:close/>
                    </a:path>
                  </a:pathLst>
                </a:custGeom>
                <a:solidFill>
                  <a:srgbClr val="0DC20D"/>
                </a:solidFill>
                <a:ln w="9525">
                  <a:noFill/>
                  <a:round/>
                  <a:headEnd/>
                  <a:tailEnd/>
                </a:ln>
              </p:spPr>
              <p:txBody>
                <a:bodyPr/>
                <a:lstStyle/>
                <a:p>
                  <a:endParaRPr lang="en-US"/>
                </a:p>
              </p:txBody>
            </p:sp>
            <p:sp>
              <p:nvSpPr>
                <p:cNvPr id="16520" name="Freeform 133"/>
                <p:cNvSpPr>
                  <a:spLocks/>
                </p:cNvSpPr>
                <p:nvPr/>
              </p:nvSpPr>
              <p:spPr bwMode="auto">
                <a:xfrm>
                  <a:off x="4566" y="2996"/>
                  <a:ext cx="109" cy="166"/>
                </a:xfrm>
                <a:custGeom>
                  <a:avLst/>
                  <a:gdLst>
                    <a:gd name="T0" fmla="*/ 109 w 109"/>
                    <a:gd name="T1" fmla="*/ 0 h 166"/>
                    <a:gd name="T2" fmla="*/ 88 w 109"/>
                    <a:gd name="T3" fmla="*/ 14 h 166"/>
                    <a:gd name="T4" fmla="*/ 29 w 109"/>
                    <a:gd name="T5" fmla="*/ 22 h 166"/>
                    <a:gd name="T6" fmla="*/ 0 w 109"/>
                    <a:gd name="T7" fmla="*/ 67 h 166"/>
                    <a:gd name="T8" fmla="*/ 0 w 109"/>
                    <a:gd name="T9" fmla="*/ 115 h 166"/>
                    <a:gd name="T10" fmla="*/ 0 w 109"/>
                    <a:gd name="T11" fmla="*/ 166 h 166"/>
                    <a:gd name="T12" fmla="*/ 41 w 109"/>
                    <a:gd name="T13" fmla="*/ 106 h 166"/>
                    <a:gd name="T14" fmla="*/ 64 w 109"/>
                    <a:gd name="T15" fmla="*/ 129 h 166"/>
                    <a:gd name="T16" fmla="*/ 75 w 109"/>
                    <a:gd name="T17" fmla="*/ 98 h 166"/>
                    <a:gd name="T18" fmla="*/ 57 w 109"/>
                    <a:gd name="T19" fmla="*/ 76 h 166"/>
                    <a:gd name="T20" fmla="*/ 75 w 109"/>
                    <a:gd name="T21" fmla="*/ 45 h 166"/>
                    <a:gd name="T22" fmla="*/ 47 w 109"/>
                    <a:gd name="T23" fmla="*/ 38 h 166"/>
                    <a:gd name="T24" fmla="*/ 97 w 109"/>
                    <a:gd name="T25" fmla="*/ 31 h 166"/>
                    <a:gd name="T26" fmla="*/ 109 w 109"/>
                    <a:gd name="T27" fmla="*/ 0 h 166"/>
                    <a:gd name="T28" fmla="*/ 109 w 109"/>
                    <a:gd name="T29" fmla="*/ 0 h 1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66"/>
                    <a:gd name="T47" fmla="*/ 109 w 109"/>
                    <a:gd name="T48" fmla="*/ 166 h 16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66">
                      <a:moveTo>
                        <a:pt x="109" y="0"/>
                      </a:moveTo>
                      <a:lnTo>
                        <a:pt x="88" y="14"/>
                      </a:lnTo>
                      <a:lnTo>
                        <a:pt x="29" y="22"/>
                      </a:lnTo>
                      <a:lnTo>
                        <a:pt x="0" y="67"/>
                      </a:lnTo>
                      <a:lnTo>
                        <a:pt x="0" y="115"/>
                      </a:lnTo>
                      <a:lnTo>
                        <a:pt x="0" y="166"/>
                      </a:lnTo>
                      <a:lnTo>
                        <a:pt x="41" y="106"/>
                      </a:lnTo>
                      <a:lnTo>
                        <a:pt x="64" y="129"/>
                      </a:lnTo>
                      <a:lnTo>
                        <a:pt x="75" y="98"/>
                      </a:lnTo>
                      <a:lnTo>
                        <a:pt x="57" y="76"/>
                      </a:lnTo>
                      <a:lnTo>
                        <a:pt x="75" y="45"/>
                      </a:lnTo>
                      <a:lnTo>
                        <a:pt x="47" y="38"/>
                      </a:lnTo>
                      <a:lnTo>
                        <a:pt x="97" y="31"/>
                      </a:lnTo>
                      <a:lnTo>
                        <a:pt x="109" y="0"/>
                      </a:lnTo>
                      <a:close/>
                    </a:path>
                  </a:pathLst>
                </a:custGeom>
                <a:solidFill>
                  <a:srgbClr val="0DC20D"/>
                </a:solidFill>
                <a:ln w="9525">
                  <a:noFill/>
                  <a:round/>
                  <a:headEnd/>
                  <a:tailEnd/>
                </a:ln>
              </p:spPr>
              <p:txBody>
                <a:bodyPr/>
                <a:lstStyle/>
                <a:p>
                  <a:endParaRPr lang="en-US"/>
                </a:p>
              </p:txBody>
            </p:sp>
            <p:sp>
              <p:nvSpPr>
                <p:cNvPr id="16521" name="Freeform 134"/>
                <p:cNvSpPr>
                  <a:spLocks/>
                </p:cNvSpPr>
                <p:nvPr/>
              </p:nvSpPr>
              <p:spPr bwMode="auto">
                <a:xfrm>
                  <a:off x="4613" y="2847"/>
                  <a:ext cx="91" cy="89"/>
                </a:xfrm>
                <a:custGeom>
                  <a:avLst/>
                  <a:gdLst>
                    <a:gd name="T0" fmla="*/ 62 w 91"/>
                    <a:gd name="T1" fmla="*/ 0 h 89"/>
                    <a:gd name="T2" fmla="*/ 44 w 91"/>
                    <a:gd name="T3" fmla="*/ 29 h 89"/>
                    <a:gd name="T4" fmla="*/ 10 w 91"/>
                    <a:gd name="T5" fmla="*/ 36 h 89"/>
                    <a:gd name="T6" fmla="*/ 0 w 91"/>
                    <a:gd name="T7" fmla="*/ 67 h 89"/>
                    <a:gd name="T8" fmla="*/ 34 w 91"/>
                    <a:gd name="T9" fmla="*/ 52 h 89"/>
                    <a:gd name="T10" fmla="*/ 41 w 91"/>
                    <a:gd name="T11" fmla="*/ 89 h 89"/>
                    <a:gd name="T12" fmla="*/ 91 w 91"/>
                    <a:gd name="T13" fmla="*/ 52 h 89"/>
                    <a:gd name="T14" fmla="*/ 69 w 91"/>
                    <a:gd name="T15" fmla="*/ 36 h 89"/>
                    <a:gd name="T16" fmla="*/ 62 w 91"/>
                    <a:gd name="T17" fmla="*/ 0 h 89"/>
                    <a:gd name="T18" fmla="*/ 62 w 91"/>
                    <a:gd name="T19" fmla="*/ 0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89"/>
                    <a:gd name="T32" fmla="*/ 91 w 91"/>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89">
                      <a:moveTo>
                        <a:pt x="62" y="0"/>
                      </a:moveTo>
                      <a:lnTo>
                        <a:pt x="44" y="29"/>
                      </a:lnTo>
                      <a:lnTo>
                        <a:pt x="10" y="36"/>
                      </a:lnTo>
                      <a:lnTo>
                        <a:pt x="0" y="67"/>
                      </a:lnTo>
                      <a:lnTo>
                        <a:pt x="34" y="52"/>
                      </a:lnTo>
                      <a:lnTo>
                        <a:pt x="41" y="89"/>
                      </a:lnTo>
                      <a:lnTo>
                        <a:pt x="91" y="52"/>
                      </a:lnTo>
                      <a:lnTo>
                        <a:pt x="69" y="36"/>
                      </a:lnTo>
                      <a:lnTo>
                        <a:pt x="62" y="0"/>
                      </a:lnTo>
                      <a:close/>
                    </a:path>
                  </a:pathLst>
                </a:custGeom>
                <a:solidFill>
                  <a:srgbClr val="0DC20D"/>
                </a:solidFill>
                <a:ln w="9525">
                  <a:noFill/>
                  <a:round/>
                  <a:headEnd/>
                  <a:tailEnd/>
                </a:ln>
              </p:spPr>
              <p:txBody>
                <a:bodyPr/>
                <a:lstStyle/>
                <a:p>
                  <a:endParaRPr lang="en-US"/>
                </a:p>
              </p:txBody>
            </p:sp>
            <p:sp>
              <p:nvSpPr>
                <p:cNvPr id="16522" name="Freeform 135"/>
                <p:cNvSpPr>
                  <a:spLocks/>
                </p:cNvSpPr>
                <p:nvPr/>
              </p:nvSpPr>
              <p:spPr bwMode="auto">
                <a:xfrm>
                  <a:off x="4168" y="2914"/>
                  <a:ext cx="203" cy="233"/>
                </a:xfrm>
                <a:custGeom>
                  <a:avLst/>
                  <a:gdLst>
                    <a:gd name="T0" fmla="*/ 0 w 203"/>
                    <a:gd name="T1" fmla="*/ 0 h 233"/>
                    <a:gd name="T2" fmla="*/ 47 w 203"/>
                    <a:gd name="T3" fmla="*/ 22 h 233"/>
                    <a:gd name="T4" fmla="*/ 88 w 203"/>
                    <a:gd name="T5" fmla="*/ 91 h 233"/>
                    <a:gd name="T6" fmla="*/ 151 w 203"/>
                    <a:gd name="T7" fmla="*/ 142 h 233"/>
                    <a:gd name="T8" fmla="*/ 203 w 203"/>
                    <a:gd name="T9" fmla="*/ 173 h 233"/>
                    <a:gd name="T10" fmla="*/ 185 w 203"/>
                    <a:gd name="T11" fmla="*/ 233 h 233"/>
                    <a:gd name="T12" fmla="*/ 122 w 203"/>
                    <a:gd name="T13" fmla="*/ 211 h 233"/>
                    <a:gd name="T14" fmla="*/ 70 w 203"/>
                    <a:gd name="T15" fmla="*/ 113 h 233"/>
                    <a:gd name="T16" fmla="*/ 30 w 203"/>
                    <a:gd name="T17" fmla="*/ 45 h 233"/>
                    <a:gd name="T18" fmla="*/ 0 w 203"/>
                    <a:gd name="T19" fmla="*/ 0 h 233"/>
                    <a:gd name="T20" fmla="*/ 0 w 203"/>
                    <a:gd name="T21" fmla="*/ 0 h 2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3"/>
                    <a:gd name="T34" fmla="*/ 0 h 233"/>
                    <a:gd name="T35" fmla="*/ 203 w 203"/>
                    <a:gd name="T36" fmla="*/ 233 h 2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3" h="233">
                      <a:moveTo>
                        <a:pt x="0" y="0"/>
                      </a:moveTo>
                      <a:lnTo>
                        <a:pt x="47" y="22"/>
                      </a:lnTo>
                      <a:lnTo>
                        <a:pt x="88" y="91"/>
                      </a:lnTo>
                      <a:lnTo>
                        <a:pt x="151" y="142"/>
                      </a:lnTo>
                      <a:lnTo>
                        <a:pt x="203" y="173"/>
                      </a:lnTo>
                      <a:lnTo>
                        <a:pt x="185" y="233"/>
                      </a:lnTo>
                      <a:lnTo>
                        <a:pt x="122" y="211"/>
                      </a:lnTo>
                      <a:lnTo>
                        <a:pt x="70" y="113"/>
                      </a:lnTo>
                      <a:lnTo>
                        <a:pt x="30" y="45"/>
                      </a:lnTo>
                      <a:lnTo>
                        <a:pt x="0" y="0"/>
                      </a:lnTo>
                      <a:close/>
                    </a:path>
                  </a:pathLst>
                </a:custGeom>
                <a:solidFill>
                  <a:srgbClr val="0DC20D"/>
                </a:solidFill>
                <a:ln w="9525">
                  <a:noFill/>
                  <a:round/>
                  <a:headEnd/>
                  <a:tailEnd/>
                </a:ln>
              </p:spPr>
              <p:txBody>
                <a:bodyPr/>
                <a:lstStyle/>
                <a:p>
                  <a:endParaRPr lang="en-US"/>
                </a:p>
              </p:txBody>
            </p:sp>
            <p:sp>
              <p:nvSpPr>
                <p:cNvPr id="16523" name="Freeform 136"/>
                <p:cNvSpPr>
                  <a:spLocks/>
                </p:cNvSpPr>
                <p:nvPr/>
              </p:nvSpPr>
              <p:spPr bwMode="auto">
                <a:xfrm>
                  <a:off x="4387" y="3147"/>
                  <a:ext cx="301" cy="75"/>
                </a:xfrm>
                <a:custGeom>
                  <a:avLst/>
                  <a:gdLst>
                    <a:gd name="T0" fmla="*/ 0 w 301"/>
                    <a:gd name="T1" fmla="*/ 0 h 75"/>
                    <a:gd name="T2" fmla="*/ 77 w 301"/>
                    <a:gd name="T3" fmla="*/ 31 h 75"/>
                    <a:gd name="T4" fmla="*/ 202 w 301"/>
                    <a:gd name="T5" fmla="*/ 60 h 75"/>
                    <a:gd name="T6" fmla="*/ 301 w 301"/>
                    <a:gd name="T7" fmla="*/ 38 h 75"/>
                    <a:gd name="T8" fmla="*/ 276 w 301"/>
                    <a:gd name="T9" fmla="*/ 69 h 75"/>
                    <a:gd name="T10" fmla="*/ 127 w 301"/>
                    <a:gd name="T11" fmla="*/ 75 h 75"/>
                    <a:gd name="T12" fmla="*/ 19 w 301"/>
                    <a:gd name="T13" fmla="*/ 38 h 75"/>
                    <a:gd name="T14" fmla="*/ 0 w 301"/>
                    <a:gd name="T15" fmla="*/ 0 h 75"/>
                    <a:gd name="T16" fmla="*/ 0 w 301"/>
                    <a:gd name="T17" fmla="*/ 0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1"/>
                    <a:gd name="T28" fmla="*/ 0 h 75"/>
                    <a:gd name="T29" fmla="*/ 301 w 301"/>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1" h="75">
                      <a:moveTo>
                        <a:pt x="0" y="0"/>
                      </a:moveTo>
                      <a:lnTo>
                        <a:pt x="77" y="31"/>
                      </a:lnTo>
                      <a:lnTo>
                        <a:pt x="202" y="60"/>
                      </a:lnTo>
                      <a:lnTo>
                        <a:pt x="301" y="38"/>
                      </a:lnTo>
                      <a:lnTo>
                        <a:pt x="276" y="69"/>
                      </a:lnTo>
                      <a:lnTo>
                        <a:pt x="127" y="75"/>
                      </a:lnTo>
                      <a:lnTo>
                        <a:pt x="19" y="38"/>
                      </a:lnTo>
                      <a:lnTo>
                        <a:pt x="0" y="0"/>
                      </a:lnTo>
                      <a:close/>
                    </a:path>
                  </a:pathLst>
                </a:custGeom>
                <a:solidFill>
                  <a:srgbClr val="0DC20D"/>
                </a:solidFill>
                <a:ln w="9525">
                  <a:noFill/>
                  <a:round/>
                  <a:headEnd/>
                  <a:tailEnd/>
                </a:ln>
              </p:spPr>
              <p:txBody>
                <a:bodyPr/>
                <a:lstStyle/>
                <a:p>
                  <a:endParaRPr lang="en-US"/>
                </a:p>
              </p:txBody>
            </p:sp>
            <p:sp>
              <p:nvSpPr>
                <p:cNvPr id="16524" name="Freeform 137"/>
                <p:cNvSpPr>
                  <a:spLocks/>
                </p:cNvSpPr>
                <p:nvPr/>
              </p:nvSpPr>
              <p:spPr bwMode="auto">
                <a:xfrm>
                  <a:off x="4733" y="3051"/>
                  <a:ext cx="518" cy="207"/>
                </a:xfrm>
                <a:custGeom>
                  <a:avLst/>
                  <a:gdLst>
                    <a:gd name="T0" fmla="*/ 91 w 518"/>
                    <a:gd name="T1" fmla="*/ 36 h 207"/>
                    <a:gd name="T2" fmla="*/ 62 w 518"/>
                    <a:gd name="T3" fmla="*/ 0 h 207"/>
                    <a:gd name="T4" fmla="*/ 0 w 518"/>
                    <a:gd name="T5" fmla="*/ 0 h 207"/>
                    <a:gd name="T6" fmla="*/ 75 w 518"/>
                    <a:gd name="T7" fmla="*/ 43 h 207"/>
                    <a:gd name="T8" fmla="*/ 28 w 518"/>
                    <a:gd name="T9" fmla="*/ 51 h 207"/>
                    <a:gd name="T10" fmla="*/ 35 w 518"/>
                    <a:gd name="T11" fmla="*/ 74 h 207"/>
                    <a:gd name="T12" fmla="*/ 132 w 518"/>
                    <a:gd name="T13" fmla="*/ 96 h 207"/>
                    <a:gd name="T14" fmla="*/ 116 w 518"/>
                    <a:gd name="T15" fmla="*/ 147 h 207"/>
                    <a:gd name="T16" fmla="*/ 195 w 518"/>
                    <a:gd name="T17" fmla="*/ 165 h 207"/>
                    <a:gd name="T18" fmla="*/ 225 w 518"/>
                    <a:gd name="T19" fmla="*/ 147 h 207"/>
                    <a:gd name="T20" fmla="*/ 283 w 518"/>
                    <a:gd name="T21" fmla="*/ 202 h 207"/>
                    <a:gd name="T22" fmla="*/ 376 w 518"/>
                    <a:gd name="T23" fmla="*/ 202 h 207"/>
                    <a:gd name="T24" fmla="*/ 392 w 518"/>
                    <a:gd name="T25" fmla="*/ 165 h 207"/>
                    <a:gd name="T26" fmla="*/ 503 w 518"/>
                    <a:gd name="T27" fmla="*/ 207 h 207"/>
                    <a:gd name="T28" fmla="*/ 518 w 518"/>
                    <a:gd name="T29" fmla="*/ 171 h 207"/>
                    <a:gd name="T30" fmla="*/ 433 w 518"/>
                    <a:gd name="T31" fmla="*/ 156 h 207"/>
                    <a:gd name="T32" fmla="*/ 363 w 518"/>
                    <a:gd name="T33" fmla="*/ 81 h 207"/>
                    <a:gd name="T34" fmla="*/ 301 w 518"/>
                    <a:gd name="T35" fmla="*/ 105 h 207"/>
                    <a:gd name="T36" fmla="*/ 195 w 518"/>
                    <a:gd name="T37" fmla="*/ 74 h 207"/>
                    <a:gd name="T38" fmla="*/ 127 w 518"/>
                    <a:gd name="T39" fmla="*/ 21 h 207"/>
                    <a:gd name="T40" fmla="*/ 91 w 518"/>
                    <a:gd name="T41" fmla="*/ 36 h 207"/>
                    <a:gd name="T42" fmla="*/ 91 w 518"/>
                    <a:gd name="T43" fmla="*/ 36 h 2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18"/>
                    <a:gd name="T67" fmla="*/ 0 h 207"/>
                    <a:gd name="T68" fmla="*/ 518 w 518"/>
                    <a:gd name="T69" fmla="*/ 207 h 2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18" h="207">
                      <a:moveTo>
                        <a:pt x="91" y="36"/>
                      </a:moveTo>
                      <a:lnTo>
                        <a:pt x="62" y="0"/>
                      </a:lnTo>
                      <a:lnTo>
                        <a:pt x="0" y="0"/>
                      </a:lnTo>
                      <a:lnTo>
                        <a:pt x="75" y="43"/>
                      </a:lnTo>
                      <a:lnTo>
                        <a:pt x="28" y="51"/>
                      </a:lnTo>
                      <a:lnTo>
                        <a:pt x="35" y="74"/>
                      </a:lnTo>
                      <a:lnTo>
                        <a:pt x="132" y="96"/>
                      </a:lnTo>
                      <a:lnTo>
                        <a:pt x="116" y="147"/>
                      </a:lnTo>
                      <a:lnTo>
                        <a:pt x="195" y="165"/>
                      </a:lnTo>
                      <a:lnTo>
                        <a:pt x="225" y="147"/>
                      </a:lnTo>
                      <a:lnTo>
                        <a:pt x="283" y="202"/>
                      </a:lnTo>
                      <a:lnTo>
                        <a:pt x="376" y="202"/>
                      </a:lnTo>
                      <a:lnTo>
                        <a:pt x="392" y="165"/>
                      </a:lnTo>
                      <a:lnTo>
                        <a:pt x="503" y="207"/>
                      </a:lnTo>
                      <a:lnTo>
                        <a:pt x="518" y="171"/>
                      </a:lnTo>
                      <a:lnTo>
                        <a:pt x="433" y="156"/>
                      </a:lnTo>
                      <a:lnTo>
                        <a:pt x="363" y="81"/>
                      </a:lnTo>
                      <a:lnTo>
                        <a:pt x="301" y="105"/>
                      </a:lnTo>
                      <a:lnTo>
                        <a:pt x="195" y="74"/>
                      </a:lnTo>
                      <a:lnTo>
                        <a:pt x="127" y="21"/>
                      </a:lnTo>
                      <a:lnTo>
                        <a:pt x="91" y="36"/>
                      </a:lnTo>
                      <a:close/>
                    </a:path>
                  </a:pathLst>
                </a:custGeom>
                <a:solidFill>
                  <a:srgbClr val="0DC20D"/>
                </a:solidFill>
                <a:ln w="9525">
                  <a:noFill/>
                  <a:round/>
                  <a:headEnd/>
                  <a:tailEnd/>
                </a:ln>
              </p:spPr>
              <p:txBody>
                <a:bodyPr/>
                <a:lstStyle/>
                <a:p>
                  <a:endParaRPr lang="en-US"/>
                </a:p>
              </p:txBody>
            </p:sp>
            <p:sp>
              <p:nvSpPr>
                <p:cNvPr id="16525" name="Freeform 138"/>
                <p:cNvSpPr>
                  <a:spLocks/>
                </p:cNvSpPr>
                <p:nvPr/>
              </p:nvSpPr>
              <p:spPr bwMode="auto">
                <a:xfrm>
                  <a:off x="5172" y="1492"/>
                  <a:ext cx="79" cy="38"/>
                </a:xfrm>
                <a:custGeom>
                  <a:avLst/>
                  <a:gdLst>
                    <a:gd name="T0" fmla="*/ 16 w 79"/>
                    <a:gd name="T1" fmla="*/ 0 h 38"/>
                    <a:gd name="T2" fmla="*/ 0 w 79"/>
                    <a:gd name="T3" fmla="*/ 16 h 38"/>
                    <a:gd name="T4" fmla="*/ 16 w 79"/>
                    <a:gd name="T5" fmla="*/ 38 h 38"/>
                    <a:gd name="T6" fmla="*/ 79 w 79"/>
                    <a:gd name="T7" fmla="*/ 16 h 38"/>
                    <a:gd name="T8" fmla="*/ 16 w 79"/>
                    <a:gd name="T9" fmla="*/ 0 h 38"/>
                    <a:gd name="T10" fmla="*/ 16 w 79"/>
                    <a:gd name="T11" fmla="*/ 0 h 38"/>
                    <a:gd name="T12" fmla="*/ 0 60000 65536"/>
                    <a:gd name="T13" fmla="*/ 0 60000 65536"/>
                    <a:gd name="T14" fmla="*/ 0 60000 65536"/>
                    <a:gd name="T15" fmla="*/ 0 60000 65536"/>
                    <a:gd name="T16" fmla="*/ 0 60000 65536"/>
                    <a:gd name="T17" fmla="*/ 0 60000 65536"/>
                    <a:gd name="T18" fmla="*/ 0 w 79"/>
                    <a:gd name="T19" fmla="*/ 0 h 38"/>
                    <a:gd name="T20" fmla="*/ 79 w 79"/>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79" h="38">
                      <a:moveTo>
                        <a:pt x="16" y="0"/>
                      </a:moveTo>
                      <a:lnTo>
                        <a:pt x="0" y="16"/>
                      </a:lnTo>
                      <a:lnTo>
                        <a:pt x="16" y="38"/>
                      </a:lnTo>
                      <a:lnTo>
                        <a:pt x="79" y="16"/>
                      </a:lnTo>
                      <a:lnTo>
                        <a:pt x="16" y="0"/>
                      </a:lnTo>
                      <a:close/>
                    </a:path>
                  </a:pathLst>
                </a:custGeom>
                <a:solidFill>
                  <a:srgbClr val="0DC20D"/>
                </a:solidFill>
                <a:ln w="9525">
                  <a:noFill/>
                  <a:round/>
                  <a:headEnd/>
                  <a:tailEnd/>
                </a:ln>
              </p:spPr>
              <p:txBody>
                <a:bodyPr/>
                <a:lstStyle/>
                <a:p>
                  <a:endParaRPr lang="en-US"/>
                </a:p>
              </p:txBody>
            </p:sp>
            <p:sp>
              <p:nvSpPr>
                <p:cNvPr id="16526" name="Freeform 139"/>
                <p:cNvSpPr>
                  <a:spLocks/>
                </p:cNvSpPr>
                <p:nvPr/>
              </p:nvSpPr>
              <p:spPr bwMode="auto">
                <a:xfrm>
                  <a:off x="4566" y="1342"/>
                  <a:ext cx="213" cy="53"/>
                </a:xfrm>
                <a:custGeom>
                  <a:avLst/>
                  <a:gdLst>
                    <a:gd name="T0" fmla="*/ 213 w 213"/>
                    <a:gd name="T1" fmla="*/ 53 h 53"/>
                    <a:gd name="T2" fmla="*/ 202 w 213"/>
                    <a:gd name="T3" fmla="*/ 31 h 53"/>
                    <a:gd name="T4" fmla="*/ 75 w 213"/>
                    <a:gd name="T5" fmla="*/ 8 h 53"/>
                    <a:gd name="T6" fmla="*/ 54 w 213"/>
                    <a:gd name="T7" fmla="*/ 22 h 53"/>
                    <a:gd name="T8" fmla="*/ 7 w 213"/>
                    <a:gd name="T9" fmla="*/ 0 h 53"/>
                    <a:gd name="T10" fmla="*/ 0 w 213"/>
                    <a:gd name="T11" fmla="*/ 37 h 53"/>
                    <a:gd name="T12" fmla="*/ 81 w 213"/>
                    <a:gd name="T13" fmla="*/ 53 h 53"/>
                    <a:gd name="T14" fmla="*/ 116 w 213"/>
                    <a:gd name="T15" fmla="*/ 37 h 53"/>
                    <a:gd name="T16" fmla="*/ 213 w 213"/>
                    <a:gd name="T17" fmla="*/ 53 h 53"/>
                    <a:gd name="T18" fmla="*/ 213 w 213"/>
                    <a:gd name="T19" fmla="*/ 53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
                    <a:gd name="T31" fmla="*/ 0 h 53"/>
                    <a:gd name="T32" fmla="*/ 213 w 213"/>
                    <a:gd name="T33" fmla="*/ 53 h 5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 h="53">
                      <a:moveTo>
                        <a:pt x="213" y="53"/>
                      </a:moveTo>
                      <a:lnTo>
                        <a:pt x="202" y="31"/>
                      </a:lnTo>
                      <a:lnTo>
                        <a:pt x="75" y="8"/>
                      </a:lnTo>
                      <a:lnTo>
                        <a:pt x="54" y="22"/>
                      </a:lnTo>
                      <a:lnTo>
                        <a:pt x="7" y="0"/>
                      </a:lnTo>
                      <a:lnTo>
                        <a:pt x="0" y="37"/>
                      </a:lnTo>
                      <a:lnTo>
                        <a:pt x="81" y="53"/>
                      </a:lnTo>
                      <a:lnTo>
                        <a:pt x="116" y="37"/>
                      </a:lnTo>
                      <a:lnTo>
                        <a:pt x="213" y="53"/>
                      </a:lnTo>
                      <a:close/>
                    </a:path>
                  </a:pathLst>
                </a:custGeom>
                <a:solidFill>
                  <a:srgbClr val="0DC20D"/>
                </a:solidFill>
                <a:ln w="9525">
                  <a:noFill/>
                  <a:round/>
                  <a:headEnd/>
                  <a:tailEnd/>
                </a:ln>
              </p:spPr>
              <p:txBody>
                <a:bodyPr/>
                <a:lstStyle/>
                <a:p>
                  <a:endParaRPr lang="en-US"/>
                </a:p>
              </p:txBody>
            </p:sp>
            <p:sp>
              <p:nvSpPr>
                <p:cNvPr id="16527" name="Freeform 140"/>
                <p:cNvSpPr>
                  <a:spLocks/>
                </p:cNvSpPr>
                <p:nvPr/>
              </p:nvSpPr>
              <p:spPr bwMode="auto">
                <a:xfrm>
                  <a:off x="4543" y="2794"/>
                  <a:ext cx="35" cy="82"/>
                </a:xfrm>
                <a:custGeom>
                  <a:avLst/>
                  <a:gdLst>
                    <a:gd name="T0" fmla="*/ 23 w 35"/>
                    <a:gd name="T1" fmla="*/ 0 h 82"/>
                    <a:gd name="T2" fmla="*/ 0 w 35"/>
                    <a:gd name="T3" fmla="*/ 82 h 82"/>
                    <a:gd name="T4" fmla="*/ 35 w 35"/>
                    <a:gd name="T5" fmla="*/ 22 h 82"/>
                    <a:gd name="T6" fmla="*/ 23 w 35"/>
                    <a:gd name="T7" fmla="*/ 0 h 82"/>
                    <a:gd name="T8" fmla="*/ 23 w 35"/>
                    <a:gd name="T9" fmla="*/ 0 h 82"/>
                    <a:gd name="T10" fmla="*/ 0 60000 65536"/>
                    <a:gd name="T11" fmla="*/ 0 60000 65536"/>
                    <a:gd name="T12" fmla="*/ 0 60000 65536"/>
                    <a:gd name="T13" fmla="*/ 0 60000 65536"/>
                    <a:gd name="T14" fmla="*/ 0 60000 65536"/>
                    <a:gd name="T15" fmla="*/ 0 w 35"/>
                    <a:gd name="T16" fmla="*/ 0 h 82"/>
                    <a:gd name="T17" fmla="*/ 35 w 35"/>
                    <a:gd name="T18" fmla="*/ 82 h 82"/>
                  </a:gdLst>
                  <a:ahLst/>
                  <a:cxnLst>
                    <a:cxn ang="T10">
                      <a:pos x="T0" y="T1"/>
                    </a:cxn>
                    <a:cxn ang="T11">
                      <a:pos x="T2" y="T3"/>
                    </a:cxn>
                    <a:cxn ang="T12">
                      <a:pos x="T4" y="T5"/>
                    </a:cxn>
                    <a:cxn ang="T13">
                      <a:pos x="T6" y="T7"/>
                    </a:cxn>
                    <a:cxn ang="T14">
                      <a:pos x="T8" y="T9"/>
                    </a:cxn>
                  </a:cxnLst>
                  <a:rect l="T15" t="T16" r="T17" b="T18"/>
                  <a:pathLst>
                    <a:path w="35" h="82">
                      <a:moveTo>
                        <a:pt x="23" y="0"/>
                      </a:moveTo>
                      <a:lnTo>
                        <a:pt x="0" y="82"/>
                      </a:lnTo>
                      <a:lnTo>
                        <a:pt x="35" y="22"/>
                      </a:lnTo>
                      <a:lnTo>
                        <a:pt x="23" y="0"/>
                      </a:lnTo>
                      <a:close/>
                    </a:path>
                  </a:pathLst>
                </a:custGeom>
                <a:solidFill>
                  <a:srgbClr val="0DC20D"/>
                </a:solidFill>
                <a:ln w="9525">
                  <a:noFill/>
                  <a:round/>
                  <a:headEnd/>
                  <a:tailEnd/>
                </a:ln>
              </p:spPr>
              <p:txBody>
                <a:bodyPr/>
                <a:lstStyle/>
                <a:p>
                  <a:endParaRPr lang="en-US"/>
                </a:p>
              </p:txBody>
            </p:sp>
            <p:sp>
              <p:nvSpPr>
                <p:cNvPr id="16528" name="Freeform 141"/>
                <p:cNvSpPr>
                  <a:spLocks/>
                </p:cNvSpPr>
                <p:nvPr/>
              </p:nvSpPr>
              <p:spPr bwMode="auto">
                <a:xfrm>
                  <a:off x="4164" y="2794"/>
                  <a:ext cx="17" cy="89"/>
                </a:xfrm>
                <a:custGeom>
                  <a:avLst/>
                  <a:gdLst>
                    <a:gd name="T0" fmla="*/ 0 w 17"/>
                    <a:gd name="T1" fmla="*/ 0 h 89"/>
                    <a:gd name="T2" fmla="*/ 17 w 17"/>
                    <a:gd name="T3" fmla="*/ 14 h 89"/>
                    <a:gd name="T4" fmla="*/ 0 w 17"/>
                    <a:gd name="T5" fmla="*/ 89 h 89"/>
                    <a:gd name="T6" fmla="*/ 0 w 17"/>
                    <a:gd name="T7" fmla="*/ 0 h 89"/>
                    <a:gd name="T8" fmla="*/ 0 w 17"/>
                    <a:gd name="T9" fmla="*/ 0 h 89"/>
                    <a:gd name="T10" fmla="*/ 0 60000 65536"/>
                    <a:gd name="T11" fmla="*/ 0 60000 65536"/>
                    <a:gd name="T12" fmla="*/ 0 60000 65536"/>
                    <a:gd name="T13" fmla="*/ 0 60000 65536"/>
                    <a:gd name="T14" fmla="*/ 0 60000 65536"/>
                    <a:gd name="T15" fmla="*/ 0 w 17"/>
                    <a:gd name="T16" fmla="*/ 0 h 89"/>
                    <a:gd name="T17" fmla="*/ 17 w 17"/>
                    <a:gd name="T18" fmla="*/ 89 h 89"/>
                  </a:gdLst>
                  <a:ahLst/>
                  <a:cxnLst>
                    <a:cxn ang="T10">
                      <a:pos x="T0" y="T1"/>
                    </a:cxn>
                    <a:cxn ang="T11">
                      <a:pos x="T2" y="T3"/>
                    </a:cxn>
                    <a:cxn ang="T12">
                      <a:pos x="T4" y="T5"/>
                    </a:cxn>
                    <a:cxn ang="T13">
                      <a:pos x="T6" y="T7"/>
                    </a:cxn>
                    <a:cxn ang="T14">
                      <a:pos x="T8" y="T9"/>
                    </a:cxn>
                  </a:cxnLst>
                  <a:rect l="T15" t="T16" r="T17" b="T18"/>
                  <a:pathLst>
                    <a:path w="17" h="89">
                      <a:moveTo>
                        <a:pt x="0" y="0"/>
                      </a:moveTo>
                      <a:lnTo>
                        <a:pt x="17" y="14"/>
                      </a:lnTo>
                      <a:lnTo>
                        <a:pt x="0" y="89"/>
                      </a:lnTo>
                      <a:lnTo>
                        <a:pt x="0" y="0"/>
                      </a:lnTo>
                      <a:close/>
                    </a:path>
                  </a:pathLst>
                </a:custGeom>
                <a:solidFill>
                  <a:srgbClr val="0DC20D"/>
                </a:solidFill>
                <a:ln w="9525">
                  <a:noFill/>
                  <a:round/>
                  <a:headEnd/>
                  <a:tailEnd/>
                </a:ln>
              </p:spPr>
              <p:txBody>
                <a:bodyPr/>
                <a:lstStyle/>
                <a:p>
                  <a:endParaRPr lang="en-US"/>
                </a:p>
              </p:txBody>
            </p:sp>
            <p:sp>
              <p:nvSpPr>
                <p:cNvPr id="16529" name="Freeform 142"/>
                <p:cNvSpPr>
                  <a:spLocks/>
                </p:cNvSpPr>
                <p:nvPr/>
              </p:nvSpPr>
              <p:spPr bwMode="auto">
                <a:xfrm>
                  <a:off x="4935" y="2063"/>
                  <a:ext cx="86" cy="106"/>
                </a:xfrm>
                <a:custGeom>
                  <a:avLst/>
                  <a:gdLst>
                    <a:gd name="T0" fmla="*/ 86 w 86"/>
                    <a:gd name="T1" fmla="*/ 0 h 106"/>
                    <a:gd name="T2" fmla="*/ 70 w 86"/>
                    <a:gd name="T3" fmla="*/ 46 h 106"/>
                    <a:gd name="T4" fmla="*/ 0 w 86"/>
                    <a:gd name="T5" fmla="*/ 106 h 106"/>
                    <a:gd name="T6" fmla="*/ 81 w 86"/>
                    <a:gd name="T7" fmla="*/ 46 h 106"/>
                    <a:gd name="T8" fmla="*/ 86 w 86"/>
                    <a:gd name="T9" fmla="*/ 0 h 106"/>
                    <a:gd name="T10" fmla="*/ 86 w 86"/>
                    <a:gd name="T11" fmla="*/ 0 h 106"/>
                    <a:gd name="T12" fmla="*/ 0 60000 65536"/>
                    <a:gd name="T13" fmla="*/ 0 60000 65536"/>
                    <a:gd name="T14" fmla="*/ 0 60000 65536"/>
                    <a:gd name="T15" fmla="*/ 0 60000 65536"/>
                    <a:gd name="T16" fmla="*/ 0 60000 65536"/>
                    <a:gd name="T17" fmla="*/ 0 60000 65536"/>
                    <a:gd name="T18" fmla="*/ 0 w 86"/>
                    <a:gd name="T19" fmla="*/ 0 h 106"/>
                    <a:gd name="T20" fmla="*/ 86 w 86"/>
                    <a:gd name="T21" fmla="*/ 106 h 106"/>
                  </a:gdLst>
                  <a:ahLst/>
                  <a:cxnLst>
                    <a:cxn ang="T12">
                      <a:pos x="T0" y="T1"/>
                    </a:cxn>
                    <a:cxn ang="T13">
                      <a:pos x="T2" y="T3"/>
                    </a:cxn>
                    <a:cxn ang="T14">
                      <a:pos x="T4" y="T5"/>
                    </a:cxn>
                    <a:cxn ang="T15">
                      <a:pos x="T6" y="T7"/>
                    </a:cxn>
                    <a:cxn ang="T16">
                      <a:pos x="T8" y="T9"/>
                    </a:cxn>
                    <a:cxn ang="T17">
                      <a:pos x="T10" y="T11"/>
                    </a:cxn>
                  </a:cxnLst>
                  <a:rect l="T18" t="T19" r="T20" b="T21"/>
                  <a:pathLst>
                    <a:path w="86" h="106">
                      <a:moveTo>
                        <a:pt x="86" y="0"/>
                      </a:moveTo>
                      <a:lnTo>
                        <a:pt x="70" y="46"/>
                      </a:lnTo>
                      <a:lnTo>
                        <a:pt x="0" y="106"/>
                      </a:lnTo>
                      <a:lnTo>
                        <a:pt x="81" y="46"/>
                      </a:lnTo>
                      <a:lnTo>
                        <a:pt x="86" y="0"/>
                      </a:lnTo>
                      <a:close/>
                    </a:path>
                  </a:pathLst>
                </a:custGeom>
                <a:solidFill>
                  <a:srgbClr val="0DC20D"/>
                </a:solidFill>
                <a:ln w="9525">
                  <a:noFill/>
                  <a:round/>
                  <a:headEnd/>
                  <a:tailEnd/>
                </a:ln>
              </p:spPr>
              <p:txBody>
                <a:bodyPr/>
                <a:lstStyle/>
                <a:p>
                  <a:endParaRPr lang="en-US"/>
                </a:p>
              </p:txBody>
            </p:sp>
            <p:sp>
              <p:nvSpPr>
                <p:cNvPr id="16530" name="Freeform 143"/>
                <p:cNvSpPr>
                  <a:spLocks/>
                </p:cNvSpPr>
                <p:nvPr/>
              </p:nvSpPr>
              <p:spPr bwMode="auto">
                <a:xfrm>
                  <a:off x="4711" y="2402"/>
                  <a:ext cx="50" cy="68"/>
                </a:xfrm>
                <a:custGeom>
                  <a:avLst/>
                  <a:gdLst>
                    <a:gd name="T0" fmla="*/ 0 w 50"/>
                    <a:gd name="T1" fmla="*/ 9 h 68"/>
                    <a:gd name="T2" fmla="*/ 50 w 50"/>
                    <a:gd name="T3" fmla="*/ 0 h 68"/>
                    <a:gd name="T4" fmla="*/ 50 w 50"/>
                    <a:gd name="T5" fmla="*/ 68 h 68"/>
                    <a:gd name="T6" fmla="*/ 16 w 50"/>
                    <a:gd name="T7" fmla="*/ 60 h 68"/>
                    <a:gd name="T8" fmla="*/ 0 w 50"/>
                    <a:gd name="T9" fmla="*/ 9 h 68"/>
                    <a:gd name="T10" fmla="*/ 0 w 50"/>
                    <a:gd name="T11" fmla="*/ 9 h 68"/>
                    <a:gd name="T12" fmla="*/ 0 60000 65536"/>
                    <a:gd name="T13" fmla="*/ 0 60000 65536"/>
                    <a:gd name="T14" fmla="*/ 0 60000 65536"/>
                    <a:gd name="T15" fmla="*/ 0 60000 65536"/>
                    <a:gd name="T16" fmla="*/ 0 60000 65536"/>
                    <a:gd name="T17" fmla="*/ 0 60000 65536"/>
                    <a:gd name="T18" fmla="*/ 0 w 50"/>
                    <a:gd name="T19" fmla="*/ 0 h 68"/>
                    <a:gd name="T20" fmla="*/ 50 w 50"/>
                    <a:gd name="T21" fmla="*/ 68 h 68"/>
                  </a:gdLst>
                  <a:ahLst/>
                  <a:cxnLst>
                    <a:cxn ang="T12">
                      <a:pos x="T0" y="T1"/>
                    </a:cxn>
                    <a:cxn ang="T13">
                      <a:pos x="T2" y="T3"/>
                    </a:cxn>
                    <a:cxn ang="T14">
                      <a:pos x="T4" y="T5"/>
                    </a:cxn>
                    <a:cxn ang="T15">
                      <a:pos x="T6" y="T7"/>
                    </a:cxn>
                    <a:cxn ang="T16">
                      <a:pos x="T8" y="T9"/>
                    </a:cxn>
                    <a:cxn ang="T17">
                      <a:pos x="T10" y="T11"/>
                    </a:cxn>
                  </a:cxnLst>
                  <a:rect l="T18" t="T19" r="T20" b="T21"/>
                  <a:pathLst>
                    <a:path w="50" h="68">
                      <a:moveTo>
                        <a:pt x="0" y="9"/>
                      </a:moveTo>
                      <a:lnTo>
                        <a:pt x="50" y="0"/>
                      </a:lnTo>
                      <a:lnTo>
                        <a:pt x="50" y="68"/>
                      </a:lnTo>
                      <a:lnTo>
                        <a:pt x="16" y="60"/>
                      </a:lnTo>
                      <a:lnTo>
                        <a:pt x="0" y="9"/>
                      </a:lnTo>
                      <a:close/>
                    </a:path>
                  </a:pathLst>
                </a:custGeom>
                <a:solidFill>
                  <a:srgbClr val="0DC20D"/>
                </a:solidFill>
                <a:ln w="9525">
                  <a:noFill/>
                  <a:round/>
                  <a:headEnd/>
                  <a:tailEnd/>
                </a:ln>
              </p:spPr>
              <p:txBody>
                <a:bodyPr/>
                <a:lstStyle/>
                <a:p>
                  <a:endParaRPr lang="en-US"/>
                </a:p>
              </p:txBody>
            </p:sp>
            <p:sp>
              <p:nvSpPr>
                <p:cNvPr id="16531" name="Freeform 144"/>
                <p:cNvSpPr>
                  <a:spLocks/>
                </p:cNvSpPr>
                <p:nvPr/>
              </p:nvSpPr>
              <p:spPr bwMode="auto">
                <a:xfrm>
                  <a:off x="4657" y="2508"/>
                  <a:ext cx="95" cy="60"/>
                </a:xfrm>
                <a:custGeom>
                  <a:avLst/>
                  <a:gdLst>
                    <a:gd name="T0" fmla="*/ 95 w 95"/>
                    <a:gd name="T1" fmla="*/ 0 h 60"/>
                    <a:gd name="T2" fmla="*/ 65 w 95"/>
                    <a:gd name="T3" fmla="*/ 38 h 60"/>
                    <a:gd name="T4" fmla="*/ 0 w 95"/>
                    <a:gd name="T5" fmla="*/ 60 h 60"/>
                    <a:gd name="T6" fmla="*/ 59 w 95"/>
                    <a:gd name="T7" fmla="*/ 29 h 60"/>
                    <a:gd name="T8" fmla="*/ 95 w 95"/>
                    <a:gd name="T9" fmla="*/ 0 h 60"/>
                    <a:gd name="T10" fmla="*/ 95 w 95"/>
                    <a:gd name="T11" fmla="*/ 0 h 60"/>
                    <a:gd name="T12" fmla="*/ 0 60000 65536"/>
                    <a:gd name="T13" fmla="*/ 0 60000 65536"/>
                    <a:gd name="T14" fmla="*/ 0 60000 65536"/>
                    <a:gd name="T15" fmla="*/ 0 60000 65536"/>
                    <a:gd name="T16" fmla="*/ 0 60000 65536"/>
                    <a:gd name="T17" fmla="*/ 0 60000 65536"/>
                    <a:gd name="T18" fmla="*/ 0 w 95"/>
                    <a:gd name="T19" fmla="*/ 0 h 60"/>
                    <a:gd name="T20" fmla="*/ 95 w 95"/>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95" h="60">
                      <a:moveTo>
                        <a:pt x="95" y="0"/>
                      </a:moveTo>
                      <a:lnTo>
                        <a:pt x="65" y="38"/>
                      </a:lnTo>
                      <a:lnTo>
                        <a:pt x="0" y="60"/>
                      </a:lnTo>
                      <a:lnTo>
                        <a:pt x="59" y="29"/>
                      </a:lnTo>
                      <a:lnTo>
                        <a:pt x="95" y="0"/>
                      </a:lnTo>
                      <a:close/>
                    </a:path>
                  </a:pathLst>
                </a:custGeom>
                <a:solidFill>
                  <a:srgbClr val="0DC20D"/>
                </a:solidFill>
                <a:ln w="9525">
                  <a:noFill/>
                  <a:round/>
                  <a:headEnd/>
                  <a:tailEnd/>
                </a:ln>
              </p:spPr>
              <p:txBody>
                <a:bodyPr/>
                <a:lstStyle/>
                <a:p>
                  <a:endParaRPr lang="en-US"/>
                </a:p>
              </p:txBody>
            </p:sp>
            <p:sp>
              <p:nvSpPr>
                <p:cNvPr id="16532" name="Freeform 145"/>
                <p:cNvSpPr>
                  <a:spLocks/>
                </p:cNvSpPr>
                <p:nvPr/>
              </p:nvSpPr>
              <p:spPr bwMode="auto">
                <a:xfrm>
                  <a:off x="5125" y="3078"/>
                  <a:ext cx="63" cy="47"/>
                </a:xfrm>
                <a:custGeom>
                  <a:avLst/>
                  <a:gdLst>
                    <a:gd name="T0" fmla="*/ 0 w 63"/>
                    <a:gd name="T1" fmla="*/ 47 h 47"/>
                    <a:gd name="T2" fmla="*/ 41 w 63"/>
                    <a:gd name="T3" fmla="*/ 40 h 47"/>
                    <a:gd name="T4" fmla="*/ 63 w 63"/>
                    <a:gd name="T5" fmla="*/ 0 h 47"/>
                    <a:gd name="T6" fmla="*/ 52 w 63"/>
                    <a:gd name="T7" fmla="*/ 47 h 47"/>
                    <a:gd name="T8" fmla="*/ 0 w 63"/>
                    <a:gd name="T9" fmla="*/ 47 h 47"/>
                    <a:gd name="T10" fmla="*/ 0 w 63"/>
                    <a:gd name="T11" fmla="*/ 47 h 47"/>
                    <a:gd name="T12" fmla="*/ 0 60000 65536"/>
                    <a:gd name="T13" fmla="*/ 0 60000 65536"/>
                    <a:gd name="T14" fmla="*/ 0 60000 65536"/>
                    <a:gd name="T15" fmla="*/ 0 60000 65536"/>
                    <a:gd name="T16" fmla="*/ 0 60000 65536"/>
                    <a:gd name="T17" fmla="*/ 0 60000 65536"/>
                    <a:gd name="T18" fmla="*/ 0 w 63"/>
                    <a:gd name="T19" fmla="*/ 0 h 47"/>
                    <a:gd name="T20" fmla="*/ 63 w 63"/>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63" h="47">
                      <a:moveTo>
                        <a:pt x="0" y="47"/>
                      </a:moveTo>
                      <a:lnTo>
                        <a:pt x="41" y="40"/>
                      </a:lnTo>
                      <a:lnTo>
                        <a:pt x="63" y="0"/>
                      </a:lnTo>
                      <a:lnTo>
                        <a:pt x="52" y="47"/>
                      </a:lnTo>
                      <a:lnTo>
                        <a:pt x="0" y="47"/>
                      </a:lnTo>
                      <a:close/>
                    </a:path>
                  </a:pathLst>
                </a:custGeom>
                <a:solidFill>
                  <a:srgbClr val="0DC20D"/>
                </a:solidFill>
                <a:ln w="9525">
                  <a:noFill/>
                  <a:round/>
                  <a:headEnd/>
                  <a:tailEnd/>
                </a:ln>
              </p:spPr>
              <p:txBody>
                <a:bodyPr/>
                <a:lstStyle/>
                <a:p>
                  <a:endParaRPr lang="en-US"/>
                </a:p>
              </p:txBody>
            </p:sp>
            <p:sp>
              <p:nvSpPr>
                <p:cNvPr id="16533" name="Freeform 146"/>
                <p:cNvSpPr>
                  <a:spLocks/>
                </p:cNvSpPr>
                <p:nvPr/>
              </p:nvSpPr>
              <p:spPr bwMode="auto">
                <a:xfrm>
                  <a:off x="5211" y="3094"/>
                  <a:ext cx="163" cy="84"/>
                </a:xfrm>
                <a:custGeom>
                  <a:avLst/>
                  <a:gdLst>
                    <a:gd name="T0" fmla="*/ 0 w 163"/>
                    <a:gd name="T1" fmla="*/ 0 h 84"/>
                    <a:gd name="T2" fmla="*/ 110 w 163"/>
                    <a:gd name="T3" fmla="*/ 17 h 84"/>
                    <a:gd name="T4" fmla="*/ 163 w 163"/>
                    <a:gd name="T5" fmla="*/ 84 h 84"/>
                    <a:gd name="T6" fmla="*/ 102 w 163"/>
                    <a:gd name="T7" fmla="*/ 31 h 84"/>
                    <a:gd name="T8" fmla="*/ 0 w 163"/>
                    <a:gd name="T9" fmla="*/ 0 h 84"/>
                    <a:gd name="T10" fmla="*/ 0 w 163"/>
                    <a:gd name="T11" fmla="*/ 0 h 84"/>
                    <a:gd name="T12" fmla="*/ 0 60000 65536"/>
                    <a:gd name="T13" fmla="*/ 0 60000 65536"/>
                    <a:gd name="T14" fmla="*/ 0 60000 65536"/>
                    <a:gd name="T15" fmla="*/ 0 60000 65536"/>
                    <a:gd name="T16" fmla="*/ 0 60000 65536"/>
                    <a:gd name="T17" fmla="*/ 0 60000 65536"/>
                    <a:gd name="T18" fmla="*/ 0 w 163"/>
                    <a:gd name="T19" fmla="*/ 0 h 84"/>
                    <a:gd name="T20" fmla="*/ 163 w 163"/>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163" h="84">
                      <a:moveTo>
                        <a:pt x="0" y="0"/>
                      </a:moveTo>
                      <a:lnTo>
                        <a:pt x="110" y="17"/>
                      </a:lnTo>
                      <a:lnTo>
                        <a:pt x="163" y="84"/>
                      </a:lnTo>
                      <a:lnTo>
                        <a:pt x="102" y="31"/>
                      </a:lnTo>
                      <a:lnTo>
                        <a:pt x="0" y="0"/>
                      </a:lnTo>
                      <a:close/>
                    </a:path>
                  </a:pathLst>
                </a:custGeom>
                <a:solidFill>
                  <a:srgbClr val="0DC20D"/>
                </a:solidFill>
                <a:ln w="9525">
                  <a:noFill/>
                  <a:round/>
                  <a:headEnd/>
                  <a:tailEnd/>
                </a:ln>
              </p:spPr>
              <p:txBody>
                <a:bodyPr/>
                <a:lstStyle/>
                <a:p>
                  <a:endParaRPr lang="en-US"/>
                </a:p>
              </p:txBody>
            </p:sp>
            <p:sp>
              <p:nvSpPr>
                <p:cNvPr id="16534" name="Freeform 147"/>
                <p:cNvSpPr>
                  <a:spLocks/>
                </p:cNvSpPr>
                <p:nvPr/>
              </p:nvSpPr>
              <p:spPr bwMode="auto">
                <a:xfrm>
                  <a:off x="4428" y="3242"/>
                  <a:ext cx="663" cy="570"/>
                </a:xfrm>
                <a:custGeom>
                  <a:avLst/>
                  <a:gdLst>
                    <a:gd name="T0" fmla="*/ 496 w 663"/>
                    <a:gd name="T1" fmla="*/ 0 h 570"/>
                    <a:gd name="T2" fmla="*/ 471 w 663"/>
                    <a:gd name="T3" fmla="*/ 60 h 570"/>
                    <a:gd name="T4" fmla="*/ 471 w 663"/>
                    <a:gd name="T5" fmla="*/ 120 h 570"/>
                    <a:gd name="T6" fmla="*/ 414 w 663"/>
                    <a:gd name="T7" fmla="*/ 104 h 570"/>
                    <a:gd name="T8" fmla="*/ 396 w 663"/>
                    <a:gd name="T9" fmla="*/ 23 h 570"/>
                    <a:gd name="T10" fmla="*/ 324 w 663"/>
                    <a:gd name="T11" fmla="*/ 0 h 570"/>
                    <a:gd name="T12" fmla="*/ 283 w 663"/>
                    <a:gd name="T13" fmla="*/ 23 h 570"/>
                    <a:gd name="T14" fmla="*/ 265 w 663"/>
                    <a:gd name="T15" fmla="*/ 67 h 570"/>
                    <a:gd name="T16" fmla="*/ 229 w 663"/>
                    <a:gd name="T17" fmla="*/ 43 h 570"/>
                    <a:gd name="T18" fmla="*/ 192 w 663"/>
                    <a:gd name="T19" fmla="*/ 98 h 570"/>
                    <a:gd name="T20" fmla="*/ 145 w 663"/>
                    <a:gd name="T21" fmla="*/ 111 h 570"/>
                    <a:gd name="T22" fmla="*/ 138 w 663"/>
                    <a:gd name="T23" fmla="*/ 158 h 570"/>
                    <a:gd name="T24" fmla="*/ 16 w 663"/>
                    <a:gd name="T25" fmla="*/ 202 h 570"/>
                    <a:gd name="T26" fmla="*/ 0 w 663"/>
                    <a:gd name="T27" fmla="*/ 308 h 570"/>
                    <a:gd name="T28" fmla="*/ 36 w 663"/>
                    <a:gd name="T29" fmla="*/ 406 h 570"/>
                    <a:gd name="T30" fmla="*/ 0 w 663"/>
                    <a:gd name="T31" fmla="*/ 435 h 570"/>
                    <a:gd name="T32" fmla="*/ 29 w 663"/>
                    <a:gd name="T33" fmla="*/ 466 h 570"/>
                    <a:gd name="T34" fmla="*/ 122 w 663"/>
                    <a:gd name="T35" fmla="*/ 475 h 570"/>
                    <a:gd name="T36" fmla="*/ 208 w 663"/>
                    <a:gd name="T37" fmla="*/ 420 h 570"/>
                    <a:gd name="T38" fmla="*/ 276 w 663"/>
                    <a:gd name="T39" fmla="*/ 406 h 570"/>
                    <a:gd name="T40" fmla="*/ 340 w 663"/>
                    <a:gd name="T41" fmla="*/ 481 h 570"/>
                    <a:gd name="T42" fmla="*/ 367 w 663"/>
                    <a:gd name="T43" fmla="*/ 442 h 570"/>
                    <a:gd name="T44" fmla="*/ 387 w 663"/>
                    <a:gd name="T45" fmla="*/ 526 h 570"/>
                    <a:gd name="T46" fmla="*/ 427 w 663"/>
                    <a:gd name="T47" fmla="*/ 548 h 570"/>
                    <a:gd name="T48" fmla="*/ 477 w 663"/>
                    <a:gd name="T49" fmla="*/ 533 h 570"/>
                    <a:gd name="T50" fmla="*/ 520 w 663"/>
                    <a:gd name="T51" fmla="*/ 570 h 570"/>
                    <a:gd name="T52" fmla="*/ 593 w 663"/>
                    <a:gd name="T53" fmla="*/ 488 h 570"/>
                    <a:gd name="T54" fmla="*/ 629 w 663"/>
                    <a:gd name="T55" fmla="*/ 384 h 570"/>
                    <a:gd name="T56" fmla="*/ 663 w 663"/>
                    <a:gd name="T57" fmla="*/ 368 h 570"/>
                    <a:gd name="T58" fmla="*/ 647 w 663"/>
                    <a:gd name="T59" fmla="*/ 293 h 570"/>
                    <a:gd name="T60" fmla="*/ 606 w 663"/>
                    <a:gd name="T61" fmla="*/ 233 h 570"/>
                    <a:gd name="T62" fmla="*/ 577 w 663"/>
                    <a:gd name="T63" fmla="*/ 164 h 570"/>
                    <a:gd name="T64" fmla="*/ 534 w 663"/>
                    <a:gd name="T65" fmla="*/ 149 h 570"/>
                    <a:gd name="T66" fmla="*/ 513 w 663"/>
                    <a:gd name="T67" fmla="*/ 43 h 570"/>
                    <a:gd name="T68" fmla="*/ 496 w 663"/>
                    <a:gd name="T69" fmla="*/ 0 h 570"/>
                    <a:gd name="T70" fmla="*/ 496 w 663"/>
                    <a:gd name="T71" fmla="*/ 0 h 5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63"/>
                    <a:gd name="T109" fmla="*/ 0 h 570"/>
                    <a:gd name="T110" fmla="*/ 663 w 663"/>
                    <a:gd name="T111" fmla="*/ 570 h 57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63" h="570">
                      <a:moveTo>
                        <a:pt x="496" y="0"/>
                      </a:moveTo>
                      <a:lnTo>
                        <a:pt x="471" y="60"/>
                      </a:lnTo>
                      <a:lnTo>
                        <a:pt x="471" y="120"/>
                      </a:lnTo>
                      <a:lnTo>
                        <a:pt x="414" y="104"/>
                      </a:lnTo>
                      <a:lnTo>
                        <a:pt x="396" y="23"/>
                      </a:lnTo>
                      <a:lnTo>
                        <a:pt x="324" y="0"/>
                      </a:lnTo>
                      <a:lnTo>
                        <a:pt x="283" y="23"/>
                      </a:lnTo>
                      <a:lnTo>
                        <a:pt x="265" y="67"/>
                      </a:lnTo>
                      <a:lnTo>
                        <a:pt x="229" y="43"/>
                      </a:lnTo>
                      <a:lnTo>
                        <a:pt x="192" y="98"/>
                      </a:lnTo>
                      <a:lnTo>
                        <a:pt x="145" y="111"/>
                      </a:lnTo>
                      <a:lnTo>
                        <a:pt x="138" y="158"/>
                      </a:lnTo>
                      <a:lnTo>
                        <a:pt x="16" y="202"/>
                      </a:lnTo>
                      <a:lnTo>
                        <a:pt x="0" y="308"/>
                      </a:lnTo>
                      <a:lnTo>
                        <a:pt x="36" y="406"/>
                      </a:lnTo>
                      <a:lnTo>
                        <a:pt x="0" y="435"/>
                      </a:lnTo>
                      <a:lnTo>
                        <a:pt x="29" y="466"/>
                      </a:lnTo>
                      <a:lnTo>
                        <a:pt x="122" y="475"/>
                      </a:lnTo>
                      <a:lnTo>
                        <a:pt x="208" y="420"/>
                      </a:lnTo>
                      <a:lnTo>
                        <a:pt x="276" y="406"/>
                      </a:lnTo>
                      <a:lnTo>
                        <a:pt x="340" y="481"/>
                      </a:lnTo>
                      <a:lnTo>
                        <a:pt x="367" y="442"/>
                      </a:lnTo>
                      <a:lnTo>
                        <a:pt x="387" y="526"/>
                      </a:lnTo>
                      <a:lnTo>
                        <a:pt x="427" y="548"/>
                      </a:lnTo>
                      <a:lnTo>
                        <a:pt x="477" y="533"/>
                      </a:lnTo>
                      <a:lnTo>
                        <a:pt x="520" y="570"/>
                      </a:lnTo>
                      <a:lnTo>
                        <a:pt x="593" y="488"/>
                      </a:lnTo>
                      <a:lnTo>
                        <a:pt x="629" y="384"/>
                      </a:lnTo>
                      <a:lnTo>
                        <a:pt x="663" y="368"/>
                      </a:lnTo>
                      <a:lnTo>
                        <a:pt x="647" y="293"/>
                      </a:lnTo>
                      <a:lnTo>
                        <a:pt x="606" y="233"/>
                      </a:lnTo>
                      <a:lnTo>
                        <a:pt x="577" y="164"/>
                      </a:lnTo>
                      <a:lnTo>
                        <a:pt x="534" y="149"/>
                      </a:lnTo>
                      <a:lnTo>
                        <a:pt x="513" y="43"/>
                      </a:lnTo>
                      <a:lnTo>
                        <a:pt x="496" y="0"/>
                      </a:lnTo>
                      <a:close/>
                    </a:path>
                  </a:pathLst>
                </a:custGeom>
                <a:solidFill>
                  <a:srgbClr val="0DC20D"/>
                </a:solidFill>
                <a:ln w="9525">
                  <a:noFill/>
                  <a:round/>
                  <a:headEnd/>
                  <a:tailEnd/>
                </a:ln>
              </p:spPr>
              <p:txBody>
                <a:bodyPr/>
                <a:lstStyle/>
                <a:p>
                  <a:endParaRPr lang="en-US"/>
                </a:p>
              </p:txBody>
            </p:sp>
            <p:sp>
              <p:nvSpPr>
                <p:cNvPr id="16535" name="Freeform 148"/>
                <p:cNvSpPr>
                  <a:spLocks/>
                </p:cNvSpPr>
                <p:nvPr/>
              </p:nvSpPr>
              <p:spPr bwMode="auto">
                <a:xfrm>
                  <a:off x="4855" y="3828"/>
                  <a:ext cx="86" cy="82"/>
                </a:xfrm>
                <a:custGeom>
                  <a:avLst/>
                  <a:gdLst>
                    <a:gd name="T0" fmla="*/ 10 w 86"/>
                    <a:gd name="T1" fmla="*/ 0 h 82"/>
                    <a:gd name="T2" fmla="*/ 44 w 86"/>
                    <a:gd name="T3" fmla="*/ 13 h 82"/>
                    <a:gd name="T4" fmla="*/ 86 w 86"/>
                    <a:gd name="T5" fmla="*/ 7 h 82"/>
                    <a:gd name="T6" fmla="*/ 80 w 86"/>
                    <a:gd name="T7" fmla="*/ 53 h 82"/>
                    <a:gd name="T8" fmla="*/ 16 w 86"/>
                    <a:gd name="T9" fmla="*/ 82 h 82"/>
                    <a:gd name="T10" fmla="*/ 0 w 86"/>
                    <a:gd name="T11" fmla="*/ 31 h 82"/>
                    <a:gd name="T12" fmla="*/ 10 w 86"/>
                    <a:gd name="T13" fmla="*/ 0 h 82"/>
                    <a:gd name="T14" fmla="*/ 10 w 86"/>
                    <a:gd name="T15" fmla="*/ 0 h 82"/>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82"/>
                    <a:gd name="T26" fmla="*/ 86 w 86"/>
                    <a:gd name="T27" fmla="*/ 82 h 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82">
                      <a:moveTo>
                        <a:pt x="10" y="0"/>
                      </a:moveTo>
                      <a:lnTo>
                        <a:pt x="44" y="13"/>
                      </a:lnTo>
                      <a:lnTo>
                        <a:pt x="86" y="7"/>
                      </a:lnTo>
                      <a:lnTo>
                        <a:pt x="80" y="53"/>
                      </a:lnTo>
                      <a:lnTo>
                        <a:pt x="16" y="82"/>
                      </a:lnTo>
                      <a:lnTo>
                        <a:pt x="0" y="31"/>
                      </a:lnTo>
                      <a:lnTo>
                        <a:pt x="10" y="0"/>
                      </a:lnTo>
                      <a:close/>
                    </a:path>
                  </a:pathLst>
                </a:custGeom>
                <a:solidFill>
                  <a:srgbClr val="0DC20D"/>
                </a:solidFill>
                <a:ln w="9525">
                  <a:noFill/>
                  <a:round/>
                  <a:headEnd/>
                  <a:tailEnd/>
                </a:ln>
              </p:spPr>
              <p:txBody>
                <a:bodyPr/>
                <a:lstStyle/>
                <a:p>
                  <a:endParaRPr lang="en-US"/>
                </a:p>
              </p:txBody>
            </p:sp>
            <p:sp>
              <p:nvSpPr>
                <p:cNvPr id="16536" name="Freeform 149"/>
                <p:cNvSpPr>
                  <a:spLocks/>
                </p:cNvSpPr>
                <p:nvPr/>
              </p:nvSpPr>
              <p:spPr bwMode="auto">
                <a:xfrm>
                  <a:off x="5326" y="3730"/>
                  <a:ext cx="100" cy="129"/>
                </a:xfrm>
                <a:custGeom>
                  <a:avLst/>
                  <a:gdLst>
                    <a:gd name="T0" fmla="*/ 7 w 100"/>
                    <a:gd name="T1" fmla="*/ 0 h 129"/>
                    <a:gd name="T2" fmla="*/ 7 w 100"/>
                    <a:gd name="T3" fmla="*/ 31 h 129"/>
                    <a:gd name="T4" fmla="*/ 23 w 100"/>
                    <a:gd name="T5" fmla="*/ 67 h 129"/>
                    <a:gd name="T6" fmla="*/ 0 w 100"/>
                    <a:gd name="T7" fmla="*/ 82 h 129"/>
                    <a:gd name="T8" fmla="*/ 20 w 100"/>
                    <a:gd name="T9" fmla="*/ 129 h 129"/>
                    <a:gd name="T10" fmla="*/ 64 w 100"/>
                    <a:gd name="T11" fmla="*/ 105 h 129"/>
                    <a:gd name="T12" fmla="*/ 100 w 100"/>
                    <a:gd name="T13" fmla="*/ 38 h 129"/>
                    <a:gd name="T14" fmla="*/ 64 w 100"/>
                    <a:gd name="T15" fmla="*/ 45 h 129"/>
                    <a:gd name="T16" fmla="*/ 36 w 100"/>
                    <a:gd name="T17" fmla="*/ 14 h 129"/>
                    <a:gd name="T18" fmla="*/ 7 w 100"/>
                    <a:gd name="T19" fmla="*/ 0 h 129"/>
                    <a:gd name="T20" fmla="*/ 7 w 100"/>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0"/>
                    <a:gd name="T34" fmla="*/ 0 h 129"/>
                    <a:gd name="T35" fmla="*/ 100 w 100"/>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0" h="129">
                      <a:moveTo>
                        <a:pt x="7" y="0"/>
                      </a:moveTo>
                      <a:lnTo>
                        <a:pt x="7" y="31"/>
                      </a:lnTo>
                      <a:lnTo>
                        <a:pt x="23" y="67"/>
                      </a:lnTo>
                      <a:lnTo>
                        <a:pt x="0" y="82"/>
                      </a:lnTo>
                      <a:lnTo>
                        <a:pt x="20" y="129"/>
                      </a:lnTo>
                      <a:lnTo>
                        <a:pt x="64" y="105"/>
                      </a:lnTo>
                      <a:lnTo>
                        <a:pt x="100" y="38"/>
                      </a:lnTo>
                      <a:lnTo>
                        <a:pt x="64" y="45"/>
                      </a:lnTo>
                      <a:lnTo>
                        <a:pt x="36" y="14"/>
                      </a:lnTo>
                      <a:lnTo>
                        <a:pt x="7" y="0"/>
                      </a:lnTo>
                      <a:close/>
                    </a:path>
                  </a:pathLst>
                </a:custGeom>
                <a:solidFill>
                  <a:srgbClr val="0DC20D"/>
                </a:solidFill>
                <a:ln w="9525">
                  <a:noFill/>
                  <a:round/>
                  <a:headEnd/>
                  <a:tailEnd/>
                </a:ln>
              </p:spPr>
              <p:txBody>
                <a:bodyPr/>
                <a:lstStyle/>
                <a:p>
                  <a:endParaRPr lang="en-US"/>
                </a:p>
              </p:txBody>
            </p:sp>
            <p:sp>
              <p:nvSpPr>
                <p:cNvPr id="16537" name="Freeform 150"/>
                <p:cNvSpPr>
                  <a:spLocks/>
                </p:cNvSpPr>
                <p:nvPr/>
              </p:nvSpPr>
              <p:spPr bwMode="auto">
                <a:xfrm>
                  <a:off x="5181" y="3850"/>
                  <a:ext cx="145" cy="151"/>
                </a:xfrm>
                <a:custGeom>
                  <a:avLst/>
                  <a:gdLst>
                    <a:gd name="T0" fmla="*/ 131 w 145"/>
                    <a:gd name="T1" fmla="*/ 0 h 151"/>
                    <a:gd name="T2" fmla="*/ 145 w 145"/>
                    <a:gd name="T3" fmla="*/ 24 h 151"/>
                    <a:gd name="T4" fmla="*/ 131 w 145"/>
                    <a:gd name="T5" fmla="*/ 67 h 151"/>
                    <a:gd name="T6" fmla="*/ 82 w 145"/>
                    <a:gd name="T7" fmla="*/ 91 h 151"/>
                    <a:gd name="T8" fmla="*/ 27 w 145"/>
                    <a:gd name="T9" fmla="*/ 151 h 151"/>
                    <a:gd name="T10" fmla="*/ 0 w 145"/>
                    <a:gd name="T11" fmla="*/ 128 h 151"/>
                    <a:gd name="T12" fmla="*/ 70 w 145"/>
                    <a:gd name="T13" fmla="*/ 60 h 151"/>
                    <a:gd name="T14" fmla="*/ 111 w 145"/>
                    <a:gd name="T15" fmla="*/ 31 h 151"/>
                    <a:gd name="T16" fmla="*/ 131 w 145"/>
                    <a:gd name="T17" fmla="*/ 0 h 151"/>
                    <a:gd name="T18" fmla="*/ 131 w 145"/>
                    <a:gd name="T19" fmla="*/ 0 h 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5"/>
                    <a:gd name="T31" fmla="*/ 0 h 151"/>
                    <a:gd name="T32" fmla="*/ 145 w 145"/>
                    <a:gd name="T33" fmla="*/ 151 h 1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5" h="151">
                      <a:moveTo>
                        <a:pt x="131" y="0"/>
                      </a:moveTo>
                      <a:lnTo>
                        <a:pt x="145" y="24"/>
                      </a:lnTo>
                      <a:lnTo>
                        <a:pt x="131" y="67"/>
                      </a:lnTo>
                      <a:lnTo>
                        <a:pt x="82" y="91"/>
                      </a:lnTo>
                      <a:lnTo>
                        <a:pt x="27" y="151"/>
                      </a:lnTo>
                      <a:lnTo>
                        <a:pt x="0" y="128"/>
                      </a:lnTo>
                      <a:lnTo>
                        <a:pt x="70" y="60"/>
                      </a:lnTo>
                      <a:lnTo>
                        <a:pt x="111" y="31"/>
                      </a:lnTo>
                      <a:lnTo>
                        <a:pt x="131" y="0"/>
                      </a:lnTo>
                      <a:close/>
                    </a:path>
                  </a:pathLst>
                </a:custGeom>
                <a:solidFill>
                  <a:srgbClr val="0DC20D"/>
                </a:solidFill>
                <a:ln w="9525">
                  <a:noFill/>
                  <a:round/>
                  <a:headEnd/>
                  <a:tailEnd/>
                </a:ln>
              </p:spPr>
              <p:txBody>
                <a:bodyPr/>
                <a:lstStyle/>
                <a:p>
                  <a:endParaRPr lang="en-US"/>
                </a:p>
              </p:txBody>
            </p:sp>
            <p:sp>
              <p:nvSpPr>
                <p:cNvPr id="16538" name="Freeform 151"/>
                <p:cNvSpPr>
                  <a:spLocks/>
                </p:cNvSpPr>
                <p:nvPr/>
              </p:nvSpPr>
              <p:spPr bwMode="auto">
                <a:xfrm>
                  <a:off x="5245" y="3437"/>
                  <a:ext cx="59" cy="52"/>
                </a:xfrm>
                <a:custGeom>
                  <a:avLst/>
                  <a:gdLst>
                    <a:gd name="T0" fmla="*/ 0 w 59"/>
                    <a:gd name="T1" fmla="*/ 0 h 52"/>
                    <a:gd name="T2" fmla="*/ 47 w 59"/>
                    <a:gd name="T3" fmla="*/ 52 h 52"/>
                    <a:gd name="T4" fmla="*/ 59 w 59"/>
                    <a:gd name="T5" fmla="*/ 31 h 52"/>
                    <a:gd name="T6" fmla="*/ 0 w 59"/>
                    <a:gd name="T7" fmla="*/ 0 h 52"/>
                    <a:gd name="T8" fmla="*/ 0 w 59"/>
                    <a:gd name="T9" fmla="*/ 0 h 52"/>
                    <a:gd name="T10" fmla="*/ 0 60000 65536"/>
                    <a:gd name="T11" fmla="*/ 0 60000 65536"/>
                    <a:gd name="T12" fmla="*/ 0 60000 65536"/>
                    <a:gd name="T13" fmla="*/ 0 60000 65536"/>
                    <a:gd name="T14" fmla="*/ 0 60000 65536"/>
                    <a:gd name="T15" fmla="*/ 0 w 59"/>
                    <a:gd name="T16" fmla="*/ 0 h 52"/>
                    <a:gd name="T17" fmla="*/ 59 w 59"/>
                    <a:gd name="T18" fmla="*/ 52 h 52"/>
                  </a:gdLst>
                  <a:ahLst/>
                  <a:cxnLst>
                    <a:cxn ang="T10">
                      <a:pos x="T0" y="T1"/>
                    </a:cxn>
                    <a:cxn ang="T11">
                      <a:pos x="T2" y="T3"/>
                    </a:cxn>
                    <a:cxn ang="T12">
                      <a:pos x="T4" y="T5"/>
                    </a:cxn>
                    <a:cxn ang="T13">
                      <a:pos x="T6" y="T7"/>
                    </a:cxn>
                    <a:cxn ang="T14">
                      <a:pos x="T8" y="T9"/>
                    </a:cxn>
                  </a:cxnLst>
                  <a:rect l="T15" t="T16" r="T17" b="T18"/>
                  <a:pathLst>
                    <a:path w="59" h="52">
                      <a:moveTo>
                        <a:pt x="0" y="0"/>
                      </a:moveTo>
                      <a:lnTo>
                        <a:pt x="47" y="52"/>
                      </a:lnTo>
                      <a:lnTo>
                        <a:pt x="59" y="31"/>
                      </a:lnTo>
                      <a:lnTo>
                        <a:pt x="0" y="0"/>
                      </a:lnTo>
                      <a:close/>
                    </a:path>
                  </a:pathLst>
                </a:custGeom>
                <a:solidFill>
                  <a:srgbClr val="0DC20D"/>
                </a:solidFill>
                <a:ln w="9525">
                  <a:noFill/>
                  <a:round/>
                  <a:headEnd/>
                  <a:tailEnd/>
                </a:ln>
              </p:spPr>
              <p:txBody>
                <a:bodyPr/>
                <a:lstStyle/>
                <a:p>
                  <a:endParaRPr lang="en-US"/>
                </a:p>
              </p:txBody>
            </p:sp>
            <p:sp>
              <p:nvSpPr>
                <p:cNvPr id="16539" name="Freeform 152"/>
                <p:cNvSpPr>
                  <a:spLocks/>
                </p:cNvSpPr>
                <p:nvPr/>
              </p:nvSpPr>
              <p:spPr bwMode="auto">
                <a:xfrm>
                  <a:off x="5441" y="3364"/>
                  <a:ext cx="89" cy="67"/>
                </a:xfrm>
                <a:custGeom>
                  <a:avLst/>
                  <a:gdLst>
                    <a:gd name="T0" fmla="*/ 89 w 89"/>
                    <a:gd name="T1" fmla="*/ 0 h 67"/>
                    <a:gd name="T2" fmla="*/ 27 w 89"/>
                    <a:gd name="T3" fmla="*/ 67 h 67"/>
                    <a:gd name="T4" fmla="*/ 0 w 89"/>
                    <a:gd name="T5" fmla="*/ 51 h 67"/>
                    <a:gd name="T6" fmla="*/ 89 w 89"/>
                    <a:gd name="T7" fmla="*/ 0 h 67"/>
                    <a:gd name="T8" fmla="*/ 89 w 89"/>
                    <a:gd name="T9" fmla="*/ 0 h 67"/>
                    <a:gd name="T10" fmla="*/ 0 60000 65536"/>
                    <a:gd name="T11" fmla="*/ 0 60000 65536"/>
                    <a:gd name="T12" fmla="*/ 0 60000 65536"/>
                    <a:gd name="T13" fmla="*/ 0 60000 65536"/>
                    <a:gd name="T14" fmla="*/ 0 60000 65536"/>
                    <a:gd name="T15" fmla="*/ 0 w 89"/>
                    <a:gd name="T16" fmla="*/ 0 h 67"/>
                    <a:gd name="T17" fmla="*/ 89 w 89"/>
                    <a:gd name="T18" fmla="*/ 67 h 67"/>
                  </a:gdLst>
                  <a:ahLst/>
                  <a:cxnLst>
                    <a:cxn ang="T10">
                      <a:pos x="T0" y="T1"/>
                    </a:cxn>
                    <a:cxn ang="T11">
                      <a:pos x="T2" y="T3"/>
                    </a:cxn>
                    <a:cxn ang="T12">
                      <a:pos x="T4" y="T5"/>
                    </a:cxn>
                    <a:cxn ang="T13">
                      <a:pos x="T6" y="T7"/>
                    </a:cxn>
                    <a:cxn ang="T14">
                      <a:pos x="T8" y="T9"/>
                    </a:cxn>
                  </a:cxnLst>
                  <a:rect l="T15" t="T16" r="T17" b="T18"/>
                  <a:pathLst>
                    <a:path w="89" h="67">
                      <a:moveTo>
                        <a:pt x="89" y="0"/>
                      </a:moveTo>
                      <a:lnTo>
                        <a:pt x="27" y="67"/>
                      </a:lnTo>
                      <a:lnTo>
                        <a:pt x="0" y="51"/>
                      </a:lnTo>
                      <a:lnTo>
                        <a:pt x="89" y="0"/>
                      </a:lnTo>
                      <a:close/>
                    </a:path>
                  </a:pathLst>
                </a:custGeom>
                <a:solidFill>
                  <a:srgbClr val="0DC20D"/>
                </a:solidFill>
                <a:ln w="9525">
                  <a:noFill/>
                  <a:round/>
                  <a:headEnd/>
                  <a:tailEnd/>
                </a:ln>
              </p:spPr>
              <p:txBody>
                <a:bodyPr/>
                <a:lstStyle/>
                <a:p>
                  <a:endParaRPr lang="en-US"/>
                </a:p>
              </p:txBody>
            </p:sp>
            <p:sp>
              <p:nvSpPr>
                <p:cNvPr id="16540" name="Freeform 153"/>
                <p:cNvSpPr>
                  <a:spLocks/>
                </p:cNvSpPr>
                <p:nvPr/>
              </p:nvSpPr>
              <p:spPr bwMode="auto">
                <a:xfrm>
                  <a:off x="5303" y="3315"/>
                  <a:ext cx="62" cy="100"/>
                </a:xfrm>
                <a:custGeom>
                  <a:avLst/>
                  <a:gdLst>
                    <a:gd name="T0" fmla="*/ 0 w 62"/>
                    <a:gd name="T1" fmla="*/ 0 h 100"/>
                    <a:gd name="T2" fmla="*/ 35 w 62"/>
                    <a:gd name="T3" fmla="*/ 16 h 100"/>
                    <a:gd name="T4" fmla="*/ 62 w 62"/>
                    <a:gd name="T5" fmla="*/ 100 h 100"/>
                    <a:gd name="T6" fmla="*/ 0 w 62"/>
                    <a:gd name="T7" fmla="*/ 0 h 100"/>
                    <a:gd name="T8" fmla="*/ 0 w 62"/>
                    <a:gd name="T9" fmla="*/ 0 h 100"/>
                    <a:gd name="T10" fmla="*/ 0 60000 65536"/>
                    <a:gd name="T11" fmla="*/ 0 60000 65536"/>
                    <a:gd name="T12" fmla="*/ 0 60000 65536"/>
                    <a:gd name="T13" fmla="*/ 0 60000 65536"/>
                    <a:gd name="T14" fmla="*/ 0 60000 65536"/>
                    <a:gd name="T15" fmla="*/ 0 w 62"/>
                    <a:gd name="T16" fmla="*/ 0 h 100"/>
                    <a:gd name="T17" fmla="*/ 62 w 62"/>
                    <a:gd name="T18" fmla="*/ 100 h 100"/>
                  </a:gdLst>
                  <a:ahLst/>
                  <a:cxnLst>
                    <a:cxn ang="T10">
                      <a:pos x="T0" y="T1"/>
                    </a:cxn>
                    <a:cxn ang="T11">
                      <a:pos x="T2" y="T3"/>
                    </a:cxn>
                    <a:cxn ang="T12">
                      <a:pos x="T4" y="T5"/>
                    </a:cxn>
                    <a:cxn ang="T13">
                      <a:pos x="T6" y="T7"/>
                    </a:cxn>
                    <a:cxn ang="T14">
                      <a:pos x="T8" y="T9"/>
                    </a:cxn>
                  </a:cxnLst>
                  <a:rect l="T15" t="T16" r="T17" b="T18"/>
                  <a:pathLst>
                    <a:path w="62" h="100">
                      <a:moveTo>
                        <a:pt x="0" y="0"/>
                      </a:moveTo>
                      <a:lnTo>
                        <a:pt x="35" y="16"/>
                      </a:lnTo>
                      <a:lnTo>
                        <a:pt x="62" y="100"/>
                      </a:lnTo>
                      <a:lnTo>
                        <a:pt x="0" y="0"/>
                      </a:lnTo>
                      <a:close/>
                    </a:path>
                  </a:pathLst>
                </a:custGeom>
                <a:solidFill>
                  <a:srgbClr val="0DC20D"/>
                </a:solidFill>
                <a:ln w="9525">
                  <a:noFill/>
                  <a:round/>
                  <a:headEnd/>
                  <a:tailEnd/>
                </a:ln>
              </p:spPr>
              <p:txBody>
                <a:bodyPr/>
                <a:lstStyle/>
                <a:p>
                  <a:endParaRPr lang="en-US"/>
                </a:p>
              </p:txBody>
            </p:sp>
            <p:sp>
              <p:nvSpPr>
                <p:cNvPr id="16541" name="Freeform 154"/>
                <p:cNvSpPr>
                  <a:spLocks/>
                </p:cNvSpPr>
                <p:nvPr/>
              </p:nvSpPr>
              <p:spPr bwMode="auto">
                <a:xfrm>
                  <a:off x="3888" y="1158"/>
                  <a:ext cx="212" cy="135"/>
                </a:xfrm>
                <a:custGeom>
                  <a:avLst/>
                  <a:gdLst>
                    <a:gd name="T0" fmla="*/ 54 w 212"/>
                    <a:gd name="T1" fmla="*/ 0 h 135"/>
                    <a:gd name="T2" fmla="*/ 192 w 212"/>
                    <a:gd name="T3" fmla="*/ 35 h 135"/>
                    <a:gd name="T4" fmla="*/ 212 w 212"/>
                    <a:gd name="T5" fmla="*/ 115 h 135"/>
                    <a:gd name="T6" fmla="*/ 149 w 212"/>
                    <a:gd name="T7" fmla="*/ 79 h 135"/>
                    <a:gd name="T8" fmla="*/ 126 w 212"/>
                    <a:gd name="T9" fmla="*/ 135 h 135"/>
                    <a:gd name="T10" fmla="*/ 0 w 212"/>
                    <a:gd name="T11" fmla="*/ 46 h 135"/>
                    <a:gd name="T12" fmla="*/ 81 w 212"/>
                    <a:gd name="T13" fmla="*/ 59 h 135"/>
                    <a:gd name="T14" fmla="*/ 54 w 212"/>
                    <a:gd name="T15" fmla="*/ 0 h 135"/>
                    <a:gd name="T16" fmla="*/ 54 w 212"/>
                    <a:gd name="T17" fmla="*/ 0 h 1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2"/>
                    <a:gd name="T28" fmla="*/ 0 h 135"/>
                    <a:gd name="T29" fmla="*/ 212 w 212"/>
                    <a:gd name="T30" fmla="*/ 135 h 1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2" h="135">
                      <a:moveTo>
                        <a:pt x="54" y="0"/>
                      </a:moveTo>
                      <a:lnTo>
                        <a:pt x="192" y="35"/>
                      </a:lnTo>
                      <a:lnTo>
                        <a:pt x="212" y="115"/>
                      </a:lnTo>
                      <a:lnTo>
                        <a:pt x="149" y="79"/>
                      </a:lnTo>
                      <a:lnTo>
                        <a:pt x="126" y="135"/>
                      </a:lnTo>
                      <a:lnTo>
                        <a:pt x="0" y="46"/>
                      </a:lnTo>
                      <a:lnTo>
                        <a:pt x="81" y="59"/>
                      </a:lnTo>
                      <a:lnTo>
                        <a:pt x="54" y="0"/>
                      </a:lnTo>
                      <a:close/>
                    </a:path>
                  </a:pathLst>
                </a:custGeom>
                <a:solidFill>
                  <a:srgbClr val="0DC20D"/>
                </a:solidFill>
                <a:ln w="9525">
                  <a:noFill/>
                  <a:round/>
                  <a:headEnd/>
                  <a:tailEnd/>
                </a:ln>
              </p:spPr>
              <p:txBody>
                <a:bodyPr/>
                <a:lstStyle/>
                <a:p>
                  <a:endParaRPr lang="en-US"/>
                </a:p>
              </p:txBody>
            </p:sp>
            <p:sp>
              <p:nvSpPr>
                <p:cNvPr id="16542" name="Freeform 155"/>
                <p:cNvSpPr>
                  <a:spLocks/>
                </p:cNvSpPr>
                <p:nvPr/>
              </p:nvSpPr>
              <p:spPr bwMode="auto">
                <a:xfrm>
                  <a:off x="2816" y="2144"/>
                  <a:ext cx="40" cy="94"/>
                </a:xfrm>
                <a:custGeom>
                  <a:avLst/>
                  <a:gdLst>
                    <a:gd name="T0" fmla="*/ 16 w 40"/>
                    <a:gd name="T1" fmla="*/ 0 h 94"/>
                    <a:gd name="T2" fmla="*/ 29 w 40"/>
                    <a:gd name="T3" fmla="*/ 9 h 94"/>
                    <a:gd name="T4" fmla="*/ 40 w 40"/>
                    <a:gd name="T5" fmla="*/ 36 h 94"/>
                    <a:gd name="T6" fmla="*/ 29 w 40"/>
                    <a:gd name="T7" fmla="*/ 43 h 94"/>
                    <a:gd name="T8" fmla="*/ 38 w 40"/>
                    <a:gd name="T9" fmla="*/ 63 h 94"/>
                    <a:gd name="T10" fmla="*/ 27 w 40"/>
                    <a:gd name="T11" fmla="*/ 94 h 94"/>
                    <a:gd name="T12" fmla="*/ 2 w 40"/>
                    <a:gd name="T13" fmla="*/ 94 h 94"/>
                    <a:gd name="T14" fmla="*/ 0 w 40"/>
                    <a:gd name="T15" fmla="*/ 58 h 94"/>
                    <a:gd name="T16" fmla="*/ 16 w 40"/>
                    <a:gd name="T17" fmla="*/ 45 h 94"/>
                    <a:gd name="T18" fmla="*/ 13 w 40"/>
                    <a:gd name="T19" fmla="*/ 14 h 94"/>
                    <a:gd name="T20" fmla="*/ 16 w 40"/>
                    <a:gd name="T21" fmla="*/ 0 h 94"/>
                    <a:gd name="T22" fmla="*/ 16 w 40"/>
                    <a:gd name="T23" fmla="*/ 0 h 9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94"/>
                    <a:gd name="T38" fmla="*/ 40 w 40"/>
                    <a:gd name="T39" fmla="*/ 94 h 9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94">
                      <a:moveTo>
                        <a:pt x="16" y="0"/>
                      </a:moveTo>
                      <a:lnTo>
                        <a:pt x="29" y="9"/>
                      </a:lnTo>
                      <a:lnTo>
                        <a:pt x="40" y="36"/>
                      </a:lnTo>
                      <a:lnTo>
                        <a:pt x="29" y="43"/>
                      </a:lnTo>
                      <a:lnTo>
                        <a:pt x="38" y="63"/>
                      </a:lnTo>
                      <a:lnTo>
                        <a:pt x="27" y="94"/>
                      </a:lnTo>
                      <a:lnTo>
                        <a:pt x="2" y="94"/>
                      </a:lnTo>
                      <a:lnTo>
                        <a:pt x="0" y="58"/>
                      </a:lnTo>
                      <a:lnTo>
                        <a:pt x="16" y="45"/>
                      </a:lnTo>
                      <a:lnTo>
                        <a:pt x="13" y="14"/>
                      </a:lnTo>
                      <a:lnTo>
                        <a:pt x="16" y="0"/>
                      </a:lnTo>
                      <a:close/>
                    </a:path>
                  </a:pathLst>
                </a:custGeom>
                <a:solidFill>
                  <a:srgbClr val="0DC20D"/>
                </a:solidFill>
                <a:ln w="9525">
                  <a:noFill/>
                  <a:round/>
                  <a:headEnd/>
                  <a:tailEnd/>
                </a:ln>
              </p:spPr>
              <p:txBody>
                <a:bodyPr/>
                <a:lstStyle/>
                <a:p>
                  <a:endParaRPr lang="en-US"/>
                </a:p>
              </p:txBody>
            </p:sp>
            <p:sp>
              <p:nvSpPr>
                <p:cNvPr id="16543" name="Freeform 156"/>
                <p:cNvSpPr>
                  <a:spLocks/>
                </p:cNvSpPr>
                <p:nvPr/>
              </p:nvSpPr>
              <p:spPr bwMode="auto">
                <a:xfrm>
                  <a:off x="2727" y="2204"/>
                  <a:ext cx="30" cy="23"/>
                </a:xfrm>
                <a:custGeom>
                  <a:avLst/>
                  <a:gdLst>
                    <a:gd name="T0" fmla="*/ 30 w 30"/>
                    <a:gd name="T1" fmla="*/ 0 h 23"/>
                    <a:gd name="T2" fmla="*/ 2 w 30"/>
                    <a:gd name="T3" fmla="*/ 5 h 23"/>
                    <a:gd name="T4" fmla="*/ 0 w 30"/>
                    <a:gd name="T5" fmla="*/ 20 h 23"/>
                    <a:gd name="T6" fmla="*/ 12 w 30"/>
                    <a:gd name="T7" fmla="*/ 23 h 23"/>
                    <a:gd name="T8" fmla="*/ 14 w 30"/>
                    <a:gd name="T9" fmla="*/ 11 h 23"/>
                    <a:gd name="T10" fmla="*/ 30 w 30"/>
                    <a:gd name="T11" fmla="*/ 0 h 23"/>
                    <a:gd name="T12" fmla="*/ 30 w 30"/>
                    <a:gd name="T13" fmla="*/ 0 h 23"/>
                    <a:gd name="T14" fmla="*/ 0 60000 65536"/>
                    <a:gd name="T15" fmla="*/ 0 60000 65536"/>
                    <a:gd name="T16" fmla="*/ 0 60000 65536"/>
                    <a:gd name="T17" fmla="*/ 0 60000 65536"/>
                    <a:gd name="T18" fmla="*/ 0 60000 65536"/>
                    <a:gd name="T19" fmla="*/ 0 60000 65536"/>
                    <a:gd name="T20" fmla="*/ 0 60000 65536"/>
                    <a:gd name="T21" fmla="*/ 0 w 30"/>
                    <a:gd name="T22" fmla="*/ 0 h 23"/>
                    <a:gd name="T23" fmla="*/ 30 w 30"/>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23">
                      <a:moveTo>
                        <a:pt x="30" y="0"/>
                      </a:moveTo>
                      <a:lnTo>
                        <a:pt x="2" y="5"/>
                      </a:lnTo>
                      <a:lnTo>
                        <a:pt x="0" y="20"/>
                      </a:lnTo>
                      <a:lnTo>
                        <a:pt x="12" y="23"/>
                      </a:lnTo>
                      <a:lnTo>
                        <a:pt x="14" y="11"/>
                      </a:lnTo>
                      <a:lnTo>
                        <a:pt x="30" y="0"/>
                      </a:lnTo>
                      <a:close/>
                    </a:path>
                  </a:pathLst>
                </a:custGeom>
                <a:solidFill>
                  <a:srgbClr val="0DC20D"/>
                </a:solidFill>
                <a:ln w="9525">
                  <a:noFill/>
                  <a:round/>
                  <a:headEnd/>
                  <a:tailEnd/>
                </a:ln>
              </p:spPr>
              <p:txBody>
                <a:bodyPr/>
                <a:lstStyle/>
                <a:p>
                  <a:endParaRPr lang="en-US"/>
                </a:p>
              </p:txBody>
            </p:sp>
            <p:sp>
              <p:nvSpPr>
                <p:cNvPr id="16544" name="Freeform 157"/>
                <p:cNvSpPr>
                  <a:spLocks/>
                </p:cNvSpPr>
                <p:nvPr/>
              </p:nvSpPr>
              <p:spPr bwMode="auto">
                <a:xfrm>
                  <a:off x="3064" y="2282"/>
                  <a:ext cx="45" cy="26"/>
                </a:xfrm>
                <a:custGeom>
                  <a:avLst/>
                  <a:gdLst>
                    <a:gd name="T0" fmla="*/ 9 w 45"/>
                    <a:gd name="T1" fmla="*/ 0 h 26"/>
                    <a:gd name="T2" fmla="*/ 25 w 45"/>
                    <a:gd name="T3" fmla="*/ 9 h 26"/>
                    <a:gd name="T4" fmla="*/ 45 w 45"/>
                    <a:gd name="T5" fmla="*/ 5 h 26"/>
                    <a:gd name="T6" fmla="*/ 37 w 45"/>
                    <a:gd name="T7" fmla="*/ 22 h 26"/>
                    <a:gd name="T8" fmla="*/ 18 w 45"/>
                    <a:gd name="T9" fmla="*/ 26 h 26"/>
                    <a:gd name="T10" fmla="*/ 0 w 45"/>
                    <a:gd name="T11" fmla="*/ 16 h 26"/>
                    <a:gd name="T12" fmla="*/ 9 w 45"/>
                    <a:gd name="T13" fmla="*/ 0 h 26"/>
                    <a:gd name="T14" fmla="*/ 9 w 45"/>
                    <a:gd name="T15" fmla="*/ 0 h 26"/>
                    <a:gd name="T16" fmla="*/ 0 60000 65536"/>
                    <a:gd name="T17" fmla="*/ 0 60000 65536"/>
                    <a:gd name="T18" fmla="*/ 0 60000 65536"/>
                    <a:gd name="T19" fmla="*/ 0 60000 65536"/>
                    <a:gd name="T20" fmla="*/ 0 60000 65536"/>
                    <a:gd name="T21" fmla="*/ 0 60000 65536"/>
                    <a:gd name="T22" fmla="*/ 0 60000 65536"/>
                    <a:gd name="T23" fmla="*/ 0 60000 65536"/>
                    <a:gd name="T24" fmla="*/ 0 w 45"/>
                    <a:gd name="T25" fmla="*/ 0 h 26"/>
                    <a:gd name="T26" fmla="*/ 45 w 45"/>
                    <a:gd name="T27" fmla="*/ 26 h 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 h="26">
                      <a:moveTo>
                        <a:pt x="9" y="0"/>
                      </a:moveTo>
                      <a:lnTo>
                        <a:pt x="25" y="9"/>
                      </a:lnTo>
                      <a:lnTo>
                        <a:pt x="45" y="5"/>
                      </a:lnTo>
                      <a:lnTo>
                        <a:pt x="37" y="22"/>
                      </a:lnTo>
                      <a:lnTo>
                        <a:pt x="18" y="26"/>
                      </a:lnTo>
                      <a:lnTo>
                        <a:pt x="0" y="16"/>
                      </a:lnTo>
                      <a:lnTo>
                        <a:pt x="9" y="0"/>
                      </a:lnTo>
                      <a:close/>
                    </a:path>
                  </a:pathLst>
                </a:custGeom>
                <a:solidFill>
                  <a:srgbClr val="0DC20D"/>
                </a:solidFill>
                <a:ln w="9525">
                  <a:noFill/>
                  <a:round/>
                  <a:headEnd/>
                  <a:tailEnd/>
                </a:ln>
              </p:spPr>
              <p:txBody>
                <a:bodyPr/>
                <a:lstStyle/>
                <a:p>
                  <a:endParaRPr lang="en-US"/>
                </a:p>
              </p:txBody>
            </p:sp>
            <p:sp>
              <p:nvSpPr>
                <p:cNvPr id="16545" name="Freeform 158"/>
                <p:cNvSpPr>
                  <a:spLocks/>
                </p:cNvSpPr>
                <p:nvPr/>
              </p:nvSpPr>
              <p:spPr bwMode="auto">
                <a:xfrm>
                  <a:off x="3161" y="2309"/>
                  <a:ext cx="34" cy="19"/>
                </a:xfrm>
                <a:custGeom>
                  <a:avLst/>
                  <a:gdLst>
                    <a:gd name="T0" fmla="*/ 34 w 34"/>
                    <a:gd name="T1" fmla="*/ 0 h 19"/>
                    <a:gd name="T2" fmla="*/ 17 w 34"/>
                    <a:gd name="T3" fmla="*/ 6 h 19"/>
                    <a:gd name="T4" fmla="*/ 0 w 34"/>
                    <a:gd name="T5" fmla="*/ 9 h 19"/>
                    <a:gd name="T6" fmla="*/ 5 w 34"/>
                    <a:gd name="T7" fmla="*/ 19 h 19"/>
                    <a:gd name="T8" fmla="*/ 30 w 34"/>
                    <a:gd name="T9" fmla="*/ 19 h 19"/>
                    <a:gd name="T10" fmla="*/ 34 w 34"/>
                    <a:gd name="T11" fmla="*/ 0 h 19"/>
                    <a:gd name="T12" fmla="*/ 34 w 34"/>
                    <a:gd name="T13" fmla="*/ 0 h 19"/>
                    <a:gd name="T14" fmla="*/ 0 60000 65536"/>
                    <a:gd name="T15" fmla="*/ 0 60000 65536"/>
                    <a:gd name="T16" fmla="*/ 0 60000 65536"/>
                    <a:gd name="T17" fmla="*/ 0 60000 65536"/>
                    <a:gd name="T18" fmla="*/ 0 60000 65536"/>
                    <a:gd name="T19" fmla="*/ 0 60000 65536"/>
                    <a:gd name="T20" fmla="*/ 0 60000 65536"/>
                    <a:gd name="T21" fmla="*/ 0 w 34"/>
                    <a:gd name="T22" fmla="*/ 0 h 19"/>
                    <a:gd name="T23" fmla="*/ 34 w 34"/>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19">
                      <a:moveTo>
                        <a:pt x="34" y="0"/>
                      </a:moveTo>
                      <a:lnTo>
                        <a:pt x="17" y="6"/>
                      </a:lnTo>
                      <a:lnTo>
                        <a:pt x="0" y="9"/>
                      </a:lnTo>
                      <a:lnTo>
                        <a:pt x="5" y="19"/>
                      </a:lnTo>
                      <a:lnTo>
                        <a:pt x="30" y="19"/>
                      </a:lnTo>
                      <a:lnTo>
                        <a:pt x="34" y="0"/>
                      </a:lnTo>
                      <a:close/>
                    </a:path>
                  </a:pathLst>
                </a:custGeom>
                <a:solidFill>
                  <a:srgbClr val="0DC20D"/>
                </a:solidFill>
                <a:ln w="9525">
                  <a:noFill/>
                  <a:round/>
                  <a:headEnd/>
                  <a:tailEnd/>
                </a:ln>
              </p:spPr>
              <p:txBody>
                <a:bodyPr/>
                <a:lstStyle/>
                <a:p>
                  <a:endParaRPr lang="en-US"/>
                </a:p>
              </p:txBody>
            </p:sp>
            <p:sp>
              <p:nvSpPr>
                <p:cNvPr id="16546" name="Freeform 159"/>
                <p:cNvSpPr>
                  <a:spLocks/>
                </p:cNvSpPr>
                <p:nvPr/>
              </p:nvSpPr>
              <p:spPr bwMode="auto">
                <a:xfrm>
                  <a:off x="181" y="2521"/>
                  <a:ext cx="38" cy="49"/>
                </a:xfrm>
                <a:custGeom>
                  <a:avLst/>
                  <a:gdLst>
                    <a:gd name="T0" fmla="*/ 38 w 38"/>
                    <a:gd name="T1" fmla="*/ 0 h 49"/>
                    <a:gd name="T2" fmla="*/ 38 w 38"/>
                    <a:gd name="T3" fmla="*/ 49 h 49"/>
                    <a:gd name="T4" fmla="*/ 0 w 38"/>
                    <a:gd name="T5" fmla="*/ 32 h 49"/>
                    <a:gd name="T6" fmla="*/ 38 w 38"/>
                    <a:gd name="T7" fmla="*/ 0 h 49"/>
                    <a:gd name="T8" fmla="*/ 38 w 38"/>
                    <a:gd name="T9" fmla="*/ 0 h 49"/>
                    <a:gd name="T10" fmla="*/ 0 60000 65536"/>
                    <a:gd name="T11" fmla="*/ 0 60000 65536"/>
                    <a:gd name="T12" fmla="*/ 0 60000 65536"/>
                    <a:gd name="T13" fmla="*/ 0 60000 65536"/>
                    <a:gd name="T14" fmla="*/ 0 60000 65536"/>
                    <a:gd name="T15" fmla="*/ 0 w 38"/>
                    <a:gd name="T16" fmla="*/ 0 h 49"/>
                    <a:gd name="T17" fmla="*/ 38 w 38"/>
                    <a:gd name="T18" fmla="*/ 49 h 49"/>
                  </a:gdLst>
                  <a:ahLst/>
                  <a:cxnLst>
                    <a:cxn ang="T10">
                      <a:pos x="T0" y="T1"/>
                    </a:cxn>
                    <a:cxn ang="T11">
                      <a:pos x="T2" y="T3"/>
                    </a:cxn>
                    <a:cxn ang="T12">
                      <a:pos x="T4" y="T5"/>
                    </a:cxn>
                    <a:cxn ang="T13">
                      <a:pos x="T6" y="T7"/>
                    </a:cxn>
                    <a:cxn ang="T14">
                      <a:pos x="T8" y="T9"/>
                    </a:cxn>
                  </a:cxnLst>
                  <a:rect l="T15" t="T16" r="T17" b="T18"/>
                  <a:pathLst>
                    <a:path w="38" h="49">
                      <a:moveTo>
                        <a:pt x="38" y="0"/>
                      </a:moveTo>
                      <a:lnTo>
                        <a:pt x="38" y="49"/>
                      </a:lnTo>
                      <a:lnTo>
                        <a:pt x="0" y="32"/>
                      </a:lnTo>
                      <a:lnTo>
                        <a:pt x="38" y="0"/>
                      </a:lnTo>
                      <a:close/>
                    </a:path>
                  </a:pathLst>
                </a:custGeom>
                <a:solidFill>
                  <a:srgbClr val="0DC20D"/>
                </a:solidFill>
                <a:ln w="9525">
                  <a:noFill/>
                  <a:round/>
                  <a:headEnd/>
                  <a:tailEnd/>
                </a:ln>
              </p:spPr>
              <p:txBody>
                <a:bodyPr/>
                <a:lstStyle/>
                <a:p>
                  <a:endParaRPr lang="en-US"/>
                </a:p>
              </p:txBody>
            </p:sp>
            <p:sp>
              <p:nvSpPr>
                <p:cNvPr id="16547" name="Freeform 160"/>
                <p:cNvSpPr>
                  <a:spLocks/>
                </p:cNvSpPr>
                <p:nvPr/>
              </p:nvSpPr>
              <p:spPr bwMode="auto">
                <a:xfrm>
                  <a:off x="158" y="2470"/>
                  <a:ext cx="36" cy="51"/>
                </a:xfrm>
                <a:custGeom>
                  <a:avLst/>
                  <a:gdLst>
                    <a:gd name="T0" fmla="*/ 0 w 36"/>
                    <a:gd name="T1" fmla="*/ 0 h 51"/>
                    <a:gd name="T2" fmla="*/ 36 w 36"/>
                    <a:gd name="T3" fmla="*/ 34 h 51"/>
                    <a:gd name="T4" fmla="*/ 11 w 36"/>
                    <a:gd name="T5" fmla="*/ 51 h 51"/>
                    <a:gd name="T6" fmla="*/ 0 w 36"/>
                    <a:gd name="T7" fmla="*/ 0 h 51"/>
                    <a:gd name="T8" fmla="*/ 0 w 36"/>
                    <a:gd name="T9" fmla="*/ 0 h 51"/>
                    <a:gd name="T10" fmla="*/ 0 60000 65536"/>
                    <a:gd name="T11" fmla="*/ 0 60000 65536"/>
                    <a:gd name="T12" fmla="*/ 0 60000 65536"/>
                    <a:gd name="T13" fmla="*/ 0 60000 65536"/>
                    <a:gd name="T14" fmla="*/ 0 60000 65536"/>
                    <a:gd name="T15" fmla="*/ 0 w 36"/>
                    <a:gd name="T16" fmla="*/ 0 h 51"/>
                    <a:gd name="T17" fmla="*/ 36 w 36"/>
                    <a:gd name="T18" fmla="*/ 51 h 51"/>
                  </a:gdLst>
                  <a:ahLst/>
                  <a:cxnLst>
                    <a:cxn ang="T10">
                      <a:pos x="T0" y="T1"/>
                    </a:cxn>
                    <a:cxn ang="T11">
                      <a:pos x="T2" y="T3"/>
                    </a:cxn>
                    <a:cxn ang="T12">
                      <a:pos x="T4" y="T5"/>
                    </a:cxn>
                    <a:cxn ang="T13">
                      <a:pos x="T6" y="T7"/>
                    </a:cxn>
                    <a:cxn ang="T14">
                      <a:pos x="T8" y="T9"/>
                    </a:cxn>
                  </a:cxnLst>
                  <a:rect l="T15" t="T16" r="T17" b="T18"/>
                  <a:pathLst>
                    <a:path w="36" h="51">
                      <a:moveTo>
                        <a:pt x="0" y="0"/>
                      </a:moveTo>
                      <a:lnTo>
                        <a:pt x="36" y="34"/>
                      </a:lnTo>
                      <a:lnTo>
                        <a:pt x="11" y="51"/>
                      </a:lnTo>
                      <a:lnTo>
                        <a:pt x="0" y="0"/>
                      </a:lnTo>
                      <a:close/>
                    </a:path>
                  </a:pathLst>
                </a:custGeom>
                <a:solidFill>
                  <a:srgbClr val="0DC20D"/>
                </a:solidFill>
                <a:ln w="9525">
                  <a:noFill/>
                  <a:round/>
                  <a:headEnd/>
                  <a:tailEnd/>
                </a:ln>
              </p:spPr>
              <p:txBody>
                <a:bodyPr/>
                <a:lstStyle/>
                <a:p>
                  <a:endParaRPr lang="en-US"/>
                </a:p>
              </p:txBody>
            </p:sp>
            <p:sp>
              <p:nvSpPr>
                <p:cNvPr id="16548" name="Freeform 161"/>
                <p:cNvSpPr>
                  <a:spLocks/>
                </p:cNvSpPr>
                <p:nvPr/>
              </p:nvSpPr>
              <p:spPr bwMode="auto">
                <a:xfrm>
                  <a:off x="2587" y="1801"/>
                  <a:ext cx="20" cy="33"/>
                </a:xfrm>
                <a:custGeom>
                  <a:avLst/>
                  <a:gdLst>
                    <a:gd name="T0" fmla="*/ 20 w 20"/>
                    <a:gd name="T1" fmla="*/ 0 h 33"/>
                    <a:gd name="T2" fmla="*/ 14 w 20"/>
                    <a:gd name="T3" fmla="*/ 11 h 33"/>
                    <a:gd name="T4" fmla="*/ 16 w 20"/>
                    <a:gd name="T5" fmla="*/ 33 h 33"/>
                    <a:gd name="T6" fmla="*/ 0 w 20"/>
                    <a:gd name="T7" fmla="*/ 11 h 33"/>
                    <a:gd name="T8" fmla="*/ 20 w 20"/>
                    <a:gd name="T9" fmla="*/ 0 h 33"/>
                    <a:gd name="T10" fmla="*/ 20 w 20"/>
                    <a:gd name="T11" fmla="*/ 0 h 33"/>
                    <a:gd name="T12" fmla="*/ 0 60000 65536"/>
                    <a:gd name="T13" fmla="*/ 0 60000 65536"/>
                    <a:gd name="T14" fmla="*/ 0 60000 65536"/>
                    <a:gd name="T15" fmla="*/ 0 60000 65536"/>
                    <a:gd name="T16" fmla="*/ 0 60000 65536"/>
                    <a:gd name="T17" fmla="*/ 0 60000 65536"/>
                    <a:gd name="T18" fmla="*/ 0 w 20"/>
                    <a:gd name="T19" fmla="*/ 0 h 33"/>
                    <a:gd name="T20" fmla="*/ 20 w 20"/>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20" h="33">
                      <a:moveTo>
                        <a:pt x="20" y="0"/>
                      </a:moveTo>
                      <a:lnTo>
                        <a:pt x="14" y="11"/>
                      </a:lnTo>
                      <a:lnTo>
                        <a:pt x="16" y="33"/>
                      </a:lnTo>
                      <a:lnTo>
                        <a:pt x="0" y="11"/>
                      </a:lnTo>
                      <a:lnTo>
                        <a:pt x="20" y="0"/>
                      </a:lnTo>
                      <a:close/>
                    </a:path>
                  </a:pathLst>
                </a:custGeom>
                <a:solidFill>
                  <a:srgbClr val="0DC20D"/>
                </a:solidFill>
                <a:ln w="9525">
                  <a:noFill/>
                  <a:round/>
                  <a:headEnd/>
                  <a:tailEnd/>
                </a:ln>
              </p:spPr>
              <p:txBody>
                <a:bodyPr/>
                <a:lstStyle/>
                <a:p>
                  <a:endParaRPr lang="en-US"/>
                </a:p>
              </p:txBody>
            </p:sp>
            <p:sp>
              <p:nvSpPr>
                <p:cNvPr id="16549" name="Freeform 162"/>
                <p:cNvSpPr>
                  <a:spLocks/>
                </p:cNvSpPr>
                <p:nvPr/>
              </p:nvSpPr>
              <p:spPr bwMode="auto">
                <a:xfrm>
                  <a:off x="2673" y="1717"/>
                  <a:ext cx="23" cy="39"/>
                </a:xfrm>
                <a:custGeom>
                  <a:avLst/>
                  <a:gdLst>
                    <a:gd name="T0" fmla="*/ 21 w 23"/>
                    <a:gd name="T1" fmla="*/ 0 h 39"/>
                    <a:gd name="T2" fmla="*/ 16 w 23"/>
                    <a:gd name="T3" fmla="*/ 15 h 39"/>
                    <a:gd name="T4" fmla="*/ 0 w 23"/>
                    <a:gd name="T5" fmla="*/ 26 h 39"/>
                    <a:gd name="T6" fmla="*/ 13 w 23"/>
                    <a:gd name="T7" fmla="*/ 39 h 39"/>
                    <a:gd name="T8" fmla="*/ 23 w 23"/>
                    <a:gd name="T9" fmla="*/ 24 h 39"/>
                    <a:gd name="T10" fmla="*/ 21 w 23"/>
                    <a:gd name="T11" fmla="*/ 0 h 39"/>
                    <a:gd name="T12" fmla="*/ 21 w 23"/>
                    <a:gd name="T13" fmla="*/ 0 h 39"/>
                    <a:gd name="T14" fmla="*/ 0 60000 65536"/>
                    <a:gd name="T15" fmla="*/ 0 60000 65536"/>
                    <a:gd name="T16" fmla="*/ 0 60000 65536"/>
                    <a:gd name="T17" fmla="*/ 0 60000 65536"/>
                    <a:gd name="T18" fmla="*/ 0 60000 65536"/>
                    <a:gd name="T19" fmla="*/ 0 60000 65536"/>
                    <a:gd name="T20" fmla="*/ 0 60000 65536"/>
                    <a:gd name="T21" fmla="*/ 0 w 23"/>
                    <a:gd name="T22" fmla="*/ 0 h 39"/>
                    <a:gd name="T23" fmla="*/ 23 w 23"/>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39">
                      <a:moveTo>
                        <a:pt x="21" y="0"/>
                      </a:moveTo>
                      <a:lnTo>
                        <a:pt x="16" y="15"/>
                      </a:lnTo>
                      <a:lnTo>
                        <a:pt x="0" y="26"/>
                      </a:lnTo>
                      <a:lnTo>
                        <a:pt x="13" y="39"/>
                      </a:lnTo>
                      <a:lnTo>
                        <a:pt x="23" y="24"/>
                      </a:lnTo>
                      <a:lnTo>
                        <a:pt x="21" y="0"/>
                      </a:lnTo>
                      <a:close/>
                    </a:path>
                  </a:pathLst>
                </a:custGeom>
                <a:solidFill>
                  <a:srgbClr val="0DC20D"/>
                </a:solidFill>
                <a:ln w="9525">
                  <a:noFill/>
                  <a:round/>
                  <a:headEnd/>
                  <a:tailEnd/>
                </a:ln>
              </p:spPr>
              <p:txBody>
                <a:bodyPr/>
                <a:lstStyle/>
                <a:p>
                  <a:endParaRPr lang="en-US"/>
                </a:p>
              </p:txBody>
            </p:sp>
            <p:sp>
              <p:nvSpPr>
                <p:cNvPr id="16550" name="Freeform 163"/>
                <p:cNvSpPr>
                  <a:spLocks/>
                </p:cNvSpPr>
                <p:nvPr/>
              </p:nvSpPr>
              <p:spPr bwMode="auto">
                <a:xfrm>
                  <a:off x="3428" y="2091"/>
                  <a:ext cx="100" cy="227"/>
                </a:xfrm>
                <a:custGeom>
                  <a:avLst/>
                  <a:gdLst>
                    <a:gd name="T0" fmla="*/ 75 w 100"/>
                    <a:gd name="T1" fmla="*/ 20 h 227"/>
                    <a:gd name="T2" fmla="*/ 61 w 100"/>
                    <a:gd name="T3" fmla="*/ 0 h 227"/>
                    <a:gd name="T4" fmla="*/ 28 w 100"/>
                    <a:gd name="T5" fmla="*/ 2 h 227"/>
                    <a:gd name="T6" fmla="*/ 5 w 100"/>
                    <a:gd name="T7" fmla="*/ 38 h 227"/>
                    <a:gd name="T8" fmla="*/ 0 w 100"/>
                    <a:gd name="T9" fmla="*/ 71 h 227"/>
                    <a:gd name="T10" fmla="*/ 16 w 100"/>
                    <a:gd name="T11" fmla="*/ 85 h 227"/>
                    <a:gd name="T12" fmla="*/ 35 w 100"/>
                    <a:gd name="T13" fmla="*/ 98 h 227"/>
                    <a:gd name="T14" fmla="*/ 41 w 100"/>
                    <a:gd name="T15" fmla="*/ 136 h 227"/>
                    <a:gd name="T16" fmla="*/ 35 w 100"/>
                    <a:gd name="T17" fmla="*/ 167 h 227"/>
                    <a:gd name="T18" fmla="*/ 44 w 100"/>
                    <a:gd name="T19" fmla="*/ 195 h 227"/>
                    <a:gd name="T20" fmla="*/ 55 w 100"/>
                    <a:gd name="T21" fmla="*/ 215 h 227"/>
                    <a:gd name="T22" fmla="*/ 91 w 100"/>
                    <a:gd name="T23" fmla="*/ 227 h 227"/>
                    <a:gd name="T24" fmla="*/ 100 w 100"/>
                    <a:gd name="T25" fmla="*/ 186 h 227"/>
                    <a:gd name="T26" fmla="*/ 71 w 100"/>
                    <a:gd name="T27" fmla="*/ 133 h 227"/>
                    <a:gd name="T28" fmla="*/ 61 w 100"/>
                    <a:gd name="T29" fmla="*/ 84 h 227"/>
                    <a:gd name="T30" fmla="*/ 25 w 100"/>
                    <a:gd name="T31" fmla="*/ 51 h 227"/>
                    <a:gd name="T32" fmla="*/ 70 w 100"/>
                    <a:gd name="T33" fmla="*/ 29 h 227"/>
                    <a:gd name="T34" fmla="*/ 75 w 100"/>
                    <a:gd name="T35" fmla="*/ 20 h 227"/>
                    <a:gd name="T36" fmla="*/ 75 w 100"/>
                    <a:gd name="T37" fmla="*/ 20 h 2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
                    <a:gd name="T58" fmla="*/ 0 h 227"/>
                    <a:gd name="T59" fmla="*/ 100 w 100"/>
                    <a:gd name="T60" fmla="*/ 227 h 2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 h="227">
                      <a:moveTo>
                        <a:pt x="75" y="20"/>
                      </a:moveTo>
                      <a:lnTo>
                        <a:pt x="61" y="0"/>
                      </a:lnTo>
                      <a:lnTo>
                        <a:pt x="28" y="2"/>
                      </a:lnTo>
                      <a:lnTo>
                        <a:pt x="5" y="38"/>
                      </a:lnTo>
                      <a:lnTo>
                        <a:pt x="0" y="71"/>
                      </a:lnTo>
                      <a:lnTo>
                        <a:pt x="16" y="85"/>
                      </a:lnTo>
                      <a:lnTo>
                        <a:pt x="35" y="98"/>
                      </a:lnTo>
                      <a:lnTo>
                        <a:pt x="41" y="136"/>
                      </a:lnTo>
                      <a:lnTo>
                        <a:pt x="35" y="167"/>
                      </a:lnTo>
                      <a:lnTo>
                        <a:pt x="44" y="195"/>
                      </a:lnTo>
                      <a:lnTo>
                        <a:pt x="55" y="215"/>
                      </a:lnTo>
                      <a:lnTo>
                        <a:pt x="91" y="227"/>
                      </a:lnTo>
                      <a:lnTo>
                        <a:pt x="100" y="186"/>
                      </a:lnTo>
                      <a:lnTo>
                        <a:pt x="71" y="133"/>
                      </a:lnTo>
                      <a:lnTo>
                        <a:pt x="61" y="84"/>
                      </a:lnTo>
                      <a:lnTo>
                        <a:pt x="25" y="51"/>
                      </a:lnTo>
                      <a:lnTo>
                        <a:pt x="70" y="29"/>
                      </a:lnTo>
                      <a:lnTo>
                        <a:pt x="75" y="20"/>
                      </a:lnTo>
                      <a:close/>
                    </a:path>
                  </a:pathLst>
                </a:custGeom>
                <a:solidFill>
                  <a:srgbClr val="00EBFF"/>
                </a:solidFill>
                <a:ln w="9525">
                  <a:noFill/>
                  <a:round/>
                  <a:headEnd/>
                  <a:tailEnd/>
                </a:ln>
              </p:spPr>
              <p:txBody>
                <a:bodyPr/>
                <a:lstStyle/>
                <a:p>
                  <a:endParaRPr lang="en-US"/>
                </a:p>
              </p:txBody>
            </p:sp>
            <p:sp>
              <p:nvSpPr>
                <p:cNvPr id="16551" name="Freeform 164"/>
                <p:cNvSpPr>
                  <a:spLocks/>
                </p:cNvSpPr>
                <p:nvPr/>
              </p:nvSpPr>
              <p:spPr bwMode="auto">
                <a:xfrm>
                  <a:off x="1486" y="2102"/>
                  <a:ext cx="45" cy="5"/>
                </a:xfrm>
                <a:custGeom>
                  <a:avLst/>
                  <a:gdLst>
                    <a:gd name="T0" fmla="*/ 45 w 45"/>
                    <a:gd name="T1" fmla="*/ 0 h 5"/>
                    <a:gd name="T2" fmla="*/ 24 w 45"/>
                    <a:gd name="T3" fmla="*/ 5 h 5"/>
                    <a:gd name="T4" fmla="*/ 0 w 45"/>
                    <a:gd name="T5" fmla="*/ 5 h 5"/>
                    <a:gd name="T6" fmla="*/ 27 w 45"/>
                    <a:gd name="T7" fmla="*/ 0 h 5"/>
                    <a:gd name="T8" fmla="*/ 45 w 45"/>
                    <a:gd name="T9" fmla="*/ 0 h 5"/>
                    <a:gd name="T10" fmla="*/ 45 w 45"/>
                    <a:gd name="T11" fmla="*/ 0 h 5"/>
                    <a:gd name="T12" fmla="*/ 0 60000 65536"/>
                    <a:gd name="T13" fmla="*/ 0 60000 65536"/>
                    <a:gd name="T14" fmla="*/ 0 60000 65536"/>
                    <a:gd name="T15" fmla="*/ 0 60000 65536"/>
                    <a:gd name="T16" fmla="*/ 0 60000 65536"/>
                    <a:gd name="T17" fmla="*/ 0 60000 65536"/>
                    <a:gd name="T18" fmla="*/ 0 w 45"/>
                    <a:gd name="T19" fmla="*/ 0 h 5"/>
                    <a:gd name="T20" fmla="*/ 45 w 45"/>
                    <a:gd name="T21" fmla="*/ 5 h 5"/>
                  </a:gdLst>
                  <a:ahLst/>
                  <a:cxnLst>
                    <a:cxn ang="T12">
                      <a:pos x="T0" y="T1"/>
                    </a:cxn>
                    <a:cxn ang="T13">
                      <a:pos x="T2" y="T3"/>
                    </a:cxn>
                    <a:cxn ang="T14">
                      <a:pos x="T4" y="T5"/>
                    </a:cxn>
                    <a:cxn ang="T15">
                      <a:pos x="T6" y="T7"/>
                    </a:cxn>
                    <a:cxn ang="T16">
                      <a:pos x="T8" y="T9"/>
                    </a:cxn>
                    <a:cxn ang="T17">
                      <a:pos x="T10" y="T11"/>
                    </a:cxn>
                  </a:cxnLst>
                  <a:rect l="T18" t="T19" r="T20" b="T21"/>
                  <a:pathLst>
                    <a:path w="45" h="5">
                      <a:moveTo>
                        <a:pt x="45" y="0"/>
                      </a:moveTo>
                      <a:lnTo>
                        <a:pt x="24" y="5"/>
                      </a:lnTo>
                      <a:lnTo>
                        <a:pt x="0" y="5"/>
                      </a:lnTo>
                      <a:lnTo>
                        <a:pt x="27" y="0"/>
                      </a:lnTo>
                      <a:lnTo>
                        <a:pt x="45" y="0"/>
                      </a:lnTo>
                      <a:close/>
                    </a:path>
                  </a:pathLst>
                </a:custGeom>
                <a:solidFill>
                  <a:srgbClr val="00EBFF"/>
                </a:solidFill>
                <a:ln w="9525">
                  <a:noFill/>
                  <a:round/>
                  <a:headEnd/>
                  <a:tailEnd/>
                </a:ln>
              </p:spPr>
              <p:txBody>
                <a:bodyPr/>
                <a:lstStyle/>
                <a:p>
                  <a:endParaRPr lang="en-US"/>
                </a:p>
              </p:txBody>
            </p:sp>
            <p:sp>
              <p:nvSpPr>
                <p:cNvPr id="16552" name="Freeform 165"/>
                <p:cNvSpPr>
                  <a:spLocks/>
                </p:cNvSpPr>
                <p:nvPr/>
              </p:nvSpPr>
              <p:spPr bwMode="auto">
                <a:xfrm>
                  <a:off x="1425" y="2122"/>
                  <a:ext cx="56" cy="16"/>
                </a:xfrm>
                <a:custGeom>
                  <a:avLst/>
                  <a:gdLst>
                    <a:gd name="T0" fmla="*/ 56 w 56"/>
                    <a:gd name="T1" fmla="*/ 2 h 16"/>
                    <a:gd name="T2" fmla="*/ 22 w 56"/>
                    <a:gd name="T3" fmla="*/ 3 h 16"/>
                    <a:gd name="T4" fmla="*/ 0 w 56"/>
                    <a:gd name="T5" fmla="*/ 16 h 16"/>
                    <a:gd name="T6" fmla="*/ 18 w 56"/>
                    <a:gd name="T7" fmla="*/ 0 h 16"/>
                    <a:gd name="T8" fmla="*/ 56 w 56"/>
                    <a:gd name="T9" fmla="*/ 2 h 16"/>
                    <a:gd name="T10" fmla="*/ 56 w 56"/>
                    <a:gd name="T11" fmla="*/ 2 h 16"/>
                    <a:gd name="T12" fmla="*/ 0 60000 65536"/>
                    <a:gd name="T13" fmla="*/ 0 60000 65536"/>
                    <a:gd name="T14" fmla="*/ 0 60000 65536"/>
                    <a:gd name="T15" fmla="*/ 0 60000 65536"/>
                    <a:gd name="T16" fmla="*/ 0 60000 65536"/>
                    <a:gd name="T17" fmla="*/ 0 60000 65536"/>
                    <a:gd name="T18" fmla="*/ 0 w 56"/>
                    <a:gd name="T19" fmla="*/ 0 h 16"/>
                    <a:gd name="T20" fmla="*/ 56 w 5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56" h="16">
                      <a:moveTo>
                        <a:pt x="56" y="2"/>
                      </a:moveTo>
                      <a:lnTo>
                        <a:pt x="22" y="3"/>
                      </a:lnTo>
                      <a:lnTo>
                        <a:pt x="0" y="16"/>
                      </a:lnTo>
                      <a:lnTo>
                        <a:pt x="18" y="0"/>
                      </a:lnTo>
                      <a:lnTo>
                        <a:pt x="56" y="2"/>
                      </a:lnTo>
                      <a:close/>
                    </a:path>
                  </a:pathLst>
                </a:custGeom>
                <a:solidFill>
                  <a:srgbClr val="00EBFF"/>
                </a:solidFill>
                <a:ln w="9525">
                  <a:noFill/>
                  <a:round/>
                  <a:headEnd/>
                  <a:tailEnd/>
                </a:ln>
              </p:spPr>
              <p:txBody>
                <a:bodyPr/>
                <a:lstStyle/>
                <a:p>
                  <a:endParaRPr lang="en-US"/>
                </a:p>
              </p:txBody>
            </p:sp>
            <p:sp>
              <p:nvSpPr>
                <p:cNvPr id="16553" name="Freeform 166"/>
                <p:cNvSpPr>
                  <a:spLocks/>
                </p:cNvSpPr>
                <p:nvPr/>
              </p:nvSpPr>
              <p:spPr bwMode="auto">
                <a:xfrm>
                  <a:off x="1404" y="2034"/>
                  <a:ext cx="48" cy="70"/>
                </a:xfrm>
                <a:custGeom>
                  <a:avLst/>
                  <a:gdLst>
                    <a:gd name="T0" fmla="*/ 0 w 48"/>
                    <a:gd name="T1" fmla="*/ 0 h 70"/>
                    <a:gd name="T2" fmla="*/ 20 w 48"/>
                    <a:gd name="T3" fmla="*/ 20 h 70"/>
                    <a:gd name="T4" fmla="*/ 20 w 48"/>
                    <a:gd name="T5" fmla="*/ 55 h 70"/>
                    <a:gd name="T6" fmla="*/ 32 w 48"/>
                    <a:gd name="T7" fmla="*/ 70 h 70"/>
                    <a:gd name="T8" fmla="*/ 34 w 48"/>
                    <a:gd name="T9" fmla="*/ 28 h 70"/>
                    <a:gd name="T10" fmla="*/ 48 w 48"/>
                    <a:gd name="T11" fmla="*/ 28 h 70"/>
                    <a:gd name="T12" fmla="*/ 32 w 48"/>
                    <a:gd name="T13" fmla="*/ 6 h 70"/>
                    <a:gd name="T14" fmla="*/ 0 w 48"/>
                    <a:gd name="T15" fmla="*/ 0 h 70"/>
                    <a:gd name="T16" fmla="*/ 0 w 48"/>
                    <a:gd name="T17" fmla="*/ 0 h 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70"/>
                    <a:gd name="T29" fmla="*/ 48 w 48"/>
                    <a:gd name="T30" fmla="*/ 70 h 7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70">
                      <a:moveTo>
                        <a:pt x="0" y="0"/>
                      </a:moveTo>
                      <a:lnTo>
                        <a:pt x="20" y="20"/>
                      </a:lnTo>
                      <a:lnTo>
                        <a:pt x="20" y="55"/>
                      </a:lnTo>
                      <a:lnTo>
                        <a:pt x="32" y="70"/>
                      </a:lnTo>
                      <a:lnTo>
                        <a:pt x="34" y="28"/>
                      </a:lnTo>
                      <a:lnTo>
                        <a:pt x="48" y="28"/>
                      </a:lnTo>
                      <a:lnTo>
                        <a:pt x="32" y="6"/>
                      </a:lnTo>
                      <a:lnTo>
                        <a:pt x="0" y="0"/>
                      </a:lnTo>
                      <a:close/>
                    </a:path>
                  </a:pathLst>
                </a:custGeom>
                <a:solidFill>
                  <a:srgbClr val="00EBFF"/>
                </a:solidFill>
                <a:ln w="9525">
                  <a:noFill/>
                  <a:round/>
                  <a:headEnd/>
                  <a:tailEnd/>
                </a:ln>
              </p:spPr>
              <p:txBody>
                <a:bodyPr/>
                <a:lstStyle/>
                <a:p>
                  <a:endParaRPr lang="en-US"/>
                </a:p>
              </p:txBody>
            </p:sp>
            <p:sp>
              <p:nvSpPr>
                <p:cNvPr id="16554" name="Freeform 167"/>
                <p:cNvSpPr>
                  <a:spLocks/>
                </p:cNvSpPr>
                <p:nvPr/>
              </p:nvSpPr>
              <p:spPr bwMode="auto">
                <a:xfrm>
                  <a:off x="1350" y="2040"/>
                  <a:ext cx="50" cy="84"/>
                </a:xfrm>
                <a:custGeom>
                  <a:avLst/>
                  <a:gdLst>
                    <a:gd name="T0" fmla="*/ 50 w 50"/>
                    <a:gd name="T1" fmla="*/ 0 h 84"/>
                    <a:gd name="T2" fmla="*/ 23 w 50"/>
                    <a:gd name="T3" fmla="*/ 3 h 84"/>
                    <a:gd name="T4" fmla="*/ 23 w 50"/>
                    <a:gd name="T5" fmla="*/ 9 h 84"/>
                    <a:gd name="T6" fmla="*/ 11 w 50"/>
                    <a:gd name="T7" fmla="*/ 34 h 84"/>
                    <a:gd name="T8" fmla="*/ 0 w 50"/>
                    <a:gd name="T9" fmla="*/ 82 h 84"/>
                    <a:gd name="T10" fmla="*/ 11 w 50"/>
                    <a:gd name="T11" fmla="*/ 84 h 84"/>
                    <a:gd name="T12" fmla="*/ 16 w 50"/>
                    <a:gd name="T13" fmla="*/ 67 h 84"/>
                    <a:gd name="T14" fmla="*/ 23 w 50"/>
                    <a:gd name="T15" fmla="*/ 34 h 84"/>
                    <a:gd name="T16" fmla="*/ 39 w 50"/>
                    <a:gd name="T17" fmla="*/ 11 h 84"/>
                    <a:gd name="T18" fmla="*/ 50 w 50"/>
                    <a:gd name="T19" fmla="*/ 11 h 84"/>
                    <a:gd name="T20" fmla="*/ 50 w 50"/>
                    <a:gd name="T21" fmla="*/ 0 h 84"/>
                    <a:gd name="T22" fmla="*/ 50 w 50"/>
                    <a:gd name="T23" fmla="*/ 0 h 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
                    <a:gd name="T37" fmla="*/ 0 h 84"/>
                    <a:gd name="T38" fmla="*/ 50 w 50"/>
                    <a:gd name="T39" fmla="*/ 84 h 8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 h="84">
                      <a:moveTo>
                        <a:pt x="50" y="0"/>
                      </a:moveTo>
                      <a:lnTo>
                        <a:pt x="23" y="3"/>
                      </a:lnTo>
                      <a:lnTo>
                        <a:pt x="23" y="9"/>
                      </a:lnTo>
                      <a:lnTo>
                        <a:pt x="11" y="34"/>
                      </a:lnTo>
                      <a:lnTo>
                        <a:pt x="0" y="82"/>
                      </a:lnTo>
                      <a:lnTo>
                        <a:pt x="11" y="84"/>
                      </a:lnTo>
                      <a:lnTo>
                        <a:pt x="16" y="67"/>
                      </a:lnTo>
                      <a:lnTo>
                        <a:pt x="23" y="34"/>
                      </a:lnTo>
                      <a:lnTo>
                        <a:pt x="39" y="11"/>
                      </a:lnTo>
                      <a:lnTo>
                        <a:pt x="50" y="11"/>
                      </a:lnTo>
                      <a:lnTo>
                        <a:pt x="50" y="0"/>
                      </a:lnTo>
                      <a:close/>
                    </a:path>
                  </a:pathLst>
                </a:custGeom>
                <a:solidFill>
                  <a:srgbClr val="00EBFF"/>
                </a:solidFill>
                <a:ln w="9525">
                  <a:noFill/>
                  <a:round/>
                  <a:headEnd/>
                  <a:tailEnd/>
                </a:ln>
              </p:spPr>
              <p:txBody>
                <a:bodyPr/>
                <a:lstStyle/>
                <a:p>
                  <a:endParaRPr lang="en-US"/>
                </a:p>
              </p:txBody>
            </p:sp>
            <p:sp>
              <p:nvSpPr>
                <p:cNvPr id="16555" name="Freeform 168"/>
                <p:cNvSpPr>
                  <a:spLocks/>
                </p:cNvSpPr>
                <p:nvPr/>
              </p:nvSpPr>
              <p:spPr bwMode="auto">
                <a:xfrm>
                  <a:off x="1305" y="1991"/>
                  <a:ext cx="104" cy="38"/>
                </a:xfrm>
                <a:custGeom>
                  <a:avLst/>
                  <a:gdLst>
                    <a:gd name="T0" fmla="*/ 104 w 104"/>
                    <a:gd name="T1" fmla="*/ 31 h 38"/>
                    <a:gd name="T2" fmla="*/ 99 w 104"/>
                    <a:gd name="T3" fmla="*/ 21 h 38"/>
                    <a:gd name="T4" fmla="*/ 79 w 104"/>
                    <a:gd name="T5" fmla="*/ 0 h 38"/>
                    <a:gd name="T6" fmla="*/ 49 w 104"/>
                    <a:gd name="T7" fmla="*/ 5 h 38"/>
                    <a:gd name="T8" fmla="*/ 0 w 104"/>
                    <a:gd name="T9" fmla="*/ 31 h 38"/>
                    <a:gd name="T10" fmla="*/ 22 w 104"/>
                    <a:gd name="T11" fmla="*/ 38 h 38"/>
                    <a:gd name="T12" fmla="*/ 47 w 104"/>
                    <a:gd name="T13" fmla="*/ 16 h 38"/>
                    <a:gd name="T14" fmla="*/ 56 w 104"/>
                    <a:gd name="T15" fmla="*/ 31 h 38"/>
                    <a:gd name="T16" fmla="*/ 90 w 104"/>
                    <a:gd name="T17" fmla="*/ 38 h 38"/>
                    <a:gd name="T18" fmla="*/ 104 w 104"/>
                    <a:gd name="T19" fmla="*/ 31 h 38"/>
                    <a:gd name="T20" fmla="*/ 104 w 104"/>
                    <a:gd name="T21" fmla="*/ 31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38"/>
                    <a:gd name="T35" fmla="*/ 104 w 104"/>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38">
                      <a:moveTo>
                        <a:pt x="104" y="31"/>
                      </a:moveTo>
                      <a:lnTo>
                        <a:pt x="99" y="21"/>
                      </a:lnTo>
                      <a:lnTo>
                        <a:pt x="79" y="0"/>
                      </a:lnTo>
                      <a:lnTo>
                        <a:pt x="49" y="5"/>
                      </a:lnTo>
                      <a:lnTo>
                        <a:pt x="0" y="31"/>
                      </a:lnTo>
                      <a:lnTo>
                        <a:pt x="22" y="38"/>
                      </a:lnTo>
                      <a:lnTo>
                        <a:pt x="47" y="16"/>
                      </a:lnTo>
                      <a:lnTo>
                        <a:pt x="56" y="31"/>
                      </a:lnTo>
                      <a:lnTo>
                        <a:pt x="90" y="38"/>
                      </a:lnTo>
                      <a:lnTo>
                        <a:pt x="104" y="31"/>
                      </a:lnTo>
                      <a:close/>
                    </a:path>
                  </a:pathLst>
                </a:custGeom>
                <a:solidFill>
                  <a:srgbClr val="00EBFF"/>
                </a:solidFill>
                <a:ln w="9525">
                  <a:noFill/>
                  <a:round/>
                  <a:headEnd/>
                  <a:tailEnd/>
                </a:ln>
              </p:spPr>
              <p:txBody>
                <a:bodyPr/>
                <a:lstStyle/>
                <a:p>
                  <a:endParaRPr lang="en-US"/>
                </a:p>
              </p:txBody>
            </p:sp>
            <p:sp>
              <p:nvSpPr>
                <p:cNvPr id="16556" name="Freeform 169"/>
                <p:cNvSpPr>
                  <a:spLocks/>
                </p:cNvSpPr>
                <p:nvPr/>
              </p:nvSpPr>
              <p:spPr bwMode="auto">
                <a:xfrm>
                  <a:off x="1225" y="1859"/>
                  <a:ext cx="16" cy="53"/>
                </a:xfrm>
                <a:custGeom>
                  <a:avLst/>
                  <a:gdLst>
                    <a:gd name="T0" fmla="*/ 0 w 16"/>
                    <a:gd name="T1" fmla="*/ 0 h 53"/>
                    <a:gd name="T2" fmla="*/ 9 w 16"/>
                    <a:gd name="T3" fmla="*/ 2 h 53"/>
                    <a:gd name="T4" fmla="*/ 16 w 16"/>
                    <a:gd name="T5" fmla="*/ 53 h 53"/>
                    <a:gd name="T6" fmla="*/ 9 w 16"/>
                    <a:gd name="T7" fmla="*/ 35 h 53"/>
                    <a:gd name="T8" fmla="*/ 0 w 16"/>
                    <a:gd name="T9" fmla="*/ 31 h 53"/>
                    <a:gd name="T10" fmla="*/ 0 w 16"/>
                    <a:gd name="T11" fmla="*/ 0 h 53"/>
                    <a:gd name="T12" fmla="*/ 0 w 16"/>
                    <a:gd name="T13" fmla="*/ 0 h 53"/>
                    <a:gd name="T14" fmla="*/ 0 60000 65536"/>
                    <a:gd name="T15" fmla="*/ 0 60000 65536"/>
                    <a:gd name="T16" fmla="*/ 0 60000 65536"/>
                    <a:gd name="T17" fmla="*/ 0 60000 65536"/>
                    <a:gd name="T18" fmla="*/ 0 60000 65536"/>
                    <a:gd name="T19" fmla="*/ 0 60000 65536"/>
                    <a:gd name="T20" fmla="*/ 0 60000 65536"/>
                    <a:gd name="T21" fmla="*/ 0 w 16"/>
                    <a:gd name="T22" fmla="*/ 0 h 53"/>
                    <a:gd name="T23" fmla="*/ 16 w 16"/>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53">
                      <a:moveTo>
                        <a:pt x="0" y="0"/>
                      </a:moveTo>
                      <a:lnTo>
                        <a:pt x="9" y="2"/>
                      </a:lnTo>
                      <a:lnTo>
                        <a:pt x="16" y="53"/>
                      </a:lnTo>
                      <a:lnTo>
                        <a:pt x="9" y="35"/>
                      </a:lnTo>
                      <a:lnTo>
                        <a:pt x="0" y="31"/>
                      </a:lnTo>
                      <a:lnTo>
                        <a:pt x="0" y="0"/>
                      </a:lnTo>
                      <a:close/>
                    </a:path>
                  </a:pathLst>
                </a:custGeom>
                <a:solidFill>
                  <a:srgbClr val="00EBFF"/>
                </a:solidFill>
                <a:ln w="9525">
                  <a:noFill/>
                  <a:round/>
                  <a:headEnd/>
                  <a:tailEnd/>
                </a:ln>
              </p:spPr>
              <p:txBody>
                <a:bodyPr/>
                <a:lstStyle/>
                <a:p>
                  <a:endParaRPr lang="en-US"/>
                </a:p>
              </p:txBody>
            </p:sp>
            <p:sp>
              <p:nvSpPr>
                <p:cNvPr id="16557" name="Freeform 170"/>
                <p:cNvSpPr>
                  <a:spLocks/>
                </p:cNvSpPr>
                <p:nvPr/>
              </p:nvSpPr>
              <p:spPr bwMode="auto">
                <a:xfrm>
                  <a:off x="1079" y="1727"/>
                  <a:ext cx="42" cy="16"/>
                </a:xfrm>
                <a:custGeom>
                  <a:avLst/>
                  <a:gdLst>
                    <a:gd name="T0" fmla="*/ 0 w 42"/>
                    <a:gd name="T1" fmla="*/ 16 h 16"/>
                    <a:gd name="T2" fmla="*/ 15 w 42"/>
                    <a:gd name="T3" fmla="*/ 0 h 16"/>
                    <a:gd name="T4" fmla="*/ 42 w 42"/>
                    <a:gd name="T5" fmla="*/ 0 h 16"/>
                    <a:gd name="T6" fmla="*/ 0 w 42"/>
                    <a:gd name="T7" fmla="*/ 16 h 16"/>
                    <a:gd name="T8" fmla="*/ 0 w 42"/>
                    <a:gd name="T9" fmla="*/ 16 h 16"/>
                    <a:gd name="T10" fmla="*/ 0 60000 65536"/>
                    <a:gd name="T11" fmla="*/ 0 60000 65536"/>
                    <a:gd name="T12" fmla="*/ 0 60000 65536"/>
                    <a:gd name="T13" fmla="*/ 0 60000 65536"/>
                    <a:gd name="T14" fmla="*/ 0 60000 65536"/>
                    <a:gd name="T15" fmla="*/ 0 w 42"/>
                    <a:gd name="T16" fmla="*/ 0 h 16"/>
                    <a:gd name="T17" fmla="*/ 42 w 42"/>
                    <a:gd name="T18" fmla="*/ 16 h 16"/>
                  </a:gdLst>
                  <a:ahLst/>
                  <a:cxnLst>
                    <a:cxn ang="T10">
                      <a:pos x="T0" y="T1"/>
                    </a:cxn>
                    <a:cxn ang="T11">
                      <a:pos x="T2" y="T3"/>
                    </a:cxn>
                    <a:cxn ang="T12">
                      <a:pos x="T4" y="T5"/>
                    </a:cxn>
                    <a:cxn ang="T13">
                      <a:pos x="T6" y="T7"/>
                    </a:cxn>
                    <a:cxn ang="T14">
                      <a:pos x="T8" y="T9"/>
                    </a:cxn>
                  </a:cxnLst>
                  <a:rect l="T15" t="T16" r="T17" b="T18"/>
                  <a:pathLst>
                    <a:path w="42" h="16">
                      <a:moveTo>
                        <a:pt x="0" y="16"/>
                      </a:moveTo>
                      <a:lnTo>
                        <a:pt x="15" y="0"/>
                      </a:lnTo>
                      <a:lnTo>
                        <a:pt x="42" y="0"/>
                      </a:lnTo>
                      <a:lnTo>
                        <a:pt x="0" y="16"/>
                      </a:lnTo>
                      <a:close/>
                    </a:path>
                  </a:pathLst>
                </a:custGeom>
                <a:solidFill>
                  <a:srgbClr val="00EBFF"/>
                </a:solidFill>
                <a:ln w="9525">
                  <a:noFill/>
                  <a:round/>
                  <a:headEnd/>
                  <a:tailEnd/>
                </a:ln>
              </p:spPr>
              <p:txBody>
                <a:bodyPr/>
                <a:lstStyle/>
                <a:p>
                  <a:endParaRPr lang="en-US"/>
                </a:p>
              </p:txBody>
            </p:sp>
            <p:sp>
              <p:nvSpPr>
                <p:cNvPr id="16558" name="Freeform 171"/>
                <p:cNvSpPr>
                  <a:spLocks/>
                </p:cNvSpPr>
                <p:nvPr/>
              </p:nvSpPr>
              <p:spPr bwMode="auto">
                <a:xfrm>
                  <a:off x="1015" y="1645"/>
                  <a:ext cx="54" cy="29"/>
                </a:xfrm>
                <a:custGeom>
                  <a:avLst/>
                  <a:gdLst>
                    <a:gd name="T0" fmla="*/ 54 w 54"/>
                    <a:gd name="T1" fmla="*/ 16 h 29"/>
                    <a:gd name="T2" fmla="*/ 30 w 54"/>
                    <a:gd name="T3" fmla="*/ 16 h 29"/>
                    <a:gd name="T4" fmla="*/ 23 w 54"/>
                    <a:gd name="T5" fmla="*/ 0 h 29"/>
                    <a:gd name="T6" fmla="*/ 23 w 54"/>
                    <a:gd name="T7" fmla="*/ 18 h 29"/>
                    <a:gd name="T8" fmla="*/ 0 w 54"/>
                    <a:gd name="T9" fmla="*/ 29 h 29"/>
                    <a:gd name="T10" fmla="*/ 27 w 54"/>
                    <a:gd name="T11" fmla="*/ 29 h 29"/>
                    <a:gd name="T12" fmla="*/ 54 w 54"/>
                    <a:gd name="T13" fmla="*/ 16 h 29"/>
                    <a:gd name="T14" fmla="*/ 54 w 54"/>
                    <a:gd name="T15" fmla="*/ 16 h 2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29"/>
                    <a:gd name="T26" fmla="*/ 54 w 54"/>
                    <a:gd name="T27" fmla="*/ 29 h 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29">
                      <a:moveTo>
                        <a:pt x="54" y="16"/>
                      </a:moveTo>
                      <a:lnTo>
                        <a:pt x="30" y="16"/>
                      </a:lnTo>
                      <a:lnTo>
                        <a:pt x="23" y="0"/>
                      </a:lnTo>
                      <a:lnTo>
                        <a:pt x="23" y="18"/>
                      </a:lnTo>
                      <a:lnTo>
                        <a:pt x="0" y="29"/>
                      </a:lnTo>
                      <a:lnTo>
                        <a:pt x="27" y="29"/>
                      </a:lnTo>
                      <a:lnTo>
                        <a:pt x="54" y="16"/>
                      </a:lnTo>
                      <a:close/>
                    </a:path>
                  </a:pathLst>
                </a:custGeom>
                <a:solidFill>
                  <a:srgbClr val="00EBFF"/>
                </a:solidFill>
                <a:ln w="9525">
                  <a:noFill/>
                  <a:round/>
                  <a:headEnd/>
                  <a:tailEnd/>
                </a:ln>
              </p:spPr>
              <p:txBody>
                <a:bodyPr/>
                <a:lstStyle/>
                <a:p>
                  <a:endParaRPr lang="en-US"/>
                </a:p>
              </p:txBody>
            </p:sp>
            <p:sp>
              <p:nvSpPr>
                <p:cNvPr id="16559" name="Freeform 172"/>
                <p:cNvSpPr>
                  <a:spLocks/>
                </p:cNvSpPr>
                <p:nvPr/>
              </p:nvSpPr>
              <p:spPr bwMode="auto">
                <a:xfrm>
                  <a:off x="922" y="1526"/>
                  <a:ext cx="95" cy="37"/>
                </a:xfrm>
                <a:custGeom>
                  <a:avLst/>
                  <a:gdLst>
                    <a:gd name="T0" fmla="*/ 0 w 95"/>
                    <a:gd name="T1" fmla="*/ 17 h 37"/>
                    <a:gd name="T2" fmla="*/ 43 w 95"/>
                    <a:gd name="T3" fmla="*/ 4 h 37"/>
                    <a:gd name="T4" fmla="*/ 84 w 95"/>
                    <a:gd name="T5" fmla="*/ 0 h 37"/>
                    <a:gd name="T6" fmla="*/ 55 w 95"/>
                    <a:gd name="T7" fmla="*/ 17 h 37"/>
                    <a:gd name="T8" fmla="*/ 95 w 95"/>
                    <a:gd name="T9" fmla="*/ 20 h 37"/>
                    <a:gd name="T10" fmla="*/ 52 w 95"/>
                    <a:gd name="T11" fmla="*/ 26 h 37"/>
                    <a:gd name="T12" fmla="*/ 3 w 95"/>
                    <a:gd name="T13" fmla="*/ 37 h 37"/>
                    <a:gd name="T14" fmla="*/ 37 w 95"/>
                    <a:gd name="T15" fmla="*/ 17 h 37"/>
                    <a:gd name="T16" fmla="*/ 0 w 95"/>
                    <a:gd name="T17" fmla="*/ 17 h 37"/>
                    <a:gd name="T18" fmla="*/ 0 w 95"/>
                    <a:gd name="T19" fmla="*/ 17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5"/>
                    <a:gd name="T31" fmla="*/ 0 h 37"/>
                    <a:gd name="T32" fmla="*/ 95 w 95"/>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5" h="37">
                      <a:moveTo>
                        <a:pt x="0" y="17"/>
                      </a:moveTo>
                      <a:lnTo>
                        <a:pt x="43" y="4"/>
                      </a:lnTo>
                      <a:lnTo>
                        <a:pt x="84" y="0"/>
                      </a:lnTo>
                      <a:lnTo>
                        <a:pt x="55" y="17"/>
                      </a:lnTo>
                      <a:lnTo>
                        <a:pt x="95" y="20"/>
                      </a:lnTo>
                      <a:lnTo>
                        <a:pt x="52" y="26"/>
                      </a:lnTo>
                      <a:lnTo>
                        <a:pt x="3" y="37"/>
                      </a:lnTo>
                      <a:lnTo>
                        <a:pt x="37" y="17"/>
                      </a:lnTo>
                      <a:lnTo>
                        <a:pt x="0" y="17"/>
                      </a:lnTo>
                      <a:close/>
                    </a:path>
                  </a:pathLst>
                </a:custGeom>
                <a:solidFill>
                  <a:srgbClr val="00EBFF"/>
                </a:solidFill>
                <a:ln w="9525">
                  <a:noFill/>
                  <a:round/>
                  <a:headEnd/>
                  <a:tailEnd/>
                </a:ln>
              </p:spPr>
              <p:txBody>
                <a:bodyPr/>
                <a:lstStyle/>
                <a:p>
                  <a:endParaRPr lang="en-US"/>
                </a:p>
              </p:txBody>
            </p:sp>
            <p:sp>
              <p:nvSpPr>
                <p:cNvPr id="16560" name="Freeform 173"/>
                <p:cNvSpPr>
                  <a:spLocks/>
                </p:cNvSpPr>
                <p:nvPr/>
              </p:nvSpPr>
              <p:spPr bwMode="auto">
                <a:xfrm>
                  <a:off x="3121" y="2080"/>
                  <a:ext cx="217" cy="120"/>
                </a:xfrm>
                <a:custGeom>
                  <a:avLst/>
                  <a:gdLst>
                    <a:gd name="T0" fmla="*/ 36 w 217"/>
                    <a:gd name="T1" fmla="*/ 0 h 120"/>
                    <a:gd name="T2" fmla="*/ 20 w 217"/>
                    <a:gd name="T3" fmla="*/ 22 h 120"/>
                    <a:gd name="T4" fmla="*/ 20 w 217"/>
                    <a:gd name="T5" fmla="*/ 53 h 120"/>
                    <a:gd name="T6" fmla="*/ 0 w 217"/>
                    <a:gd name="T7" fmla="*/ 76 h 120"/>
                    <a:gd name="T8" fmla="*/ 13 w 217"/>
                    <a:gd name="T9" fmla="*/ 109 h 120"/>
                    <a:gd name="T10" fmla="*/ 50 w 217"/>
                    <a:gd name="T11" fmla="*/ 116 h 120"/>
                    <a:gd name="T12" fmla="*/ 86 w 217"/>
                    <a:gd name="T13" fmla="*/ 91 h 120"/>
                    <a:gd name="T14" fmla="*/ 133 w 217"/>
                    <a:gd name="T15" fmla="*/ 100 h 120"/>
                    <a:gd name="T16" fmla="*/ 160 w 217"/>
                    <a:gd name="T17" fmla="*/ 120 h 120"/>
                    <a:gd name="T18" fmla="*/ 217 w 217"/>
                    <a:gd name="T19" fmla="*/ 111 h 120"/>
                    <a:gd name="T20" fmla="*/ 163 w 217"/>
                    <a:gd name="T21" fmla="*/ 73 h 120"/>
                    <a:gd name="T22" fmla="*/ 142 w 217"/>
                    <a:gd name="T23" fmla="*/ 67 h 120"/>
                    <a:gd name="T24" fmla="*/ 131 w 217"/>
                    <a:gd name="T25" fmla="*/ 54 h 120"/>
                    <a:gd name="T26" fmla="*/ 70 w 217"/>
                    <a:gd name="T27" fmla="*/ 56 h 120"/>
                    <a:gd name="T28" fmla="*/ 61 w 217"/>
                    <a:gd name="T29" fmla="*/ 24 h 120"/>
                    <a:gd name="T30" fmla="*/ 36 w 217"/>
                    <a:gd name="T31" fmla="*/ 0 h 120"/>
                    <a:gd name="T32" fmla="*/ 36 w 217"/>
                    <a:gd name="T33" fmla="*/ 0 h 1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7"/>
                    <a:gd name="T52" fmla="*/ 0 h 120"/>
                    <a:gd name="T53" fmla="*/ 217 w 217"/>
                    <a:gd name="T54" fmla="*/ 120 h 1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7" h="120">
                      <a:moveTo>
                        <a:pt x="36" y="0"/>
                      </a:moveTo>
                      <a:lnTo>
                        <a:pt x="20" y="22"/>
                      </a:lnTo>
                      <a:lnTo>
                        <a:pt x="20" y="53"/>
                      </a:lnTo>
                      <a:lnTo>
                        <a:pt x="0" y="76"/>
                      </a:lnTo>
                      <a:lnTo>
                        <a:pt x="13" y="109"/>
                      </a:lnTo>
                      <a:lnTo>
                        <a:pt x="50" y="116"/>
                      </a:lnTo>
                      <a:lnTo>
                        <a:pt x="86" y="91"/>
                      </a:lnTo>
                      <a:lnTo>
                        <a:pt x="133" y="100"/>
                      </a:lnTo>
                      <a:lnTo>
                        <a:pt x="160" y="120"/>
                      </a:lnTo>
                      <a:lnTo>
                        <a:pt x="217" y="111"/>
                      </a:lnTo>
                      <a:lnTo>
                        <a:pt x="163" y="73"/>
                      </a:lnTo>
                      <a:lnTo>
                        <a:pt x="142" y="67"/>
                      </a:lnTo>
                      <a:lnTo>
                        <a:pt x="131" y="54"/>
                      </a:lnTo>
                      <a:lnTo>
                        <a:pt x="70" y="56"/>
                      </a:lnTo>
                      <a:lnTo>
                        <a:pt x="61" y="24"/>
                      </a:lnTo>
                      <a:lnTo>
                        <a:pt x="36" y="0"/>
                      </a:lnTo>
                      <a:close/>
                    </a:path>
                  </a:pathLst>
                </a:custGeom>
                <a:solidFill>
                  <a:srgbClr val="33CCCC"/>
                </a:solidFill>
                <a:ln w="9525">
                  <a:noFill/>
                  <a:round/>
                  <a:headEnd/>
                  <a:tailEnd/>
                </a:ln>
              </p:spPr>
              <p:txBody>
                <a:bodyPr/>
                <a:lstStyle/>
                <a:p>
                  <a:endParaRPr lang="en-US"/>
                </a:p>
              </p:txBody>
            </p:sp>
            <p:sp>
              <p:nvSpPr>
                <p:cNvPr id="16561" name="Freeform 174"/>
                <p:cNvSpPr>
                  <a:spLocks/>
                </p:cNvSpPr>
                <p:nvPr/>
              </p:nvSpPr>
              <p:spPr bwMode="auto">
                <a:xfrm>
                  <a:off x="3225" y="2060"/>
                  <a:ext cx="38" cy="47"/>
                </a:xfrm>
                <a:custGeom>
                  <a:avLst/>
                  <a:gdLst>
                    <a:gd name="T0" fmla="*/ 34 w 38"/>
                    <a:gd name="T1" fmla="*/ 0 h 47"/>
                    <a:gd name="T2" fmla="*/ 5 w 38"/>
                    <a:gd name="T3" fmla="*/ 14 h 47"/>
                    <a:gd name="T4" fmla="*/ 0 w 38"/>
                    <a:gd name="T5" fmla="*/ 47 h 47"/>
                    <a:gd name="T6" fmla="*/ 22 w 38"/>
                    <a:gd name="T7" fmla="*/ 47 h 47"/>
                    <a:gd name="T8" fmla="*/ 38 w 38"/>
                    <a:gd name="T9" fmla="*/ 23 h 47"/>
                    <a:gd name="T10" fmla="*/ 34 w 38"/>
                    <a:gd name="T11" fmla="*/ 0 h 47"/>
                    <a:gd name="T12" fmla="*/ 34 w 38"/>
                    <a:gd name="T13" fmla="*/ 0 h 47"/>
                    <a:gd name="T14" fmla="*/ 0 60000 65536"/>
                    <a:gd name="T15" fmla="*/ 0 60000 65536"/>
                    <a:gd name="T16" fmla="*/ 0 60000 65536"/>
                    <a:gd name="T17" fmla="*/ 0 60000 65536"/>
                    <a:gd name="T18" fmla="*/ 0 60000 65536"/>
                    <a:gd name="T19" fmla="*/ 0 60000 65536"/>
                    <a:gd name="T20" fmla="*/ 0 60000 65536"/>
                    <a:gd name="T21" fmla="*/ 0 w 38"/>
                    <a:gd name="T22" fmla="*/ 0 h 47"/>
                    <a:gd name="T23" fmla="*/ 38 w 38"/>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47">
                      <a:moveTo>
                        <a:pt x="34" y="0"/>
                      </a:moveTo>
                      <a:lnTo>
                        <a:pt x="5" y="14"/>
                      </a:lnTo>
                      <a:lnTo>
                        <a:pt x="0" y="47"/>
                      </a:lnTo>
                      <a:lnTo>
                        <a:pt x="22" y="47"/>
                      </a:lnTo>
                      <a:lnTo>
                        <a:pt x="38" y="23"/>
                      </a:lnTo>
                      <a:lnTo>
                        <a:pt x="34" y="0"/>
                      </a:lnTo>
                      <a:close/>
                    </a:path>
                  </a:pathLst>
                </a:custGeom>
                <a:solidFill>
                  <a:srgbClr val="00EBFF"/>
                </a:solidFill>
                <a:ln w="9525">
                  <a:noFill/>
                  <a:round/>
                  <a:headEnd/>
                  <a:tailEnd/>
                </a:ln>
              </p:spPr>
              <p:txBody>
                <a:bodyPr/>
                <a:lstStyle/>
                <a:p>
                  <a:endParaRPr lang="en-US"/>
                </a:p>
              </p:txBody>
            </p:sp>
            <p:sp>
              <p:nvSpPr>
                <p:cNvPr id="16562" name="Freeform 175"/>
                <p:cNvSpPr>
                  <a:spLocks/>
                </p:cNvSpPr>
                <p:nvPr/>
              </p:nvSpPr>
              <p:spPr bwMode="auto">
                <a:xfrm>
                  <a:off x="3589" y="2107"/>
                  <a:ext cx="39" cy="37"/>
                </a:xfrm>
                <a:custGeom>
                  <a:avLst/>
                  <a:gdLst>
                    <a:gd name="T0" fmla="*/ 18 w 39"/>
                    <a:gd name="T1" fmla="*/ 0 h 37"/>
                    <a:gd name="T2" fmla="*/ 0 w 39"/>
                    <a:gd name="T3" fmla="*/ 11 h 37"/>
                    <a:gd name="T4" fmla="*/ 2 w 39"/>
                    <a:gd name="T5" fmla="*/ 37 h 37"/>
                    <a:gd name="T6" fmla="*/ 23 w 39"/>
                    <a:gd name="T7" fmla="*/ 35 h 37"/>
                    <a:gd name="T8" fmla="*/ 39 w 39"/>
                    <a:gd name="T9" fmla="*/ 20 h 37"/>
                    <a:gd name="T10" fmla="*/ 23 w 39"/>
                    <a:gd name="T11" fmla="*/ 13 h 37"/>
                    <a:gd name="T12" fmla="*/ 18 w 39"/>
                    <a:gd name="T13" fmla="*/ 0 h 37"/>
                    <a:gd name="T14" fmla="*/ 18 w 39"/>
                    <a:gd name="T15" fmla="*/ 0 h 37"/>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7"/>
                    <a:gd name="T26" fmla="*/ 39 w 39"/>
                    <a:gd name="T27" fmla="*/ 37 h 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7">
                      <a:moveTo>
                        <a:pt x="18" y="0"/>
                      </a:moveTo>
                      <a:lnTo>
                        <a:pt x="0" y="11"/>
                      </a:lnTo>
                      <a:lnTo>
                        <a:pt x="2" y="37"/>
                      </a:lnTo>
                      <a:lnTo>
                        <a:pt x="23" y="35"/>
                      </a:lnTo>
                      <a:lnTo>
                        <a:pt x="39" y="20"/>
                      </a:lnTo>
                      <a:lnTo>
                        <a:pt x="23" y="13"/>
                      </a:lnTo>
                      <a:lnTo>
                        <a:pt x="18" y="0"/>
                      </a:lnTo>
                      <a:close/>
                    </a:path>
                  </a:pathLst>
                </a:custGeom>
                <a:solidFill>
                  <a:srgbClr val="00EBFF"/>
                </a:solidFill>
                <a:ln w="9525">
                  <a:noFill/>
                  <a:round/>
                  <a:headEnd/>
                  <a:tailEnd/>
                </a:ln>
              </p:spPr>
              <p:txBody>
                <a:bodyPr/>
                <a:lstStyle/>
                <a:p>
                  <a:endParaRPr lang="en-US"/>
                </a:p>
              </p:txBody>
            </p:sp>
          </p:grpSp>
          <p:sp>
            <p:nvSpPr>
              <p:cNvPr id="16402" name="AutoShape 176"/>
              <p:cNvSpPr>
                <a:spLocks noChangeArrowheads="1"/>
              </p:cNvSpPr>
              <p:nvPr/>
            </p:nvSpPr>
            <p:spPr bwMode="auto">
              <a:xfrm rot="2153839">
                <a:off x="4416" y="2832"/>
                <a:ext cx="528" cy="48"/>
              </a:xfrm>
              <a:prstGeom prst="leftArrow">
                <a:avLst>
                  <a:gd name="adj1" fmla="val 50000"/>
                  <a:gd name="adj2" fmla="val 275000"/>
                </a:avLst>
              </a:prstGeom>
              <a:solidFill>
                <a:schemeClr val="accent2"/>
              </a:solidFill>
              <a:ln w="9525">
                <a:solidFill>
                  <a:schemeClr val="accent2"/>
                </a:solidFill>
                <a:miter lim="800000"/>
                <a:headEnd/>
                <a:tailEnd/>
              </a:ln>
            </p:spPr>
            <p:txBody>
              <a:bodyPr wrap="none" anchor="ctr"/>
              <a:lstStyle/>
              <a:p>
                <a:endParaRPr lang="en-US"/>
              </a:p>
            </p:txBody>
          </p:sp>
        </p:grpSp>
        <p:grpSp>
          <p:nvGrpSpPr>
            <p:cNvPr id="16398" name="Group 177"/>
            <p:cNvGrpSpPr>
              <a:grpSpLocks/>
            </p:cNvGrpSpPr>
            <p:nvPr/>
          </p:nvGrpSpPr>
          <p:grpSpPr bwMode="auto">
            <a:xfrm>
              <a:off x="1776" y="3120"/>
              <a:ext cx="344" cy="266"/>
              <a:chOff x="3288" y="255"/>
              <a:chExt cx="499" cy="544"/>
            </a:xfrm>
          </p:grpSpPr>
          <p:sp>
            <p:nvSpPr>
              <p:cNvPr id="16399" name="AutoShape 178"/>
              <p:cNvSpPr>
                <a:spLocks noChangeArrowheads="1"/>
              </p:cNvSpPr>
              <p:nvPr/>
            </p:nvSpPr>
            <p:spPr bwMode="auto">
              <a:xfrm>
                <a:off x="3334" y="527"/>
                <a:ext cx="453" cy="272"/>
              </a:xfrm>
              <a:prstGeom prst="curvedUpArrow">
                <a:avLst>
                  <a:gd name="adj1" fmla="val 33309"/>
                  <a:gd name="adj2" fmla="val 66618"/>
                  <a:gd name="adj3" fmla="val 33333"/>
                </a:avLst>
              </a:prstGeom>
              <a:gradFill rotWithShape="0">
                <a:gsLst>
                  <a:gs pos="0">
                    <a:srgbClr val="40DAC8"/>
                  </a:gs>
                  <a:gs pos="100000">
                    <a:srgbClr val="1E655D"/>
                  </a:gs>
                </a:gsLst>
                <a:lin ang="5400000" scaled="1"/>
              </a:gradFill>
              <a:ln w="9525">
                <a:solidFill>
                  <a:schemeClr val="tx1"/>
                </a:solidFill>
                <a:miter lim="800000"/>
                <a:headEnd/>
                <a:tailEnd/>
              </a:ln>
            </p:spPr>
            <p:txBody>
              <a:bodyPr wrap="none" anchor="ctr"/>
              <a:lstStyle/>
              <a:p>
                <a:endParaRPr lang="en-US"/>
              </a:p>
            </p:txBody>
          </p:sp>
          <p:sp>
            <p:nvSpPr>
              <p:cNvPr id="16400" name="AutoShape 179"/>
              <p:cNvSpPr>
                <a:spLocks noChangeArrowheads="1"/>
              </p:cNvSpPr>
              <p:nvPr/>
            </p:nvSpPr>
            <p:spPr bwMode="auto">
              <a:xfrm rot="10800000">
                <a:off x="3288" y="255"/>
                <a:ext cx="453" cy="272"/>
              </a:xfrm>
              <a:prstGeom prst="curvedUpArrow">
                <a:avLst>
                  <a:gd name="adj1" fmla="val 33309"/>
                  <a:gd name="adj2" fmla="val 66618"/>
                  <a:gd name="adj3" fmla="val 33333"/>
                </a:avLst>
              </a:prstGeom>
              <a:gradFill rotWithShape="0">
                <a:gsLst>
                  <a:gs pos="0">
                    <a:srgbClr val="40DAC8"/>
                  </a:gs>
                  <a:gs pos="100000">
                    <a:srgbClr val="1E655D"/>
                  </a:gs>
                </a:gsLst>
                <a:lin ang="5400000" scaled="1"/>
              </a:gradFill>
              <a:ln w="9525">
                <a:solidFill>
                  <a:schemeClr val="tx1"/>
                </a:solidFill>
                <a:miter lim="800000"/>
                <a:headEnd/>
                <a:tailEnd/>
              </a:ln>
            </p:spPr>
            <p:txBody>
              <a:bodyPr rot="10800000" wrap="none" anchor="ctr"/>
              <a:lstStyle/>
              <a:p>
                <a:endParaRPr lang="en-US"/>
              </a:p>
            </p:txBody>
          </p:sp>
        </p:grpSp>
      </p:grpSp>
      <p:sp>
        <p:nvSpPr>
          <p:cNvPr id="18612" name="Text Box 180"/>
          <p:cNvSpPr txBox="1">
            <a:spLocks noChangeArrowheads="1"/>
          </p:cNvSpPr>
          <p:nvPr/>
        </p:nvSpPr>
        <p:spPr bwMode="auto">
          <a:xfrm>
            <a:off x="171450" y="1685925"/>
            <a:ext cx="4167188" cy="366713"/>
          </a:xfrm>
          <a:prstGeom prst="rect">
            <a:avLst/>
          </a:prstGeom>
          <a:noFill/>
          <a:ln w="9525">
            <a:noFill/>
            <a:miter lim="800000"/>
            <a:headEnd/>
            <a:tailEnd/>
          </a:ln>
          <a:effectLst/>
        </p:spPr>
        <p:txBody>
          <a:bodyPr>
            <a:spAutoFit/>
          </a:bodyPr>
          <a:lstStyle/>
          <a:p>
            <a:pPr lvl="1" eaLnBrk="0" hangingPunct="0">
              <a:lnSpc>
                <a:spcPct val="90000"/>
              </a:lnSpc>
              <a:defRPr/>
            </a:pPr>
            <a:r>
              <a:rPr lang="en-US" sz="2000" b="1" dirty="0">
                <a:solidFill>
                  <a:srgbClr val="B814A4"/>
                </a:solidFill>
                <a:effectLst>
                  <a:outerShdw blurRad="38100" dist="38100" dir="2700000" algn="tl">
                    <a:srgbClr val="C0C0C0"/>
                  </a:outerShdw>
                </a:effectLst>
                <a:latin typeface="Garamond" pitchFamily="18" charset="0"/>
              </a:rPr>
              <a:t>Sea - Air Management</a:t>
            </a:r>
            <a:endParaRPr lang="en-US" sz="2000" b="1" i="1" dirty="0">
              <a:solidFill>
                <a:srgbClr val="B814A4"/>
              </a:solidFill>
              <a:effectLst>
                <a:outerShdw blurRad="38100" dist="38100" dir="2700000" algn="tl">
                  <a:srgbClr val="C0C0C0"/>
                </a:outerShdw>
              </a:effectLst>
              <a:latin typeface="Garamond"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ctrTitle"/>
          </p:nvPr>
        </p:nvSpPr>
        <p:spPr>
          <a:xfrm>
            <a:off x="514350" y="3076575"/>
            <a:ext cx="5829300" cy="2124075"/>
          </a:xfrm>
        </p:spPr>
        <p:txBody>
          <a:bodyPr/>
          <a:lstStyle/>
          <a:p>
            <a:pPr eaLnBrk="1" hangingPunct="1"/>
            <a:r>
              <a:rPr lang="en-US" smtClean="0"/>
              <a:t>  </a:t>
            </a:r>
          </a:p>
        </p:txBody>
      </p:sp>
      <p:sp>
        <p:nvSpPr>
          <p:cNvPr id="17412"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17410" name="Object 4"/>
          <p:cNvGraphicFramePr>
            <a:graphicFrameLocks noChangeAspect="1"/>
          </p:cNvGraphicFramePr>
          <p:nvPr/>
        </p:nvGraphicFramePr>
        <p:xfrm>
          <a:off x="-3124200" y="0"/>
          <a:ext cx="13208000" cy="9906000"/>
        </p:xfrm>
        <a:graphic>
          <a:graphicData uri="http://schemas.openxmlformats.org/presentationml/2006/ole">
            <p:oleObj spid="_x0000_s17410" name="Bitmap Image" r:id="rId3" imgW="9752381" imgH="7314286" progId="Paint.Picture">
              <p:embed/>
            </p:oleObj>
          </a:graphicData>
        </a:graphic>
      </p:graphicFrame>
      <p:sp>
        <p:nvSpPr>
          <p:cNvPr id="17413"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61447" name="Rectangle 7"/>
          <p:cNvSpPr>
            <a:spLocks noChangeArrowheads="1"/>
          </p:cNvSpPr>
          <p:nvPr/>
        </p:nvSpPr>
        <p:spPr bwMode="auto">
          <a:xfrm>
            <a:off x="800100" y="33020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17415" name="Rectangle 8"/>
          <p:cNvSpPr>
            <a:spLocks noChangeArrowheads="1"/>
          </p:cNvSpPr>
          <p:nvPr/>
        </p:nvSpPr>
        <p:spPr bwMode="auto">
          <a:xfrm>
            <a:off x="285750" y="1541463"/>
            <a:ext cx="6343650" cy="6053137"/>
          </a:xfrm>
          <a:prstGeom prst="rect">
            <a:avLst/>
          </a:prstGeom>
          <a:noFill/>
          <a:ln w="9525">
            <a:noFill/>
            <a:miter lim="800000"/>
            <a:headEnd/>
            <a:tailEnd/>
          </a:ln>
        </p:spPr>
        <p:txBody>
          <a:bodyPr/>
          <a:lstStyle/>
          <a:p>
            <a:pPr marL="609600" indent="-609600" algn="ctr">
              <a:spcBef>
                <a:spcPct val="20000"/>
              </a:spcBef>
            </a:pPr>
            <a:endParaRPr lang="en-US" sz="2000" b="1"/>
          </a:p>
        </p:txBody>
      </p:sp>
      <p:pic>
        <p:nvPicPr>
          <p:cNvPr id="17416" name="Picture 10" descr="BD21370_"/>
          <p:cNvPicPr>
            <a:picLocks noChangeAspect="1" noChangeArrowheads="1"/>
          </p:cNvPicPr>
          <p:nvPr/>
        </p:nvPicPr>
        <p:blipFill>
          <a:blip r:embed="rId4"/>
          <a:srcRect/>
          <a:stretch>
            <a:fillRect/>
          </a:stretch>
        </p:blipFill>
        <p:spPr bwMode="auto">
          <a:xfrm>
            <a:off x="228600" y="8042275"/>
            <a:ext cx="6629400" cy="212725"/>
          </a:xfrm>
          <a:prstGeom prst="rect">
            <a:avLst/>
          </a:prstGeom>
          <a:noFill/>
          <a:ln w="9525">
            <a:noFill/>
            <a:miter lim="800000"/>
            <a:headEnd/>
            <a:tailEnd/>
          </a:ln>
        </p:spPr>
      </p:pic>
      <p:pic>
        <p:nvPicPr>
          <p:cNvPr id="17417" name="Picture 11" descr="BD21370_"/>
          <p:cNvPicPr>
            <a:picLocks noChangeAspect="1" noChangeArrowheads="1"/>
          </p:cNvPicPr>
          <p:nvPr/>
        </p:nvPicPr>
        <p:blipFill>
          <a:blip r:embed="rId4"/>
          <a:srcRect/>
          <a:stretch>
            <a:fillRect/>
          </a:stretch>
        </p:blipFill>
        <p:spPr bwMode="auto">
          <a:xfrm>
            <a:off x="228600" y="1319213"/>
            <a:ext cx="6629400" cy="212725"/>
          </a:xfrm>
          <a:prstGeom prst="rect">
            <a:avLst/>
          </a:prstGeom>
          <a:noFill/>
          <a:ln w="9525">
            <a:noFill/>
            <a:miter lim="800000"/>
            <a:headEnd/>
            <a:tailEnd/>
          </a:ln>
        </p:spPr>
      </p:pic>
      <p:sp>
        <p:nvSpPr>
          <p:cNvPr id="61452" name="Text Box 12"/>
          <p:cNvSpPr txBox="1">
            <a:spLocks noChangeArrowheads="1"/>
          </p:cNvSpPr>
          <p:nvPr/>
        </p:nvSpPr>
        <p:spPr bwMode="auto">
          <a:xfrm>
            <a:off x="457200" y="1651000"/>
            <a:ext cx="3028950" cy="660400"/>
          </a:xfrm>
          <a:prstGeom prst="rect">
            <a:avLst/>
          </a:prstGeom>
          <a:noFill/>
          <a:ln w="9525">
            <a:noFill/>
            <a:miter lim="800000"/>
            <a:headEnd/>
            <a:tailEnd/>
          </a:ln>
          <a:effectLst/>
        </p:spPr>
        <p:txBody>
          <a:bodyPr/>
          <a:lstStyle/>
          <a:p>
            <a:pPr>
              <a:defRPr/>
            </a:pPr>
            <a:r>
              <a:rPr lang="en-US" b="1">
                <a:solidFill>
                  <a:srgbClr val="990000"/>
                </a:solidFill>
                <a:effectLst>
                  <a:outerShdw blurRad="38100" dist="38100" dir="2700000" algn="tl">
                    <a:srgbClr val="C0C0C0"/>
                  </a:outerShdw>
                </a:effectLst>
                <a:latin typeface="Verdana" pitchFamily="34" charset="0"/>
              </a:rPr>
              <a:t>4. BUYER CONSOLIDATION:</a:t>
            </a:r>
          </a:p>
          <a:p>
            <a:pPr>
              <a:spcBef>
                <a:spcPct val="50000"/>
              </a:spcBef>
              <a:defRPr/>
            </a:pPr>
            <a:endParaRPr lang="en-US" b="1">
              <a:solidFill>
                <a:srgbClr val="990000"/>
              </a:solidFill>
              <a:effectLst>
                <a:outerShdw blurRad="38100" dist="38100" dir="2700000" algn="tl">
                  <a:srgbClr val="C0C0C0"/>
                </a:outerShdw>
              </a:effectLst>
              <a:latin typeface="Verdana" pitchFamily="34" charset="0"/>
            </a:endParaRPr>
          </a:p>
        </p:txBody>
      </p:sp>
      <p:sp>
        <p:nvSpPr>
          <p:cNvPr id="17419" name="Text Box 13"/>
          <p:cNvSpPr txBox="1">
            <a:spLocks noChangeArrowheads="1"/>
          </p:cNvSpPr>
          <p:nvPr/>
        </p:nvSpPr>
        <p:spPr bwMode="auto">
          <a:xfrm>
            <a:off x="742950" y="2427288"/>
            <a:ext cx="5772150" cy="396875"/>
          </a:xfrm>
          <a:prstGeom prst="rect">
            <a:avLst/>
          </a:prstGeom>
          <a:noFill/>
          <a:ln w="9525">
            <a:noFill/>
            <a:miter lim="800000"/>
            <a:headEnd/>
            <a:tailEnd/>
          </a:ln>
        </p:spPr>
        <p:txBody>
          <a:bodyPr>
            <a:spAutoFit/>
          </a:bodyPr>
          <a:lstStyle/>
          <a:p>
            <a:pPr marL="342900" indent="-342900" algn="just"/>
            <a:endParaRPr lang="en-US" sz="2000" b="1"/>
          </a:p>
        </p:txBody>
      </p:sp>
      <p:sp>
        <p:nvSpPr>
          <p:cNvPr id="17420" name="Text Box 14"/>
          <p:cNvSpPr txBox="1">
            <a:spLocks noChangeArrowheads="1"/>
          </p:cNvSpPr>
          <p:nvPr/>
        </p:nvSpPr>
        <p:spPr bwMode="auto">
          <a:xfrm>
            <a:off x="457200" y="2608263"/>
            <a:ext cx="6115050" cy="4133850"/>
          </a:xfrm>
          <a:prstGeom prst="rect">
            <a:avLst/>
          </a:prstGeom>
          <a:noFill/>
          <a:ln w="9525">
            <a:noFill/>
            <a:miter lim="800000"/>
            <a:headEnd/>
            <a:tailEnd/>
          </a:ln>
        </p:spPr>
        <p:txBody>
          <a:bodyPr>
            <a:spAutoFit/>
          </a:bodyPr>
          <a:lstStyle/>
          <a:p>
            <a:pPr algn="just"/>
            <a:r>
              <a:rPr lang="en-US" sz="1400">
                <a:solidFill>
                  <a:schemeClr val="accent2"/>
                </a:solidFill>
                <a:latin typeface="Trebuchet MS" pitchFamily="34" charset="0"/>
              </a:rPr>
              <a:t>Buyer Consolidation is our core activity and capability. We can receive cargo from multi vendors at any of our warehouses and custom load containers to suit your requirements. This would translate into more speedy delivery at destination and the container can be unloaded at the stores directly.</a:t>
            </a:r>
          </a:p>
          <a:p>
            <a:pPr algn="just"/>
            <a:endParaRPr lang="en-US" sz="1400">
              <a:solidFill>
                <a:schemeClr val="accent2"/>
              </a:solidFill>
              <a:latin typeface="Trebuchet MS" pitchFamily="34" charset="0"/>
            </a:endParaRPr>
          </a:p>
          <a:p>
            <a:pPr algn="just"/>
            <a:r>
              <a:rPr lang="en-US" sz="1400">
                <a:solidFill>
                  <a:schemeClr val="accent2"/>
                </a:solidFill>
                <a:latin typeface="Trebuchet MS" pitchFamily="34" charset="0"/>
              </a:rPr>
              <a:t>We are continuously striving to provide logistics solutions to our customer which gives them the leading edge information on their products. We have a broad menu of services that covers the whole supply chain management and on-time information on the products.</a:t>
            </a:r>
          </a:p>
          <a:p>
            <a:pPr algn="just"/>
            <a:r>
              <a:rPr lang="en-US" sz="1400">
                <a:solidFill>
                  <a:schemeClr val="accent2"/>
                </a:solidFill>
                <a:latin typeface="Trebuchet MS" pitchFamily="34" charset="0"/>
              </a:rPr>
              <a:t>AMRA GLOBAL LOGISTICS LTD can also provides to its customers both Origin and Destination services pertaining to their valuable cargoes.</a:t>
            </a:r>
          </a:p>
          <a:p>
            <a:pPr algn="just"/>
            <a:endParaRPr lang="en-US" sz="1400">
              <a:solidFill>
                <a:schemeClr val="accent2"/>
              </a:solidFill>
              <a:latin typeface="Trebuchet MS" pitchFamily="34" charset="0"/>
            </a:endParaRPr>
          </a:p>
          <a:p>
            <a:pPr algn="just"/>
            <a:r>
              <a:rPr lang="en-US" sz="1400">
                <a:solidFill>
                  <a:schemeClr val="accent2"/>
                </a:solidFill>
                <a:latin typeface="Trebuchet MS" pitchFamily="34" charset="0"/>
              </a:rPr>
              <a:t>AMRA GLOBAL LOGISTICS LTD is well connected globally to serve the customer by giving real-time information on the product as it travels through supply chain. Your information security is our prime concern. Each customer needs to register with AMRA GLOBAL LOGISTICS LTD in order to avail of this service and ensures security. We also have EDI transfers that can be tailor-made to suit your information requirements.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18436"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18434" name="Object 4"/>
          <p:cNvGraphicFramePr>
            <a:graphicFrameLocks noChangeAspect="1"/>
          </p:cNvGraphicFramePr>
          <p:nvPr/>
        </p:nvGraphicFramePr>
        <p:xfrm>
          <a:off x="-3175000" y="0"/>
          <a:ext cx="13208000" cy="9906000"/>
        </p:xfrm>
        <a:graphic>
          <a:graphicData uri="http://schemas.openxmlformats.org/presentationml/2006/ole">
            <p:oleObj spid="_x0000_s18434" name="Bitmap Image" r:id="rId3" imgW="9752381" imgH="7314286" progId="Paint.Picture">
              <p:embed/>
            </p:oleObj>
          </a:graphicData>
        </a:graphic>
      </p:graphicFrame>
      <p:sp>
        <p:nvSpPr>
          <p:cNvPr id="18437"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65543" name="Rectangle 7"/>
          <p:cNvSpPr>
            <a:spLocks noChangeArrowheads="1"/>
          </p:cNvSpPr>
          <p:nvPr/>
        </p:nvSpPr>
        <p:spPr bwMode="auto">
          <a:xfrm>
            <a:off x="800100" y="33020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18439" name="Rectangle 8"/>
          <p:cNvSpPr>
            <a:spLocks noChangeArrowheads="1"/>
          </p:cNvSpPr>
          <p:nvPr/>
        </p:nvSpPr>
        <p:spPr bwMode="auto">
          <a:xfrm>
            <a:off x="1714500" y="2201863"/>
            <a:ext cx="4857750" cy="6053137"/>
          </a:xfrm>
          <a:prstGeom prst="rect">
            <a:avLst/>
          </a:prstGeom>
          <a:noFill/>
          <a:ln w="9525">
            <a:noFill/>
            <a:miter lim="800000"/>
            <a:headEnd/>
            <a:tailEnd/>
          </a:ln>
        </p:spPr>
        <p:txBody>
          <a:bodyPr/>
          <a:lstStyle/>
          <a:p>
            <a:pPr algn="ctr">
              <a:spcBef>
                <a:spcPct val="20000"/>
              </a:spcBef>
            </a:pPr>
            <a:r>
              <a:rPr lang="en-US" sz="1200" b="1">
                <a:latin typeface="Garamond" pitchFamily="18" charset="0"/>
              </a:rPr>
              <a:t> </a:t>
            </a:r>
            <a:endParaRPr lang="en-US" sz="1400" b="1">
              <a:solidFill>
                <a:srgbClr val="000066"/>
              </a:solidFill>
              <a:latin typeface="Garamond" pitchFamily="18" charset="0"/>
            </a:endParaRPr>
          </a:p>
          <a:p>
            <a:pPr algn="ctr">
              <a:spcBef>
                <a:spcPct val="20000"/>
              </a:spcBef>
            </a:pPr>
            <a:endParaRPr lang="en-US" sz="1200" b="1">
              <a:latin typeface="Garamond" pitchFamily="18" charset="0"/>
            </a:endParaRPr>
          </a:p>
        </p:txBody>
      </p:sp>
      <p:pic>
        <p:nvPicPr>
          <p:cNvPr id="18440" name="Picture 10" descr="BD21370_"/>
          <p:cNvPicPr>
            <a:picLocks noChangeAspect="1" noChangeArrowheads="1"/>
          </p:cNvPicPr>
          <p:nvPr/>
        </p:nvPicPr>
        <p:blipFill>
          <a:blip r:embed="rId4"/>
          <a:srcRect/>
          <a:stretch>
            <a:fillRect/>
          </a:stretch>
        </p:blipFill>
        <p:spPr bwMode="auto">
          <a:xfrm>
            <a:off x="228600" y="9032875"/>
            <a:ext cx="6629400" cy="212725"/>
          </a:xfrm>
          <a:prstGeom prst="rect">
            <a:avLst/>
          </a:prstGeom>
          <a:noFill/>
          <a:ln w="9525">
            <a:noFill/>
            <a:miter lim="800000"/>
            <a:headEnd/>
            <a:tailEnd/>
          </a:ln>
        </p:spPr>
      </p:pic>
      <p:pic>
        <p:nvPicPr>
          <p:cNvPr id="18441" name="Picture 11" descr="BD21370_"/>
          <p:cNvPicPr>
            <a:picLocks noChangeAspect="1" noChangeArrowheads="1"/>
          </p:cNvPicPr>
          <p:nvPr/>
        </p:nvPicPr>
        <p:blipFill>
          <a:blip r:embed="rId4"/>
          <a:srcRect/>
          <a:stretch>
            <a:fillRect/>
          </a:stretch>
        </p:blipFill>
        <p:spPr bwMode="auto">
          <a:xfrm>
            <a:off x="228600" y="1338263"/>
            <a:ext cx="6629400" cy="212725"/>
          </a:xfrm>
          <a:prstGeom prst="rect">
            <a:avLst/>
          </a:prstGeom>
          <a:noFill/>
          <a:ln w="9525">
            <a:noFill/>
            <a:miter lim="800000"/>
            <a:headEnd/>
            <a:tailEnd/>
          </a:ln>
        </p:spPr>
      </p:pic>
      <p:sp>
        <p:nvSpPr>
          <p:cNvPr id="18442" name="Text Box 12"/>
          <p:cNvSpPr txBox="1">
            <a:spLocks noChangeArrowheads="1"/>
          </p:cNvSpPr>
          <p:nvPr/>
        </p:nvSpPr>
        <p:spPr bwMode="auto">
          <a:xfrm>
            <a:off x="352425" y="8407400"/>
            <a:ext cx="3476625" cy="457200"/>
          </a:xfrm>
          <a:prstGeom prst="rect">
            <a:avLst/>
          </a:prstGeom>
          <a:noFill/>
          <a:ln w="9525">
            <a:noFill/>
            <a:miter lim="800000"/>
            <a:headEnd/>
            <a:tailEnd/>
          </a:ln>
        </p:spPr>
        <p:txBody>
          <a:bodyPr>
            <a:spAutoFit/>
          </a:bodyPr>
          <a:lstStyle/>
          <a:p>
            <a:pPr algn="ctr" eaLnBrk="0" hangingPunct="0"/>
            <a:r>
              <a:rPr kumimoji="1" lang="en-US" sz="1000" b="1">
                <a:latin typeface="Verdana" pitchFamily="34" charset="0"/>
              </a:rPr>
              <a:t>NB:</a:t>
            </a:r>
            <a:r>
              <a:rPr kumimoji="1" lang="en-US" sz="1000" b="1">
                <a:solidFill>
                  <a:srgbClr val="FF0000"/>
                </a:solidFill>
                <a:latin typeface="Verdana" pitchFamily="34" charset="0"/>
              </a:rPr>
              <a:t> </a:t>
            </a:r>
            <a:r>
              <a:rPr kumimoji="1" lang="en-US" sz="1200" b="1">
                <a:solidFill>
                  <a:srgbClr val="FF00FF"/>
                </a:solidFill>
                <a:latin typeface="Verdana" pitchFamily="34" charset="0"/>
              </a:rPr>
              <a:t>We have Certified Copies of the Judgment.</a:t>
            </a:r>
          </a:p>
        </p:txBody>
      </p:sp>
      <p:sp>
        <p:nvSpPr>
          <p:cNvPr id="65549" name="AutoShape 13"/>
          <p:cNvSpPr>
            <a:spLocks noChangeArrowheads="1"/>
          </p:cNvSpPr>
          <p:nvPr/>
        </p:nvSpPr>
        <p:spPr bwMode="auto">
          <a:xfrm>
            <a:off x="457200" y="2127250"/>
            <a:ext cx="1657350" cy="4686300"/>
          </a:xfrm>
          <a:prstGeom prst="foldedCorner">
            <a:avLst>
              <a:gd name="adj" fmla="val 12500"/>
            </a:avLst>
          </a:prstGeom>
          <a:noFill/>
          <a:ln w="9525">
            <a:solidFill>
              <a:srgbClr val="0066FF"/>
            </a:solidFill>
            <a:round/>
            <a:headEnd/>
            <a:tailEnd/>
          </a:ln>
          <a:effectLst/>
        </p:spPr>
        <p:txBody>
          <a:bodyPr anchor="ctr">
            <a:spAutoFit/>
          </a:bodyPr>
          <a:lstStyle/>
          <a:p>
            <a:pPr algn="ctr">
              <a:defRPr/>
            </a:pPr>
            <a:r>
              <a:rPr kumimoji="1" lang="en-US" dirty="0">
                <a:solidFill>
                  <a:srgbClr val="FF0000"/>
                </a:solidFill>
                <a:effectLst>
                  <a:outerShdw blurRad="38100" dist="38100" dir="2700000" algn="tl">
                    <a:srgbClr val="C0C0C0"/>
                  </a:outerShdw>
                </a:effectLst>
              </a:rPr>
              <a:t>AMRA GLOBAL LOGISTICS LTD</a:t>
            </a:r>
            <a:r>
              <a:rPr kumimoji="1" lang="en-US" dirty="0">
                <a:solidFill>
                  <a:srgbClr val="0066FF"/>
                </a:solidFill>
                <a:effectLst>
                  <a:outerShdw blurRad="38100" dist="38100" dir="2700000" algn="tl">
                    <a:srgbClr val="C0C0C0"/>
                  </a:outerShdw>
                </a:effectLst>
              </a:rPr>
              <a:t> </a:t>
            </a:r>
            <a:r>
              <a:rPr kumimoji="1" lang="en-US" dirty="0">
                <a:solidFill>
                  <a:srgbClr val="990000"/>
                </a:solidFill>
                <a:effectLst>
                  <a:outerShdw blurRad="38100" dist="38100" dir="2700000" algn="tl">
                    <a:srgbClr val="C0C0C0"/>
                  </a:outerShdw>
                </a:effectLst>
              </a:rPr>
              <a:t>  (and other </a:t>
            </a:r>
            <a:r>
              <a:rPr kumimoji="1" lang="en-US" dirty="0">
                <a:solidFill>
                  <a:srgbClr val="FF0000"/>
                </a:solidFill>
                <a:effectLst>
                  <a:outerShdw blurRad="38100" dist="38100" dir="2700000" algn="tl">
                    <a:srgbClr val="C0C0C0"/>
                  </a:outerShdw>
                </a:effectLst>
              </a:rPr>
              <a:t>AMRA GLOBAL LOGISTICS LTD</a:t>
            </a:r>
            <a:r>
              <a:rPr kumimoji="1" lang="en-US" dirty="0">
                <a:solidFill>
                  <a:srgbClr val="990000"/>
                </a:solidFill>
                <a:effectLst>
                  <a:outerShdw blurRad="38100" dist="38100" dir="2700000" algn="tl">
                    <a:srgbClr val="C0C0C0"/>
                  </a:outerShdw>
                </a:effectLst>
              </a:rPr>
              <a:t> associates)  having legal right to issue Carrier Bill of Lading  Consigning to partner/agent.</a:t>
            </a:r>
          </a:p>
        </p:txBody>
      </p:sp>
      <p:sp>
        <p:nvSpPr>
          <p:cNvPr id="65550" name="AutoShape 14"/>
          <p:cNvSpPr>
            <a:spLocks noChangeArrowheads="1"/>
          </p:cNvSpPr>
          <p:nvPr/>
        </p:nvSpPr>
        <p:spPr bwMode="auto">
          <a:xfrm>
            <a:off x="5029200" y="1943100"/>
            <a:ext cx="1657350" cy="5605463"/>
          </a:xfrm>
          <a:prstGeom prst="foldedCorner">
            <a:avLst>
              <a:gd name="adj" fmla="val 12500"/>
            </a:avLst>
          </a:prstGeom>
          <a:noFill/>
          <a:ln w="9525">
            <a:solidFill>
              <a:srgbClr val="990000"/>
            </a:solidFill>
            <a:round/>
            <a:headEnd/>
            <a:tailEnd/>
          </a:ln>
          <a:effectLst/>
        </p:spPr>
        <p:txBody>
          <a:bodyPr anchor="ctr">
            <a:spAutoFit/>
          </a:bodyPr>
          <a:lstStyle/>
          <a:p>
            <a:pPr algn="ctr" eaLnBrk="0" hangingPunct="0">
              <a:spcBef>
                <a:spcPct val="50000"/>
              </a:spcBef>
              <a:defRPr/>
            </a:pPr>
            <a:r>
              <a:rPr kumimoji="1" lang="en-US" dirty="0">
                <a:solidFill>
                  <a:srgbClr val="FF0000"/>
                </a:solidFill>
                <a:effectLst>
                  <a:outerShdw blurRad="38100" dist="38100" dir="2700000" algn="tl">
                    <a:srgbClr val="C0C0C0"/>
                  </a:outerShdw>
                </a:effectLst>
              </a:rPr>
              <a:t>AMRA GLOBAL LOGISTICS LTD</a:t>
            </a:r>
            <a:r>
              <a:rPr kumimoji="1" lang="en-US" dirty="0">
                <a:solidFill>
                  <a:srgbClr val="003580"/>
                </a:solidFill>
                <a:effectLst>
                  <a:outerShdw blurRad="38100" dist="38100" dir="2700000" algn="tl">
                    <a:srgbClr val="C0C0C0"/>
                  </a:outerShdw>
                </a:effectLst>
              </a:rPr>
              <a:t> </a:t>
            </a:r>
          </a:p>
          <a:p>
            <a:pPr algn="ctr" eaLnBrk="0" hangingPunct="0">
              <a:spcBef>
                <a:spcPct val="50000"/>
              </a:spcBef>
              <a:defRPr/>
            </a:pPr>
            <a:r>
              <a:rPr kumimoji="1" lang="en-US" dirty="0">
                <a:solidFill>
                  <a:srgbClr val="215F3A"/>
                </a:solidFill>
                <a:effectLst>
                  <a:outerShdw blurRad="38100" dist="38100" dir="2700000" algn="tl">
                    <a:srgbClr val="C0C0C0"/>
                  </a:outerShdw>
                </a:effectLst>
              </a:rPr>
              <a:t>believe in Transparent Business and trustworthy relationship with all concerned parties and acknowledge our responsibility in doing so.</a:t>
            </a:r>
          </a:p>
          <a:p>
            <a:pPr algn="ctr" eaLnBrk="0" hangingPunct="0">
              <a:spcBef>
                <a:spcPct val="50000"/>
              </a:spcBef>
              <a:defRPr/>
            </a:pPr>
            <a:endParaRPr kumimoji="1" lang="en-US" dirty="0">
              <a:solidFill>
                <a:srgbClr val="215F3A"/>
              </a:solidFill>
              <a:effectLst>
                <a:outerShdw blurRad="38100" dist="38100" dir="2700000" algn="tl">
                  <a:srgbClr val="C0C0C0"/>
                </a:outerShdw>
              </a:effectLst>
            </a:endParaRPr>
          </a:p>
        </p:txBody>
      </p:sp>
      <p:pic>
        <p:nvPicPr>
          <p:cNvPr id="18445" name="Picture 15"/>
          <p:cNvPicPr>
            <a:picLocks noChangeAspect="1" noChangeArrowheads="1"/>
          </p:cNvPicPr>
          <p:nvPr/>
        </p:nvPicPr>
        <p:blipFill>
          <a:blip r:embed="rId5">
            <a:lum contrast="6000"/>
          </a:blip>
          <a:srcRect l="31406" t="33501" r="31219" b="39000"/>
          <a:stretch>
            <a:fillRect/>
          </a:stretch>
        </p:blipFill>
        <p:spPr bwMode="auto">
          <a:xfrm>
            <a:off x="2806700" y="6169025"/>
            <a:ext cx="1250950" cy="763588"/>
          </a:xfrm>
          <a:prstGeom prst="rect">
            <a:avLst/>
          </a:prstGeom>
          <a:noFill/>
          <a:ln w="9525">
            <a:noFill/>
            <a:miter lim="800000"/>
            <a:headEnd/>
            <a:tailEnd/>
          </a:ln>
        </p:spPr>
      </p:pic>
      <p:pic>
        <p:nvPicPr>
          <p:cNvPr id="18446" name="Picture 16"/>
          <p:cNvPicPr>
            <a:picLocks noChangeAspect="1" noChangeArrowheads="1"/>
          </p:cNvPicPr>
          <p:nvPr/>
        </p:nvPicPr>
        <p:blipFill>
          <a:blip r:embed="rId6">
            <a:lum contrast="12000"/>
          </a:blip>
          <a:srcRect l="10434" t="38890" r="10262" b="43518"/>
          <a:stretch>
            <a:fillRect/>
          </a:stretch>
        </p:blipFill>
        <p:spPr bwMode="auto">
          <a:xfrm>
            <a:off x="514350" y="7154863"/>
            <a:ext cx="2286000" cy="1100137"/>
          </a:xfrm>
          <a:prstGeom prst="rect">
            <a:avLst/>
          </a:prstGeom>
          <a:noFill/>
          <a:ln w="9525">
            <a:noFill/>
            <a:miter lim="800000"/>
            <a:headEnd/>
            <a:tailEnd/>
          </a:ln>
        </p:spPr>
      </p:pic>
      <p:pic>
        <p:nvPicPr>
          <p:cNvPr id="18447" name="Picture 17"/>
          <p:cNvPicPr>
            <a:picLocks noChangeAspect="1" noChangeArrowheads="1"/>
          </p:cNvPicPr>
          <p:nvPr/>
        </p:nvPicPr>
        <p:blipFill>
          <a:blip r:embed="rId7">
            <a:lum contrast="18000"/>
          </a:blip>
          <a:srcRect l="43916" t="40079" r="44469" b="45634"/>
          <a:stretch>
            <a:fillRect/>
          </a:stretch>
        </p:blipFill>
        <p:spPr bwMode="auto">
          <a:xfrm>
            <a:off x="2400300" y="4267200"/>
            <a:ext cx="914400" cy="1566863"/>
          </a:xfrm>
          <a:prstGeom prst="rect">
            <a:avLst/>
          </a:prstGeom>
          <a:noFill/>
          <a:ln w="9525">
            <a:noFill/>
            <a:miter lim="800000"/>
            <a:headEnd/>
            <a:tailEnd/>
          </a:ln>
        </p:spPr>
      </p:pic>
      <p:pic>
        <p:nvPicPr>
          <p:cNvPr id="18448" name="Picture 18"/>
          <p:cNvPicPr>
            <a:picLocks noChangeAspect="1" noChangeArrowheads="1"/>
          </p:cNvPicPr>
          <p:nvPr/>
        </p:nvPicPr>
        <p:blipFill>
          <a:blip r:embed="rId8"/>
          <a:srcRect l="2344" t="73500" r="90469" b="15625"/>
          <a:stretch>
            <a:fillRect/>
          </a:stretch>
        </p:blipFill>
        <p:spPr bwMode="auto">
          <a:xfrm>
            <a:off x="4284663" y="6053138"/>
            <a:ext cx="573087" cy="1204912"/>
          </a:xfrm>
          <a:prstGeom prst="rect">
            <a:avLst/>
          </a:prstGeom>
          <a:noFill/>
          <a:ln w="9525">
            <a:noFill/>
            <a:miter lim="800000"/>
            <a:headEnd/>
            <a:tailEnd/>
          </a:ln>
        </p:spPr>
      </p:pic>
      <p:pic>
        <p:nvPicPr>
          <p:cNvPr id="18449" name="Picture 19"/>
          <p:cNvPicPr>
            <a:picLocks noChangeAspect="1" noChangeArrowheads="1"/>
          </p:cNvPicPr>
          <p:nvPr/>
        </p:nvPicPr>
        <p:blipFill>
          <a:blip r:embed="rId9"/>
          <a:srcRect l="3281" t="73875" r="89343" b="16251"/>
          <a:stretch>
            <a:fillRect/>
          </a:stretch>
        </p:blipFill>
        <p:spPr bwMode="auto">
          <a:xfrm>
            <a:off x="3743325" y="4387850"/>
            <a:ext cx="771525" cy="1335088"/>
          </a:xfrm>
          <a:prstGeom prst="rect">
            <a:avLst/>
          </a:prstGeom>
          <a:noFill/>
          <a:ln w="9525">
            <a:noFill/>
            <a:miter lim="800000"/>
            <a:headEnd/>
            <a:tailEnd/>
          </a:ln>
        </p:spPr>
      </p:pic>
      <p:pic>
        <p:nvPicPr>
          <p:cNvPr id="18450" name="Picture 20"/>
          <p:cNvPicPr>
            <a:picLocks noChangeAspect="1" noChangeArrowheads="1"/>
          </p:cNvPicPr>
          <p:nvPr/>
        </p:nvPicPr>
        <p:blipFill>
          <a:blip r:embed="rId10"/>
          <a:srcRect l="4688" t="72874" r="87000" b="15375"/>
          <a:stretch>
            <a:fillRect/>
          </a:stretch>
        </p:blipFill>
        <p:spPr bwMode="auto">
          <a:xfrm>
            <a:off x="2286000" y="1651000"/>
            <a:ext cx="857250" cy="1363663"/>
          </a:xfrm>
          <a:prstGeom prst="rect">
            <a:avLst/>
          </a:prstGeom>
          <a:noFill/>
          <a:ln w="9525">
            <a:noFill/>
            <a:miter lim="800000"/>
            <a:headEnd/>
            <a:tailEnd/>
          </a:ln>
        </p:spPr>
      </p:pic>
      <p:pic>
        <p:nvPicPr>
          <p:cNvPr id="18451" name="Picture 21"/>
          <p:cNvPicPr>
            <a:picLocks noChangeAspect="1" noChangeArrowheads="1"/>
          </p:cNvPicPr>
          <p:nvPr/>
        </p:nvPicPr>
        <p:blipFill>
          <a:blip r:embed="rId11"/>
          <a:srcRect l="2063" t="74750" r="88406" b="17250"/>
          <a:stretch>
            <a:fillRect/>
          </a:stretch>
        </p:blipFill>
        <p:spPr bwMode="auto">
          <a:xfrm>
            <a:off x="3943350" y="1760538"/>
            <a:ext cx="857250" cy="1211262"/>
          </a:xfrm>
          <a:prstGeom prst="rect">
            <a:avLst/>
          </a:prstGeom>
          <a:noFill/>
          <a:ln w="9525">
            <a:noFill/>
            <a:miter lim="800000"/>
            <a:headEnd/>
            <a:tailEnd/>
          </a:ln>
        </p:spPr>
      </p:pic>
      <p:sp>
        <p:nvSpPr>
          <p:cNvPr id="18452" name="AutoShape 22"/>
          <p:cNvSpPr>
            <a:spLocks noChangeArrowheads="1"/>
          </p:cNvSpPr>
          <p:nvPr/>
        </p:nvSpPr>
        <p:spPr bwMode="auto">
          <a:xfrm>
            <a:off x="2800350" y="3411538"/>
            <a:ext cx="1657350" cy="660400"/>
          </a:xfrm>
          <a:prstGeom prst="bevel">
            <a:avLst>
              <a:gd name="adj" fmla="val 12500"/>
            </a:avLst>
          </a:prstGeom>
          <a:solidFill>
            <a:schemeClr val="accent1"/>
          </a:solidFill>
          <a:ln w="9525">
            <a:solidFill>
              <a:schemeClr val="tx1"/>
            </a:solidFill>
            <a:miter lim="800000"/>
            <a:headEnd/>
            <a:tailEnd/>
          </a:ln>
        </p:spPr>
        <p:txBody>
          <a:bodyPr wrap="none" anchor="ctr"/>
          <a:lstStyle/>
          <a:p>
            <a:pPr algn="ctr"/>
            <a:r>
              <a:rPr lang="en-US" sz="2000" b="1">
                <a:solidFill>
                  <a:srgbClr val="FF0000"/>
                </a:solidFill>
                <a:latin typeface="Verdana" pitchFamily="34" charset="0"/>
              </a:rPr>
              <a:t>Certi</a:t>
            </a:r>
            <a:r>
              <a:rPr lang="en-US" sz="2000" b="1">
                <a:solidFill>
                  <a:srgbClr val="0066FF"/>
                </a:solidFill>
                <a:latin typeface="Verdana" pitchFamily="34" charset="0"/>
              </a:rPr>
              <a:t>fication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19460"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19458" name="Object 4"/>
          <p:cNvGraphicFramePr>
            <a:graphicFrameLocks noChangeAspect="1"/>
          </p:cNvGraphicFramePr>
          <p:nvPr/>
        </p:nvGraphicFramePr>
        <p:xfrm>
          <a:off x="-3124200" y="0"/>
          <a:ext cx="13208000" cy="9906000"/>
        </p:xfrm>
        <a:graphic>
          <a:graphicData uri="http://schemas.openxmlformats.org/presentationml/2006/ole">
            <p:oleObj spid="_x0000_s19458" name="Bitmap Image" r:id="rId3" imgW="9752381" imgH="7314286" progId="Paint.Picture">
              <p:embed/>
            </p:oleObj>
          </a:graphicData>
        </a:graphic>
      </p:graphicFrame>
      <p:sp>
        <p:nvSpPr>
          <p:cNvPr id="19461"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66567" name="Rectangle 7"/>
          <p:cNvSpPr>
            <a:spLocks noChangeArrowheads="1"/>
          </p:cNvSpPr>
          <p:nvPr/>
        </p:nvSpPr>
        <p:spPr bwMode="auto">
          <a:xfrm>
            <a:off x="800100" y="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pic>
        <p:nvPicPr>
          <p:cNvPr id="19463" name="Picture 9" descr="BD21370_"/>
          <p:cNvPicPr>
            <a:picLocks noChangeAspect="1" noChangeArrowheads="1"/>
          </p:cNvPicPr>
          <p:nvPr/>
        </p:nvPicPr>
        <p:blipFill>
          <a:blip r:embed="rId4"/>
          <a:srcRect/>
          <a:stretch>
            <a:fillRect/>
          </a:stretch>
        </p:blipFill>
        <p:spPr bwMode="auto">
          <a:xfrm>
            <a:off x="228600" y="8921750"/>
            <a:ext cx="6629400" cy="214313"/>
          </a:xfrm>
          <a:prstGeom prst="rect">
            <a:avLst/>
          </a:prstGeom>
          <a:noFill/>
          <a:ln w="9525">
            <a:noFill/>
            <a:miter lim="800000"/>
            <a:headEnd/>
            <a:tailEnd/>
          </a:ln>
        </p:spPr>
      </p:pic>
      <p:pic>
        <p:nvPicPr>
          <p:cNvPr id="19464" name="Picture 10" descr="BD21370_"/>
          <p:cNvPicPr>
            <a:picLocks noChangeAspect="1" noChangeArrowheads="1"/>
          </p:cNvPicPr>
          <p:nvPr/>
        </p:nvPicPr>
        <p:blipFill>
          <a:blip r:embed="rId4"/>
          <a:srcRect/>
          <a:stretch>
            <a:fillRect/>
          </a:stretch>
        </p:blipFill>
        <p:spPr bwMode="auto">
          <a:xfrm>
            <a:off x="228600" y="973138"/>
            <a:ext cx="6629400" cy="214312"/>
          </a:xfrm>
          <a:prstGeom prst="rect">
            <a:avLst/>
          </a:prstGeom>
          <a:noFill/>
          <a:ln w="9525">
            <a:noFill/>
            <a:miter lim="800000"/>
            <a:headEnd/>
            <a:tailEnd/>
          </a:ln>
        </p:spPr>
      </p:pic>
      <p:sp>
        <p:nvSpPr>
          <p:cNvPr id="66571" name="Text Box 11"/>
          <p:cNvSpPr txBox="1">
            <a:spLocks noChangeArrowheads="1"/>
          </p:cNvSpPr>
          <p:nvPr/>
        </p:nvSpPr>
        <p:spPr bwMode="auto">
          <a:xfrm>
            <a:off x="171450" y="1211263"/>
            <a:ext cx="2857500" cy="623887"/>
          </a:xfrm>
          <a:prstGeom prst="rect">
            <a:avLst/>
          </a:prstGeom>
          <a:noFill/>
          <a:ln w="9525">
            <a:noFill/>
            <a:miter lim="800000"/>
            <a:headEnd/>
            <a:tailEnd/>
          </a:ln>
          <a:effectLst/>
        </p:spPr>
        <p:txBody>
          <a:bodyPr anchor="ctr"/>
          <a:lstStyle/>
          <a:p>
            <a:pPr>
              <a:spcBef>
                <a:spcPct val="50000"/>
              </a:spcBef>
              <a:defRPr/>
            </a:pPr>
            <a:r>
              <a:rPr lang="en-US" b="1">
                <a:solidFill>
                  <a:srgbClr val="000099"/>
                </a:solidFill>
                <a:effectLst>
                  <a:outerShdw blurRad="38100" dist="38100" dir="2700000" algn="tl">
                    <a:srgbClr val="C0C0C0"/>
                  </a:outerShdw>
                </a:effectLst>
                <a:latin typeface="Verdana" pitchFamily="34" charset="0"/>
              </a:rPr>
              <a:t>Our Presence &amp; Coverage</a:t>
            </a:r>
            <a:r>
              <a:rPr lang="en-US" b="1">
                <a:solidFill>
                  <a:srgbClr val="000099"/>
                </a:solidFill>
                <a:effectLst>
                  <a:outerShdw blurRad="38100" dist="38100" dir="2700000" algn="tl">
                    <a:srgbClr val="C0C0C0"/>
                  </a:outerShdw>
                </a:effectLst>
                <a:latin typeface="Verdana" pitchFamily="34" charset="0"/>
                <a:cs typeface="Arial" charset="0"/>
              </a:rPr>
              <a:t> :</a:t>
            </a:r>
          </a:p>
        </p:txBody>
      </p:sp>
      <p:sp>
        <p:nvSpPr>
          <p:cNvPr id="66572" name="AutoShape 12"/>
          <p:cNvSpPr>
            <a:spLocks noChangeArrowheads="1"/>
          </p:cNvSpPr>
          <p:nvPr/>
        </p:nvSpPr>
        <p:spPr bwMode="auto">
          <a:xfrm>
            <a:off x="152400" y="1905000"/>
            <a:ext cx="1657350" cy="6656388"/>
          </a:xfrm>
          <a:prstGeom prst="foldedCorner">
            <a:avLst>
              <a:gd name="adj" fmla="val 12500"/>
            </a:avLst>
          </a:prstGeom>
          <a:noFill/>
          <a:ln w="9525">
            <a:solidFill>
              <a:srgbClr val="990000"/>
            </a:solidFill>
            <a:round/>
            <a:headEnd/>
            <a:tailEnd/>
          </a:ln>
          <a:effectLst/>
        </p:spPr>
        <p:txBody>
          <a:bodyPr anchor="ctr">
            <a:spAutoFit/>
          </a:bodyPr>
          <a:lstStyle/>
          <a:p>
            <a:pPr algn="ctr" eaLnBrk="0" hangingPunct="0">
              <a:spcBef>
                <a:spcPct val="50000"/>
              </a:spcBef>
              <a:defRPr/>
            </a:pPr>
            <a:r>
              <a:rPr kumimoji="1" lang="en-US" sz="2000" b="1" dirty="0">
                <a:solidFill>
                  <a:srgbClr val="FF0000"/>
                </a:solidFill>
                <a:effectLst>
                  <a:outerShdw blurRad="38100" dist="38100" dir="2700000" algn="tl">
                    <a:srgbClr val="C0C0C0"/>
                  </a:outerShdw>
                </a:effectLst>
                <a:latin typeface="Verdana" pitchFamily="34" charset="0"/>
              </a:rPr>
              <a:t>AMRA GLOBAL LOGISTICS LTD</a:t>
            </a:r>
            <a:r>
              <a:rPr kumimoji="1" lang="en-US" b="1" dirty="0">
                <a:solidFill>
                  <a:srgbClr val="003580"/>
                </a:solidFill>
                <a:latin typeface="Verdana" pitchFamily="34" charset="0"/>
              </a:rPr>
              <a:t> </a:t>
            </a:r>
          </a:p>
          <a:p>
            <a:pPr algn="ctr" eaLnBrk="0" hangingPunct="0">
              <a:spcBef>
                <a:spcPct val="50000"/>
              </a:spcBef>
              <a:defRPr/>
            </a:pPr>
            <a:r>
              <a:rPr lang="en-US" dirty="0">
                <a:solidFill>
                  <a:srgbClr val="339933"/>
                </a:solidFill>
                <a:latin typeface="Verdana" pitchFamily="34" charset="0"/>
              </a:rPr>
              <a:t>Networks can be found in almost every major Sea Ports across the World and we are closing almost every day our </a:t>
            </a:r>
            <a:r>
              <a:rPr lang="en-US" b="1" dirty="0">
                <a:solidFill>
                  <a:srgbClr val="0066FF"/>
                </a:solidFill>
                <a:effectLst>
                  <a:outerShdw blurRad="38100" dist="38100" dir="2700000" algn="tl">
                    <a:srgbClr val="C0C0C0"/>
                  </a:outerShdw>
                </a:effectLst>
                <a:latin typeface="Verdana" pitchFamily="34" charset="0"/>
              </a:rPr>
              <a:t>M</a:t>
            </a:r>
            <a:r>
              <a:rPr lang="en-US" b="1" dirty="0">
                <a:solidFill>
                  <a:srgbClr val="FF0000"/>
                </a:solidFill>
                <a:effectLst>
                  <a:outerShdw blurRad="38100" dist="38100" dir="2700000" algn="tl">
                    <a:srgbClr val="C0C0C0"/>
                  </a:outerShdw>
                </a:effectLst>
                <a:latin typeface="Verdana" pitchFamily="34" charset="0"/>
              </a:rPr>
              <a:t>CC box</a:t>
            </a:r>
            <a:r>
              <a:rPr lang="en-US" dirty="0">
                <a:solidFill>
                  <a:srgbClr val="339933"/>
                </a:solidFill>
                <a:latin typeface="Verdana" pitchFamily="34" charset="0"/>
              </a:rPr>
              <a:t> via Singapore.</a:t>
            </a:r>
            <a:endParaRPr kumimoji="1" lang="en-US" dirty="0">
              <a:solidFill>
                <a:srgbClr val="339933"/>
              </a:solidFill>
              <a:latin typeface="Verdana" pitchFamily="34" charset="0"/>
            </a:endParaRPr>
          </a:p>
          <a:p>
            <a:pPr algn="ctr" eaLnBrk="0" hangingPunct="0">
              <a:spcBef>
                <a:spcPct val="50000"/>
              </a:spcBef>
              <a:defRPr/>
            </a:pPr>
            <a:endParaRPr kumimoji="1" lang="en-US" dirty="0">
              <a:solidFill>
                <a:srgbClr val="339933"/>
              </a:solidFill>
              <a:latin typeface="Verdana" pitchFamily="34" charset="0"/>
            </a:endParaRPr>
          </a:p>
        </p:txBody>
      </p:sp>
      <p:pic>
        <p:nvPicPr>
          <p:cNvPr id="19467" name="Picture 13" descr="world-sea-ports"/>
          <p:cNvPicPr>
            <a:picLocks noChangeAspect="1" noChangeArrowheads="1"/>
          </p:cNvPicPr>
          <p:nvPr/>
        </p:nvPicPr>
        <p:blipFill>
          <a:blip r:embed="rId5"/>
          <a:srcRect/>
          <a:stretch>
            <a:fillRect/>
          </a:stretch>
        </p:blipFill>
        <p:spPr bwMode="auto">
          <a:xfrm>
            <a:off x="3086100" y="1524000"/>
            <a:ext cx="3771900" cy="6816725"/>
          </a:xfrm>
          <a:prstGeom prst="rect">
            <a:avLst/>
          </a:prstGeom>
          <a:noFill/>
          <a:ln w="9525">
            <a:noFill/>
            <a:miter lim="800000"/>
            <a:headEnd/>
            <a:tailEnd/>
          </a:ln>
        </p:spPr>
      </p:pic>
      <p:grpSp>
        <p:nvGrpSpPr>
          <p:cNvPr id="19468" name="Group 14"/>
          <p:cNvGrpSpPr>
            <a:grpSpLocks/>
          </p:cNvGrpSpPr>
          <p:nvPr/>
        </p:nvGrpSpPr>
        <p:grpSpPr bwMode="auto">
          <a:xfrm>
            <a:off x="1943100" y="3632200"/>
            <a:ext cx="914400" cy="1211263"/>
            <a:chOff x="2352" y="1824"/>
            <a:chExt cx="864" cy="600"/>
          </a:xfrm>
        </p:grpSpPr>
        <p:sp>
          <p:nvSpPr>
            <p:cNvPr id="19469" name="Line 15"/>
            <p:cNvSpPr>
              <a:spLocks noChangeShapeType="1"/>
            </p:cNvSpPr>
            <p:nvPr/>
          </p:nvSpPr>
          <p:spPr bwMode="auto">
            <a:xfrm>
              <a:off x="2352" y="2256"/>
              <a:ext cx="864" cy="0"/>
            </a:xfrm>
            <a:prstGeom prst="line">
              <a:avLst/>
            </a:prstGeom>
            <a:noFill/>
            <a:ln w="57150" cmpd="thinThick">
              <a:solidFill>
                <a:srgbClr val="339933"/>
              </a:solidFill>
              <a:round/>
              <a:headEnd type="stealth" w="med" len="med"/>
              <a:tailEnd type="stealth" w="med" len="med"/>
            </a:ln>
          </p:spPr>
          <p:txBody>
            <a:bodyPr/>
            <a:lstStyle/>
            <a:p>
              <a:endParaRPr lang="en-US"/>
            </a:p>
          </p:txBody>
        </p:sp>
        <p:sp>
          <p:nvSpPr>
            <p:cNvPr id="19470" name="Line 16"/>
            <p:cNvSpPr>
              <a:spLocks noChangeShapeType="1"/>
            </p:cNvSpPr>
            <p:nvPr/>
          </p:nvSpPr>
          <p:spPr bwMode="auto">
            <a:xfrm>
              <a:off x="2352" y="2112"/>
              <a:ext cx="864" cy="0"/>
            </a:xfrm>
            <a:prstGeom prst="line">
              <a:avLst/>
            </a:prstGeom>
            <a:noFill/>
            <a:ln w="57150" cmpd="thinThick">
              <a:solidFill>
                <a:srgbClr val="FF3300"/>
              </a:solidFill>
              <a:round/>
              <a:headEnd type="stealth" w="med" len="med"/>
              <a:tailEnd type="stealth" w="med" len="med"/>
            </a:ln>
          </p:spPr>
          <p:txBody>
            <a:bodyPr/>
            <a:lstStyle/>
            <a:p>
              <a:endParaRPr lang="en-US"/>
            </a:p>
          </p:txBody>
        </p:sp>
        <p:sp>
          <p:nvSpPr>
            <p:cNvPr id="19471" name="AutoShape 17"/>
            <p:cNvSpPr>
              <a:spLocks noChangeArrowheads="1"/>
            </p:cNvSpPr>
            <p:nvPr/>
          </p:nvSpPr>
          <p:spPr bwMode="auto">
            <a:xfrm rot="-6055035">
              <a:off x="2460" y="1956"/>
              <a:ext cx="600" cy="336"/>
            </a:xfrm>
            <a:prstGeom prst="curvedUpArrow">
              <a:avLst>
                <a:gd name="adj1" fmla="val 35714"/>
                <a:gd name="adj2" fmla="val 71429"/>
                <a:gd name="adj3" fmla="val 33333"/>
              </a:avLst>
            </a:prstGeom>
            <a:solidFill>
              <a:srgbClr val="196FED"/>
            </a:solidFill>
            <a:ln w="9525">
              <a:noFill/>
              <a:miter lim="800000"/>
              <a:headEnd/>
              <a:tailEnd/>
            </a:ln>
          </p:spPr>
          <p:txBody>
            <a:bodyPr vert="eaVert" wrap="none" anchor="ctr"/>
            <a:lstStyle/>
            <a:p>
              <a:endParaRPr lang="en-US"/>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20484"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20482" name="Object 4"/>
          <p:cNvGraphicFramePr>
            <a:graphicFrameLocks noChangeAspect="1"/>
          </p:cNvGraphicFramePr>
          <p:nvPr/>
        </p:nvGraphicFramePr>
        <p:xfrm>
          <a:off x="-3175000" y="0"/>
          <a:ext cx="13208000" cy="9906000"/>
        </p:xfrm>
        <a:graphic>
          <a:graphicData uri="http://schemas.openxmlformats.org/presentationml/2006/ole">
            <p:oleObj spid="_x0000_s20482" name="Bitmap Image" r:id="rId3" imgW="9752381" imgH="7314286" progId="Paint.Picture">
              <p:embed/>
            </p:oleObj>
          </a:graphicData>
        </a:graphic>
      </p:graphicFrame>
      <p:sp>
        <p:nvSpPr>
          <p:cNvPr id="20485"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67591" name="Rectangle 7"/>
          <p:cNvSpPr>
            <a:spLocks noChangeArrowheads="1"/>
          </p:cNvSpPr>
          <p:nvPr/>
        </p:nvSpPr>
        <p:spPr bwMode="auto">
          <a:xfrm>
            <a:off x="800100" y="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20487" name="Rectangle 8"/>
          <p:cNvSpPr>
            <a:spLocks noChangeArrowheads="1"/>
          </p:cNvSpPr>
          <p:nvPr/>
        </p:nvSpPr>
        <p:spPr bwMode="auto">
          <a:xfrm>
            <a:off x="1714500" y="2201863"/>
            <a:ext cx="4857750" cy="6053137"/>
          </a:xfrm>
          <a:prstGeom prst="rect">
            <a:avLst/>
          </a:prstGeom>
          <a:noFill/>
          <a:ln w="9525">
            <a:noFill/>
            <a:miter lim="800000"/>
            <a:headEnd/>
            <a:tailEnd/>
          </a:ln>
        </p:spPr>
        <p:txBody>
          <a:bodyPr/>
          <a:lstStyle/>
          <a:p>
            <a:pPr algn="ctr">
              <a:spcBef>
                <a:spcPct val="20000"/>
              </a:spcBef>
            </a:pPr>
            <a:r>
              <a:rPr lang="en-US" sz="1200" b="1">
                <a:latin typeface="Garamond" pitchFamily="18" charset="0"/>
              </a:rPr>
              <a:t> </a:t>
            </a:r>
            <a:endParaRPr lang="en-US" sz="1400" b="1">
              <a:solidFill>
                <a:srgbClr val="000066"/>
              </a:solidFill>
              <a:latin typeface="Garamond" pitchFamily="18" charset="0"/>
            </a:endParaRPr>
          </a:p>
          <a:p>
            <a:pPr algn="ctr">
              <a:spcBef>
                <a:spcPct val="20000"/>
              </a:spcBef>
            </a:pPr>
            <a:endParaRPr lang="en-US" sz="1200" b="1">
              <a:latin typeface="Garamond" pitchFamily="18" charset="0"/>
            </a:endParaRPr>
          </a:p>
        </p:txBody>
      </p:sp>
      <p:pic>
        <p:nvPicPr>
          <p:cNvPr id="20488" name="Picture 10" descr="BD21370_"/>
          <p:cNvPicPr>
            <a:picLocks noChangeAspect="1" noChangeArrowheads="1"/>
          </p:cNvPicPr>
          <p:nvPr/>
        </p:nvPicPr>
        <p:blipFill>
          <a:blip r:embed="rId4"/>
          <a:srcRect/>
          <a:stretch>
            <a:fillRect/>
          </a:stretch>
        </p:blipFill>
        <p:spPr bwMode="auto">
          <a:xfrm>
            <a:off x="228600" y="9032875"/>
            <a:ext cx="6629400" cy="212725"/>
          </a:xfrm>
          <a:prstGeom prst="rect">
            <a:avLst/>
          </a:prstGeom>
          <a:noFill/>
          <a:ln w="9525">
            <a:noFill/>
            <a:miter lim="800000"/>
            <a:headEnd/>
            <a:tailEnd/>
          </a:ln>
        </p:spPr>
      </p:pic>
      <p:pic>
        <p:nvPicPr>
          <p:cNvPr id="20489" name="Picture 11" descr="BD21370_"/>
          <p:cNvPicPr>
            <a:picLocks noChangeAspect="1" noChangeArrowheads="1"/>
          </p:cNvPicPr>
          <p:nvPr/>
        </p:nvPicPr>
        <p:blipFill>
          <a:blip r:embed="rId4"/>
          <a:srcRect/>
          <a:stretch>
            <a:fillRect/>
          </a:stretch>
        </p:blipFill>
        <p:spPr bwMode="auto">
          <a:xfrm>
            <a:off x="228600" y="1100138"/>
            <a:ext cx="6629400" cy="214312"/>
          </a:xfrm>
          <a:prstGeom prst="rect">
            <a:avLst/>
          </a:prstGeom>
          <a:noFill/>
          <a:ln w="9525">
            <a:noFill/>
            <a:miter lim="800000"/>
            <a:headEnd/>
            <a:tailEnd/>
          </a:ln>
        </p:spPr>
      </p:pic>
      <p:sp>
        <p:nvSpPr>
          <p:cNvPr id="67596" name="Text Box 12"/>
          <p:cNvSpPr txBox="1">
            <a:spLocks noChangeArrowheads="1"/>
          </p:cNvSpPr>
          <p:nvPr/>
        </p:nvSpPr>
        <p:spPr bwMode="auto">
          <a:xfrm>
            <a:off x="350838" y="1651000"/>
            <a:ext cx="6102350" cy="520700"/>
          </a:xfrm>
          <a:prstGeom prst="rect">
            <a:avLst/>
          </a:prstGeom>
          <a:noFill/>
          <a:ln w="9525">
            <a:noFill/>
            <a:miter lim="800000"/>
            <a:headEnd/>
            <a:tailEnd/>
          </a:ln>
          <a:effectLst/>
        </p:spPr>
        <p:txBody>
          <a:bodyPr anchor="ctr"/>
          <a:lstStyle/>
          <a:p>
            <a:pPr>
              <a:spcBef>
                <a:spcPct val="50000"/>
              </a:spcBef>
              <a:defRPr/>
            </a:pPr>
            <a:r>
              <a:rPr lang="en-US" sz="2800" b="1">
                <a:solidFill>
                  <a:srgbClr val="CC0066"/>
                </a:solidFill>
                <a:effectLst>
                  <a:outerShdw blurRad="38100" dist="38100" dir="2700000" algn="tl">
                    <a:srgbClr val="C0C0C0"/>
                  </a:outerShdw>
                </a:effectLst>
              </a:rPr>
              <a:t>W</a:t>
            </a:r>
            <a:r>
              <a:rPr lang="en-US" b="1">
                <a:solidFill>
                  <a:srgbClr val="CC0066"/>
                </a:solidFill>
                <a:effectLst>
                  <a:outerShdw blurRad="38100" dist="38100" dir="2700000" algn="tl">
                    <a:srgbClr val="C0C0C0"/>
                  </a:outerShdw>
                </a:effectLst>
              </a:rPr>
              <a:t>HO</a:t>
            </a:r>
            <a:r>
              <a:rPr lang="en-US" sz="2400" b="1">
                <a:solidFill>
                  <a:srgbClr val="CC0066"/>
                </a:solidFill>
                <a:effectLst>
                  <a:outerShdw blurRad="38100" dist="38100" dir="2700000" algn="tl">
                    <a:srgbClr val="C0C0C0"/>
                  </a:outerShdw>
                </a:effectLst>
              </a:rPr>
              <a:t> </a:t>
            </a:r>
            <a:r>
              <a:rPr lang="en-US" sz="2800" b="1">
                <a:solidFill>
                  <a:srgbClr val="CC0066"/>
                </a:solidFill>
                <a:effectLst>
                  <a:outerShdw blurRad="38100" dist="38100" dir="2700000" algn="tl">
                    <a:srgbClr val="C0C0C0"/>
                  </a:outerShdw>
                </a:effectLst>
              </a:rPr>
              <a:t>W</a:t>
            </a:r>
            <a:r>
              <a:rPr lang="en-US" b="1">
                <a:solidFill>
                  <a:srgbClr val="CC0066"/>
                </a:solidFill>
                <a:effectLst>
                  <a:outerShdw blurRad="38100" dist="38100" dir="2700000" algn="tl">
                    <a:srgbClr val="C0C0C0"/>
                  </a:outerShdw>
                </a:effectLst>
              </a:rPr>
              <a:t>E</a:t>
            </a:r>
            <a:r>
              <a:rPr lang="en-US" sz="2400" b="1">
                <a:solidFill>
                  <a:srgbClr val="CC0066"/>
                </a:solidFill>
                <a:effectLst>
                  <a:outerShdw blurRad="38100" dist="38100" dir="2700000" algn="tl">
                    <a:srgbClr val="C0C0C0"/>
                  </a:outerShdw>
                </a:effectLst>
              </a:rPr>
              <a:t> </a:t>
            </a:r>
            <a:r>
              <a:rPr lang="en-US" sz="2800" b="1">
                <a:solidFill>
                  <a:srgbClr val="CC0066"/>
                </a:solidFill>
                <a:effectLst>
                  <a:outerShdw blurRad="38100" dist="38100" dir="2700000" algn="tl">
                    <a:srgbClr val="C0C0C0"/>
                  </a:outerShdw>
                </a:effectLst>
              </a:rPr>
              <a:t>A</a:t>
            </a:r>
            <a:r>
              <a:rPr lang="en-US" b="1">
                <a:solidFill>
                  <a:srgbClr val="CC0066"/>
                </a:solidFill>
                <a:effectLst>
                  <a:outerShdw blurRad="38100" dist="38100" dir="2700000" algn="tl">
                    <a:srgbClr val="C0C0C0"/>
                  </a:outerShdw>
                </a:effectLst>
              </a:rPr>
              <a:t>RE </a:t>
            </a:r>
            <a:r>
              <a:rPr lang="en-US" sz="3200" b="1">
                <a:solidFill>
                  <a:srgbClr val="CC0066"/>
                </a:solidFill>
                <a:effectLst>
                  <a:outerShdw blurRad="38100" dist="38100" dir="2700000" algn="tl">
                    <a:srgbClr val="C0C0C0"/>
                  </a:outerShdw>
                </a:effectLst>
              </a:rPr>
              <a:t>?</a:t>
            </a:r>
          </a:p>
        </p:txBody>
      </p:sp>
      <p:grpSp>
        <p:nvGrpSpPr>
          <p:cNvPr id="20491" name="Group 13"/>
          <p:cNvGrpSpPr>
            <a:grpSpLocks/>
          </p:cNvGrpSpPr>
          <p:nvPr/>
        </p:nvGrpSpPr>
        <p:grpSpPr bwMode="auto">
          <a:xfrm>
            <a:off x="857250" y="2201863"/>
            <a:ext cx="5772150" cy="6162675"/>
            <a:chOff x="192" y="461"/>
            <a:chExt cx="5856" cy="3667"/>
          </a:xfrm>
        </p:grpSpPr>
        <p:sp>
          <p:nvSpPr>
            <p:cNvPr id="20492" name="Oval 14"/>
            <p:cNvSpPr>
              <a:spLocks noChangeArrowheads="1"/>
            </p:cNvSpPr>
            <p:nvPr/>
          </p:nvSpPr>
          <p:spPr bwMode="auto">
            <a:xfrm>
              <a:off x="505" y="2626"/>
              <a:ext cx="1586" cy="1341"/>
            </a:xfrm>
            <a:prstGeom prst="ellipse">
              <a:avLst/>
            </a:prstGeom>
            <a:solidFill>
              <a:srgbClr val="FFFF99"/>
            </a:solidFill>
            <a:ln w="9525">
              <a:noFill/>
              <a:round/>
              <a:headEnd/>
              <a:tailEnd/>
            </a:ln>
          </p:spPr>
          <p:txBody>
            <a:bodyPr wrap="none" anchor="ctr"/>
            <a:lstStyle/>
            <a:p>
              <a:pPr algn="ctr"/>
              <a:r>
                <a:rPr lang="en-US" sz="1100" b="1">
                  <a:solidFill>
                    <a:srgbClr val="990033"/>
                  </a:solidFill>
                  <a:cs typeface="Arial" charset="0"/>
                </a:rPr>
                <a:t>Market Execution</a:t>
              </a:r>
            </a:p>
          </p:txBody>
        </p:sp>
        <p:sp>
          <p:nvSpPr>
            <p:cNvPr id="20493" name="Oval 15"/>
            <p:cNvSpPr>
              <a:spLocks noChangeArrowheads="1"/>
            </p:cNvSpPr>
            <p:nvPr/>
          </p:nvSpPr>
          <p:spPr bwMode="auto">
            <a:xfrm>
              <a:off x="4094" y="2613"/>
              <a:ext cx="1586" cy="1341"/>
            </a:xfrm>
            <a:prstGeom prst="ellipse">
              <a:avLst/>
            </a:prstGeom>
            <a:solidFill>
              <a:srgbClr val="FFFF99"/>
            </a:solidFill>
            <a:ln w="9525">
              <a:noFill/>
              <a:round/>
              <a:headEnd/>
              <a:tailEnd/>
            </a:ln>
          </p:spPr>
          <p:txBody>
            <a:bodyPr wrap="none" anchor="ctr"/>
            <a:lstStyle/>
            <a:p>
              <a:pPr algn="ctr"/>
              <a:r>
                <a:rPr lang="en-US" sz="1100" b="1">
                  <a:solidFill>
                    <a:srgbClr val="990033"/>
                  </a:solidFill>
                  <a:cs typeface="Arial" charset="0"/>
                </a:rPr>
                <a:t>Demand Fulfillment &amp;</a:t>
              </a:r>
            </a:p>
            <a:p>
              <a:pPr algn="ctr"/>
              <a:r>
                <a:rPr lang="en-US" sz="1100" b="1">
                  <a:solidFill>
                    <a:srgbClr val="990033"/>
                  </a:solidFill>
                  <a:cs typeface="Arial" charset="0"/>
                </a:rPr>
                <a:t>Customer Delight</a:t>
              </a:r>
            </a:p>
          </p:txBody>
        </p:sp>
        <p:sp>
          <p:nvSpPr>
            <p:cNvPr id="20494" name="Oval 16"/>
            <p:cNvSpPr>
              <a:spLocks noChangeArrowheads="1"/>
            </p:cNvSpPr>
            <p:nvPr/>
          </p:nvSpPr>
          <p:spPr bwMode="auto">
            <a:xfrm>
              <a:off x="2216" y="461"/>
              <a:ext cx="1586" cy="1342"/>
            </a:xfrm>
            <a:prstGeom prst="ellipse">
              <a:avLst/>
            </a:prstGeom>
            <a:solidFill>
              <a:srgbClr val="FFFF99"/>
            </a:solidFill>
            <a:ln w="9525">
              <a:noFill/>
              <a:round/>
              <a:headEnd/>
              <a:tailEnd/>
            </a:ln>
          </p:spPr>
          <p:txBody>
            <a:bodyPr wrap="none" anchor="ctr"/>
            <a:lstStyle/>
            <a:p>
              <a:pPr algn="ctr"/>
              <a:r>
                <a:rPr lang="en-US" sz="1100" b="1">
                  <a:solidFill>
                    <a:srgbClr val="990033"/>
                  </a:solidFill>
                  <a:cs typeface="Arial" charset="0"/>
                </a:rPr>
                <a:t>Demand Creation /</a:t>
              </a:r>
            </a:p>
            <a:p>
              <a:pPr algn="ctr"/>
              <a:r>
                <a:rPr lang="en-US" sz="1100" b="1">
                  <a:solidFill>
                    <a:srgbClr val="990033"/>
                  </a:solidFill>
                  <a:cs typeface="Arial" charset="0"/>
                </a:rPr>
                <a:t>Market Development</a:t>
              </a:r>
            </a:p>
          </p:txBody>
        </p:sp>
        <p:sp>
          <p:nvSpPr>
            <p:cNvPr id="20495" name="Oval 17"/>
            <p:cNvSpPr>
              <a:spLocks noChangeArrowheads="1"/>
            </p:cNvSpPr>
            <p:nvPr/>
          </p:nvSpPr>
          <p:spPr bwMode="auto">
            <a:xfrm>
              <a:off x="3218" y="461"/>
              <a:ext cx="668" cy="389"/>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Market</a:t>
              </a:r>
            </a:p>
            <a:p>
              <a:pPr algn="ctr"/>
              <a:r>
                <a:rPr lang="en-US" sz="1000" b="1">
                  <a:solidFill>
                    <a:schemeClr val="bg1"/>
                  </a:solidFill>
                  <a:cs typeface="Arial" charset="0"/>
                </a:rPr>
                <a:t>Intimacy</a:t>
              </a:r>
            </a:p>
          </p:txBody>
        </p:sp>
        <p:sp>
          <p:nvSpPr>
            <p:cNvPr id="20496" name="Oval 18"/>
            <p:cNvSpPr>
              <a:spLocks noChangeArrowheads="1"/>
            </p:cNvSpPr>
            <p:nvPr/>
          </p:nvSpPr>
          <p:spPr bwMode="auto">
            <a:xfrm>
              <a:off x="2091" y="461"/>
              <a:ext cx="668" cy="389"/>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Channel</a:t>
              </a:r>
            </a:p>
            <a:p>
              <a:pPr algn="ctr"/>
              <a:r>
                <a:rPr lang="en-US" sz="1000" b="1">
                  <a:solidFill>
                    <a:schemeClr val="bg1"/>
                  </a:solidFill>
                  <a:cs typeface="Arial" charset="0"/>
                </a:rPr>
                <a:t>Development</a:t>
              </a:r>
            </a:p>
          </p:txBody>
        </p:sp>
        <p:sp>
          <p:nvSpPr>
            <p:cNvPr id="20497" name="Oval 19"/>
            <p:cNvSpPr>
              <a:spLocks noChangeArrowheads="1"/>
            </p:cNvSpPr>
            <p:nvPr/>
          </p:nvSpPr>
          <p:spPr bwMode="auto">
            <a:xfrm>
              <a:off x="1872" y="1200"/>
              <a:ext cx="668" cy="390"/>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Multi-brand</a:t>
              </a:r>
            </a:p>
            <a:p>
              <a:pPr algn="ctr"/>
              <a:r>
                <a:rPr lang="en-US" sz="1000" b="1">
                  <a:solidFill>
                    <a:schemeClr val="bg1"/>
                  </a:solidFill>
                  <a:cs typeface="Arial" charset="0"/>
                </a:rPr>
                <a:t>Management</a:t>
              </a:r>
            </a:p>
          </p:txBody>
        </p:sp>
        <p:sp>
          <p:nvSpPr>
            <p:cNvPr id="20498" name="Oval 20"/>
            <p:cNvSpPr>
              <a:spLocks noChangeArrowheads="1"/>
            </p:cNvSpPr>
            <p:nvPr/>
          </p:nvSpPr>
          <p:spPr bwMode="auto">
            <a:xfrm>
              <a:off x="3460" y="1200"/>
              <a:ext cx="668" cy="390"/>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Relationship</a:t>
              </a:r>
            </a:p>
            <a:p>
              <a:pPr algn="ctr"/>
              <a:r>
                <a:rPr lang="en-US" sz="1000" b="1">
                  <a:solidFill>
                    <a:schemeClr val="bg1"/>
                  </a:solidFill>
                  <a:cs typeface="Arial" charset="0"/>
                </a:rPr>
                <a:t>Management</a:t>
              </a:r>
            </a:p>
          </p:txBody>
        </p:sp>
        <p:sp>
          <p:nvSpPr>
            <p:cNvPr id="20499" name="AutoShape 21"/>
            <p:cNvSpPr>
              <a:spLocks noChangeArrowheads="1"/>
            </p:cNvSpPr>
            <p:nvPr/>
          </p:nvSpPr>
          <p:spPr bwMode="auto">
            <a:xfrm>
              <a:off x="1632" y="1629"/>
              <a:ext cx="2880" cy="2122"/>
            </a:xfrm>
            <a:prstGeom prst="hexagon">
              <a:avLst>
                <a:gd name="adj" fmla="val 33930"/>
                <a:gd name="vf" fmla="val 115470"/>
              </a:avLst>
            </a:prstGeom>
            <a:noFill/>
            <a:ln w="38100">
              <a:solidFill>
                <a:srgbClr val="FF3300"/>
              </a:solidFill>
              <a:miter lim="800000"/>
              <a:headEnd/>
              <a:tailEnd/>
            </a:ln>
          </p:spPr>
          <p:txBody>
            <a:bodyPr wrap="none" anchor="ctr"/>
            <a:lstStyle/>
            <a:p>
              <a:endParaRPr lang="en-US"/>
            </a:p>
          </p:txBody>
        </p:sp>
        <p:sp>
          <p:nvSpPr>
            <p:cNvPr id="20500" name="Oval 22"/>
            <p:cNvSpPr>
              <a:spLocks noChangeArrowheads="1"/>
            </p:cNvSpPr>
            <p:nvPr/>
          </p:nvSpPr>
          <p:spPr bwMode="auto">
            <a:xfrm>
              <a:off x="3385" y="2236"/>
              <a:ext cx="834" cy="779"/>
            </a:xfrm>
            <a:prstGeom prst="ellipse">
              <a:avLst/>
            </a:prstGeom>
            <a:solidFill>
              <a:srgbClr val="FFFF99"/>
            </a:solidFill>
            <a:ln w="9525">
              <a:noFill/>
              <a:round/>
              <a:headEnd/>
              <a:tailEnd/>
            </a:ln>
          </p:spPr>
          <p:txBody>
            <a:bodyPr wrap="none" anchor="ctr"/>
            <a:lstStyle/>
            <a:p>
              <a:pPr algn="ctr"/>
              <a:r>
                <a:rPr lang="en-US" sz="1100" b="1">
                  <a:solidFill>
                    <a:srgbClr val="990033"/>
                  </a:solidFill>
                  <a:cs typeface="Arial" charset="0"/>
                </a:rPr>
                <a:t>Performance/</a:t>
              </a:r>
            </a:p>
            <a:p>
              <a:pPr algn="ctr"/>
              <a:r>
                <a:rPr lang="en-US" sz="1100" b="1">
                  <a:solidFill>
                    <a:srgbClr val="990033"/>
                  </a:solidFill>
                  <a:cs typeface="Arial" charset="0"/>
                </a:rPr>
                <a:t>Finance / IT</a:t>
              </a:r>
            </a:p>
          </p:txBody>
        </p:sp>
        <p:sp>
          <p:nvSpPr>
            <p:cNvPr id="20501" name="Oval 23"/>
            <p:cNvSpPr>
              <a:spLocks noChangeArrowheads="1"/>
            </p:cNvSpPr>
            <p:nvPr/>
          </p:nvSpPr>
          <p:spPr bwMode="auto">
            <a:xfrm>
              <a:off x="3468" y="2063"/>
              <a:ext cx="667" cy="389"/>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Information</a:t>
              </a:r>
            </a:p>
            <a:p>
              <a:pPr algn="ctr"/>
              <a:r>
                <a:rPr lang="en-US" sz="1000" b="1">
                  <a:solidFill>
                    <a:schemeClr val="bg1"/>
                  </a:solidFill>
                  <a:cs typeface="Arial" charset="0"/>
                </a:rPr>
                <a:t>Services</a:t>
              </a:r>
            </a:p>
          </p:txBody>
        </p:sp>
        <p:sp>
          <p:nvSpPr>
            <p:cNvPr id="20502" name="Oval 24"/>
            <p:cNvSpPr>
              <a:spLocks noChangeArrowheads="1"/>
            </p:cNvSpPr>
            <p:nvPr/>
          </p:nvSpPr>
          <p:spPr bwMode="auto">
            <a:xfrm>
              <a:off x="3468" y="2799"/>
              <a:ext cx="667" cy="389"/>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Financial</a:t>
              </a:r>
            </a:p>
            <a:p>
              <a:pPr algn="ctr"/>
              <a:r>
                <a:rPr lang="en-US" sz="1000" b="1">
                  <a:solidFill>
                    <a:schemeClr val="bg1"/>
                  </a:solidFill>
                  <a:cs typeface="Arial" charset="0"/>
                </a:rPr>
                <a:t>Services</a:t>
              </a:r>
            </a:p>
          </p:txBody>
        </p:sp>
        <p:sp>
          <p:nvSpPr>
            <p:cNvPr id="20503" name="Oval 25"/>
            <p:cNvSpPr>
              <a:spLocks noChangeArrowheads="1"/>
            </p:cNvSpPr>
            <p:nvPr/>
          </p:nvSpPr>
          <p:spPr bwMode="auto">
            <a:xfrm>
              <a:off x="2133" y="2236"/>
              <a:ext cx="834" cy="779"/>
            </a:xfrm>
            <a:prstGeom prst="ellipse">
              <a:avLst/>
            </a:prstGeom>
            <a:solidFill>
              <a:srgbClr val="FFFF99"/>
            </a:solidFill>
            <a:ln w="9525">
              <a:noFill/>
              <a:round/>
              <a:headEnd/>
              <a:tailEnd/>
            </a:ln>
          </p:spPr>
          <p:txBody>
            <a:bodyPr wrap="none" anchor="ctr"/>
            <a:lstStyle/>
            <a:p>
              <a:pPr algn="ctr"/>
              <a:r>
                <a:rPr lang="en-US" sz="1100" b="1">
                  <a:solidFill>
                    <a:srgbClr val="990033"/>
                  </a:solidFill>
                  <a:cs typeface="Arial" charset="0"/>
                </a:rPr>
                <a:t>HR</a:t>
              </a:r>
            </a:p>
          </p:txBody>
        </p:sp>
        <p:sp>
          <p:nvSpPr>
            <p:cNvPr id="20504" name="Oval 26"/>
            <p:cNvSpPr>
              <a:spLocks noChangeArrowheads="1"/>
            </p:cNvSpPr>
            <p:nvPr/>
          </p:nvSpPr>
          <p:spPr bwMode="auto">
            <a:xfrm>
              <a:off x="2174" y="1976"/>
              <a:ext cx="668" cy="390"/>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Culture</a:t>
              </a:r>
            </a:p>
          </p:txBody>
        </p:sp>
        <p:sp>
          <p:nvSpPr>
            <p:cNvPr id="20505" name="Oval 27"/>
            <p:cNvSpPr>
              <a:spLocks noChangeArrowheads="1"/>
            </p:cNvSpPr>
            <p:nvPr/>
          </p:nvSpPr>
          <p:spPr bwMode="auto">
            <a:xfrm>
              <a:off x="2174" y="2885"/>
              <a:ext cx="668" cy="390"/>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People</a:t>
              </a:r>
            </a:p>
            <a:p>
              <a:pPr algn="ctr"/>
              <a:r>
                <a:rPr lang="en-US" sz="1000" b="1">
                  <a:solidFill>
                    <a:schemeClr val="bg1"/>
                  </a:solidFill>
                  <a:cs typeface="Arial" charset="0"/>
                </a:rPr>
                <a:t>Development</a:t>
              </a:r>
            </a:p>
          </p:txBody>
        </p:sp>
        <p:sp>
          <p:nvSpPr>
            <p:cNvPr id="20506" name="Oval 28"/>
            <p:cNvSpPr>
              <a:spLocks noChangeArrowheads="1"/>
            </p:cNvSpPr>
            <p:nvPr/>
          </p:nvSpPr>
          <p:spPr bwMode="auto">
            <a:xfrm>
              <a:off x="1745" y="2409"/>
              <a:ext cx="668" cy="390"/>
            </a:xfrm>
            <a:prstGeom prst="ellipse">
              <a:avLst/>
            </a:prstGeom>
            <a:solidFill>
              <a:srgbClr val="000080"/>
            </a:solidFill>
            <a:ln w="9525">
              <a:solidFill>
                <a:schemeClr val="tx1"/>
              </a:solidFill>
              <a:round/>
              <a:headEnd/>
              <a:tailEnd/>
            </a:ln>
          </p:spPr>
          <p:txBody>
            <a:bodyPr wrap="none" anchor="ctr"/>
            <a:lstStyle/>
            <a:p>
              <a:pPr algn="ctr"/>
              <a:r>
                <a:rPr lang="en-US" sz="900" b="1">
                  <a:solidFill>
                    <a:schemeClr val="bg1"/>
                  </a:solidFill>
                  <a:cs typeface="Arial" charset="0"/>
                </a:rPr>
                <a:t>Communication</a:t>
              </a:r>
            </a:p>
          </p:txBody>
        </p:sp>
        <p:sp>
          <p:nvSpPr>
            <p:cNvPr id="20507" name="Oval 29"/>
            <p:cNvSpPr>
              <a:spLocks noChangeArrowheads="1"/>
            </p:cNvSpPr>
            <p:nvPr/>
          </p:nvSpPr>
          <p:spPr bwMode="auto">
            <a:xfrm>
              <a:off x="2675" y="2452"/>
              <a:ext cx="668" cy="390"/>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HR</a:t>
              </a:r>
            </a:p>
            <a:p>
              <a:pPr algn="ctr"/>
              <a:r>
                <a:rPr lang="en-US" sz="1000" b="1">
                  <a:solidFill>
                    <a:schemeClr val="bg1"/>
                  </a:solidFill>
                  <a:cs typeface="Arial" charset="0"/>
                </a:rPr>
                <a:t>Services</a:t>
              </a:r>
            </a:p>
          </p:txBody>
        </p:sp>
        <p:sp>
          <p:nvSpPr>
            <p:cNvPr id="20508" name="Oval 30"/>
            <p:cNvSpPr>
              <a:spLocks noChangeArrowheads="1"/>
            </p:cNvSpPr>
            <p:nvPr/>
          </p:nvSpPr>
          <p:spPr bwMode="auto">
            <a:xfrm>
              <a:off x="4537" y="2361"/>
              <a:ext cx="667" cy="390"/>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Quality</a:t>
              </a:r>
            </a:p>
            <a:p>
              <a:pPr algn="ctr"/>
              <a:r>
                <a:rPr lang="en-US" sz="1000" b="1">
                  <a:solidFill>
                    <a:schemeClr val="bg1"/>
                  </a:solidFill>
                  <a:cs typeface="Arial" charset="0"/>
                </a:rPr>
                <a:t>Surveillance &amp;</a:t>
              </a:r>
            </a:p>
            <a:p>
              <a:pPr algn="ctr"/>
              <a:r>
                <a:rPr lang="en-US" sz="1000" b="1">
                  <a:solidFill>
                    <a:schemeClr val="bg1"/>
                  </a:solidFill>
                  <a:cs typeface="Arial" charset="0"/>
                </a:rPr>
                <a:t>Mgmt </a:t>
              </a:r>
            </a:p>
          </p:txBody>
        </p:sp>
        <p:sp>
          <p:nvSpPr>
            <p:cNvPr id="20509" name="Oval 31"/>
            <p:cNvSpPr>
              <a:spLocks noChangeArrowheads="1"/>
            </p:cNvSpPr>
            <p:nvPr/>
          </p:nvSpPr>
          <p:spPr bwMode="auto">
            <a:xfrm>
              <a:off x="5131" y="2590"/>
              <a:ext cx="668" cy="391"/>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Technical</a:t>
              </a:r>
            </a:p>
            <a:p>
              <a:pPr algn="ctr"/>
              <a:r>
                <a:rPr lang="en-US" sz="1000" b="1">
                  <a:solidFill>
                    <a:schemeClr val="bg1"/>
                  </a:solidFill>
                  <a:cs typeface="Arial" charset="0"/>
                </a:rPr>
                <a:t>Support &amp;</a:t>
              </a:r>
            </a:p>
            <a:p>
              <a:pPr algn="ctr"/>
              <a:r>
                <a:rPr lang="en-US" sz="800" b="1">
                  <a:solidFill>
                    <a:schemeClr val="bg1"/>
                  </a:solidFill>
                  <a:cs typeface="Arial" charset="0"/>
                </a:rPr>
                <a:t>Infrastructure</a:t>
              </a:r>
            </a:p>
          </p:txBody>
        </p:sp>
        <p:sp>
          <p:nvSpPr>
            <p:cNvPr id="20510" name="Oval 32"/>
            <p:cNvSpPr>
              <a:spLocks noChangeArrowheads="1"/>
            </p:cNvSpPr>
            <p:nvPr/>
          </p:nvSpPr>
          <p:spPr bwMode="auto">
            <a:xfrm>
              <a:off x="5332" y="3508"/>
              <a:ext cx="668" cy="391"/>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Service to</a:t>
              </a:r>
            </a:p>
            <a:p>
              <a:pPr algn="ctr"/>
              <a:r>
                <a:rPr lang="en-US" sz="1000" b="1">
                  <a:solidFill>
                    <a:schemeClr val="bg1"/>
                  </a:solidFill>
                  <a:cs typeface="Arial" charset="0"/>
                </a:rPr>
                <a:t>Demand</a:t>
              </a:r>
            </a:p>
          </p:txBody>
        </p:sp>
        <p:sp>
          <p:nvSpPr>
            <p:cNvPr id="20511" name="Oval 33"/>
            <p:cNvSpPr>
              <a:spLocks noChangeArrowheads="1"/>
            </p:cNvSpPr>
            <p:nvPr/>
          </p:nvSpPr>
          <p:spPr bwMode="auto">
            <a:xfrm>
              <a:off x="4674" y="3738"/>
              <a:ext cx="668" cy="390"/>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SCM Solution</a:t>
              </a:r>
            </a:p>
          </p:txBody>
        </p:sp>
        <p:sp>
          <p:nvSpPr>
            <p:cNvPr id="20512" name="Oval 34"/>
            <p:cNvSpPr>
              <a:spLocks noChangeArrowheads="1"/>
            </p:cNvSpPr>
            <p:nvPr/>
          </p:nvSpPr>
          <p:spPr bwMode="auto">
            <a:xfrm>
              <a:off x="3942" y="3554"/>
              <a:ext cx="668" cy="390"/>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Operation</a:t>
              </a:r>
            </a:p>
            <a:p>
              <a:pPr algn="ctr"/>
              <a:r>
                <a:rPr lang="en-US" sz="1000" b="1">
                  <a:solidFill>
                    <a:schemeClr val="bg1"/>
                  </a:solidFill>
                  <a:cs typeface="Arial" charset="0"/>
                </a:rPr>
                <a:t>Planning</a:t>
              </a:r>
            </a:p>
          </p:txBody>
        </p:sp>
        <p:sp>
          <p:nvSpPr>
            <p:cNvPr id="20513" name="Oval 35"/>
            <p:cNvSpPr>
              <a:spLocks noChangeArrowheads="1"/>
            </p:cNvSpPr>
            <p:nvPr/>
          </p:nvSpPr>
          <p:spPr bwMode="auto">
            <a:xfrm>
              <a:off x="5332" y="3049"/>
              <a:ext cx="668" cy="391"/>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Asset</a:t>
              </a:r>
            </a:p>
            <a:p>
              <a:pPr algn="ctr"/>
              <a:r>
                <a:rPr lang="en-US" sz="1000" b="1">
                  <a:solidFill>
                    <a:schemeClr val="bg1"/>
                  </a:solidFill>
                  <a:cs typeface="Arial" charset="0"/>
                </a:rPr>
                <a:t>Development</a:t>
              </a:r>
            </a:p>
            <a:p>
              <a:pPr algn="ctr"/>
              <a:r>
                <a:rPr lang="en-US" sz="1000" b="1">
                  <a:solidFill>
                    <a:schemeClr val="bg1"/>
                  </a:solidFill>
                  <a:cs typeface="Arial" charset="0"/>
                </a:rPr>
                <a:t>&amp; Care</a:t>
              </a:r>
            </a:p>
          </p:txBody>
        </p:sp>
        <p:sp>
          <p:nvSpPr>
            <p:cNvPr id="20514" name="Oval 36"/>
            <p:cNvSpPr>
              <a:spLocks noChangeArrowheads="1"/>
            </p:cNvSpPr>
            <p:nvPr/>
          </p:nvSpPr>
          <p:spPr bwMode="auto">
            <a:xfrm>
              <a:off x="649" y="2453"/>
              <a:ext cx="668" cy="390"/>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Account</a:t>
              </a:r>
            </a:p>
            <a:p>
              <a:pPr algn="ctr"/>
              <a:r>
                <a:rPr lang="en-US" sz="1000" b="1">
                  <a:solidFill>
                    <a:schemeClr val="bg1"/>
                  </a:solidFill>
                  <a:cs typeface="Arial" charset="0"/>
                </a:rPr>
                <a:t>Development</a:t>
              </a:r>
            </a:p>
          </p:txBody>
        </p:sp>
        <p:sp>
          <p:nvSpPr>
            <p:cNvPr id="20515" name="Oval 37"/>
            <p:cNvSpPr>
              <a:spLocks noChangeArrowheads="1"/>
            </p:cNvSpPr>
            <p:nvPr/>
          </p:nvSpPr>
          <p:spPr bwMode="auto">
            <a:xfrm>
              <a:off x="238" y="2866"/>
              <a:ext cx="668" cy="390"/>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Order</a:t>
              </a:r>
            </a:p>
            <a:p>
              <a:pPr algn="ctr"/>
              <a:r>
                <a:rPr lang="en-US" sz="1000" b="1">
                  <a:solidFill>
                    <a:schemeClr val="bg1"/>
                  </a:solidFill>
                  <a:cs typeface="Arial" charset="0"/>
                </a:rPr>
                <a:t>Generation</a:t>
              </a:r>
            </a:p>
          </p:txBody>
        </p:sp>
        <p:sp>
          <p:nvSpPr>
            <p:cNvPr id="20516" name="Oval 38"/>
            <p:cNvSpPr>
              <a:spLocks noChangeArrowheads="1"/>
            </p:cNvSpPr>
            <p:nvPr/>
          </p:nvSpPr>
          <p:spPr bwMode="auto">
            <a:xfrm>
              <a:off x="759" y="3738"/>
              <a:ext cx="668" cy="390"/>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Distribution &amp;</a:t>
              </a:r>
            </a:p>
            <a:p>
              <a:pPr algn="ctr"/>
              <a:r>
                <a:rPr lang="en-US" sz="1000" b="1">
                  <a:solidFill>
                    <a:schemeClr val="bg1"/>
                  </a:solidFill>
                  <a:cs typeface="Arial" charset="0"/>
                </a:rPr>
                <a:t>Warehousing</a:t>
              </a:r>
            </a:p>
          </p:txBody>
        </p:sp>
        <p:sp>
          <p:nvSpPr>
            <p:cNvPr id="20517" name="Oval 39"/>
            <p:cNvSpPr>
              <a:spLocks noChangeArrowheads="1"/>
            </p:cNvSpPr>
            <p:nvPr/>
          </p:nvSpPr>
          <p:spPr bwMode="auto">
            <a:xfrm>
              <a:off x="192" y="3417"/>
              <a:ext cx="668" cy="390"/>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Merchandising</a:t>
              </a:r>
            </a:p>
          </p:txBody>
        </p:sp>
        <p:sp>
          <p:nvSpPr>
            <p:cNvPr id="20518" name="Oval 40"/>
            <p:cNvSpPr>
              <a:spLocks noChangeArrowheads="1"/>
            </p:cNvSpPr>
            <p:nvPr/>
          </p:nvSpPr>
          <p:spPr bwMode="auto">
            <a:xfrm>
              <a:off x="1473" y="3577"/>
              <a:ext cx="667" cy="390"/>
            </a:xfrm>
            <a:prstGeom prst="ellipse">
              <a:avLst/>
            </a:prstGeom>
            <a:solidFill>
              <a:srgbClr val="000080"/>
            </a:solidFill>
            <a:ln w="9525">
              <a:solidFill>
                <a:schemeClr val="tx1"/>
              </a:solidFill>
              <a:round/>
              <a:headEnd/>
              <a:tailEnd/>
            </a:ln>
          </p:spPr>
          <p:txBody>
            <a:bodyPr wrap="none" anchor="ctr"/>
            <a:lstStyle/>
            <a:p>
              <a:pPr algn="ctr"/>
              <a:r>
                <a:rPr lang="en-US" sz="1000" b="1">
                  <a:solidFill>
                    <a:schemeClr val="bg1"/>
                  </a:solidFill>
                  <a:cs typeface="Arial" charset="0"/>
                </a:rPr>
                <a:t>Demand</a:t>
              </a:r>
            </a:p>
            <a:p>
              <a:pPr algn="ctr"/>
              <a:r>
                <a:rPr lang="en-US" sz="1000" b="1">
                  <a:solidFill>
                    <a:schemeClr val="bg1"/>
                  </a:solidFill>
                  <a:cs typeface="Arial" charset="0"/>
                </a:rPr>
                <a:t>&amp; Delivery</a:t>
              </a:r>
            </a:p>
            <a:p>
              <a:pPr algn="ctr"/>
              <a:r>
                <a:rPr lang="en-US" sz="1000" b="1">
                  <a:solidFill>
                    <a:schemeClr val="bg1"/>
                  </a:solidFill>
                  <a:cs typeface="Arial" charset="0"/>
                </a:rPr>
                <a:t>Planning</a:t>
              </a:r>
            </a:p>
          </p:txBody>
        </p:sp>
        <p:grpSp>
          <p:nvGrpSpPr>
            <p:cNvPr id="20519" name="Group 41"/>
            <p:cNvGrpSpPr>
              <a:grpSpLocks/>
            </p:cNvGrpSpPr>
            <p:nvPr/>
          </p:nvGrpSpPr>
          <p:grpSpPr bwMode="auto">
            <a:xfrm>
              <a:off x="4656" y="1104"/>
              <a:ext cx="1392" cy="576"/>
              <a:chOff x="4656" y="1104"/>
              <a:chExt cx="1392" cy="576"/>
            </a:xfrm>
          </p:grpSpPr>
          <p:sp>
            <p:nvSpPr>
              <p:cNvPr id="20520" name="Oval 42"/>
              <p:cNvSpPr>
                <a:spLocks noChangeArrowheads="1"/>
              </p:cNvSpPr>
              <p:nvPr/>
            </p:nvSpPr>
            <p:spPr bwMode="auto">
              <a:xfrm>
                <a:off x="4656" y="1440"/>
                <a:ext cx="432" cy="240"/>
              </a:xfrm>
              <a:prstGeom prst="ellipse">
                <a:avLst/>
              </a:prstGeom>
              <a:solidFill>
                <a:srgbClr val="FFFF99"/>
              </a:solidFill>
              <a:ln w="9525">
                <a:noFill/>
                <a:round/>
                <a:headEnd/>
                <a:tailEnd/>
              </a:ln>
            </p:spPr>
            <p:txBody>
              <a:bodyPr wrap="none" anchor="ctr"/>
              <a:lstStyle/>
              <a:p>
                <a:pPr algn="ctr"/>
                <a:endParaRPr lang="en-US" sz="1000" b="1">
                  <a:cs typeface="Arial" charset="0"/>
                </a:endParaRPr>
              </a:p>
            </p:txBody>
          </p:sp>
          <p:sp>
            <p:nvSpPr>
              <p:cNvPr id="20521" name="Text Box 43"/>
              <p:cNvSpPr txBox="1">
                <a:spLocks noChangeArrowheads="1"/>
              </p:cNvSpPr>
              <p:nvPr/>
            </p:nvSpPr>
            <p:spPr bwMode="auto">
              <a:xfrm>
                <a:off x="5136" y="1488"/>
                <a:ext cx="912" cy="154"/>
              </a:xfrm>
              <a:prstGeom prst="rect">
                <a:avLst/>
              </a:prstGeom>
              <a:noFill/>
              <a:ln w="9525">
                <a:noFill/>
                <a:miter lim="800000"/>
                <a:headEnd/>
                <a:tailEnd/>
              </a:ln>
            </p:spPr>
            <p:txBody>
              <a:bodyPr anchor="ctr"/>
              <a:lstStyle/>
              <a:p>
                <a:pPr>
                  <a:spcBef>
                    <a:spcPct val="50000"/>
                  </a:spcBef>
                </a:pPr>
                <a:r>
                  <a:rPr lang="en-US" sz="1000">
                    <a:cs typeface="Arial" charset="0"/>
                  </a:rPr>
                  <a:t>Competency</a:t>
                </a:r>
              </a:p>
            </p:txBody>
          </p:sp>
          <p:sp>
            <p:nvSpPr>
              <p:cNvPr id="20522" name="Oval 44"/>
              <p:cNvSpPr>
                <a:spLocks noChangeArrowheads="1"/>
              </p:cNvSpPr>
              <p:nvPr/>
            </p:nvSpPr>
            <p:spPr bwMode="auto">
              <a:xfrm>
                <a:off x="4656" y="1104"/>
                <a:ext cx="432" cy="240"/>
              </a:xfrm>
              <a:prstGeom prst="ellipse">
                <a:avLst/>
              </a:prstGeom>
              <a:solidFill>
                <a:srgbClr val="000080"/>
              </a:solidFill>
              <a:ln w="9525">
                <a:solidFill>
                  <a:schemeClr val="tx1"/>
                </a:solidFill>
                <a:round/>
                <a:headEnd/>
                <a:tailEnd/>
              </a:ln>
            </p:spPr>
            <p:txBody>
              <a:bodyPr wrap="none" anchor="ctr"/>
              <a:lstStyle/>
              <a:p>
                <a:pPr algn="ctr"/>
                <a:endParaRPr lang="en-US" sz="1000" b="1">
                  <a:cs typeface="Arial" charset="0"/>
                </a:endParaRPr>
              </a:p>
            </p:txBody>
          </p:sp>
          <p:sp>
            <p:nvSpPr>
              <p:cNvPr id="20523" name="Text Box 45"/>
              <p:cNvSpPr txBox="1">
                <a:spLocks noChangeArrowheads="1"/>
              </p:cNvSpPr>
              <p:nvPr/>
            </p:nvSpPr>
            <p:spPr bwMode="auto">
              <a:xfrm>
                <a:off x="5136" y="1152"/>
                <a:ext cx="912" cy="154"/>
              </a:xfrm>
              <a:prstGeom prst="rect">
                <a:avLst/>
              </a:prstGeom>
              <a:noFill/>
              <a:ln w="9525">
                <a:noFill/>
                <a:miter lim="800000"/>
                <a:headEnd/>
                <a:tailEnd/>
              </a:ln>
            </p:spPr>
            <p:txBody>
              <a:bodyPr anchor="ctr"/>
              <a:lstStyle/>
              <a:p>
                <a:pPr>
                  <a:spcBef>
                    <a:spcPct val="50000"/>
                  </a:spcBef>
                </a:pPr>
                <a:r>
                  <a:rPr lang="en-US" sz="1000">
                    <a:cs typeface="Arial" charset="0"/>
                  </a:rPr>
                  <a:t>Capability</a:t>
                </a:r>
              </a:p>
            </p:txBody>
          </p:sp>
        </p:gr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21509"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21506" name="Object 4"/>
          <p:cNvGraphicFramePr>
            <a:graphicFrameLocks noChangeAspect="1"/>
          </p:cNvGraphicFramePr>
          <p:nvPr/>
        </p:nvGraphicFramePr>
        <p:xfrm>
          <a:off x="-3200400" y="0"/>
          <a:ext cx="13208000" cy="9906000"/>
        </p:xfrm>
        <a:graphic>
          <a:graphicData uri="http://schemas.openxmlformats.org/presentationml/2006/ole">
            <p:oleObj spid="_x0000_s21506" name="Bitmap Image" r:id="rId3" imgW="9752381" imgH="7314286" progId="Paint.Picture">
              <p:embed/>
            </p:oleObj>
          </a:graphicData>
        </a:graphic>
      </p:graphicFrame>
      <p:sp>
        <p:nvSpPr>
          <p:cNvPr id="21510" name="Text Box 5"/>
          <p:cNvSpPr txBox="1">
            <a:spLocks noChangeArrowheads="1"/>
          </p:cNvSpPr>
          <p:nvPr/>
        </p:nvSpPr>
        <p:spPr bwMode="auto">
          <a:xfrm>
            <a:off x="-4763" y="9575800"/>
            <a:ext cx="192405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 </a:t>
            </a:r>
          </a:p>
        </p:txBody>
      </p:sp>
      <p:sp>
        <p:nvSpPr>
          <p:cNvPr id="69639" name="Rectangle 7"/>
          <p:cNvSpPr>
            <a:spLocks noChangeArrowheads="1"/>
          </p:cNvSpPr>
          <p:nvPr/>
        </p:nvSpPr>
        <p:spPr bwMode="auto">
          <a:xfrm>
            <a:off x="800100" y="109538"/>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21512" name="Rectangle 8"/>
          <p:cNvSpPr>
            <a:spLocks noChangeArrowheads="1"/>
          </p:cNvSpPr>
          <p:nvPr/>
        </p:nvSpPr>
        <p:spPr bwMode="auto">
          <a:xfrm>
            <a:off x="1714500" y="2201863"/>
            <a:ext cx="4857750" cy="6053137"/>
          </a:xfrm>
          <a:prstGeom prst="rect">
            <a:avLst/>
          </a:prstGeom>
          <a:noFill/>
          <a:ln w="9525">
            <a:noFill/>
            <a:miter lim="800000"/>
            <a:headEnd/>
            <a:tailEnd/>
          </a:ln>
        </p:spPr>
        <p:txBody>
          <a:bodyPr/>
          <a:lstStyle/>
          <a:p>
            <a:pPr algn="ctr">
              <a:spcBef>
                <a:spcPct val="20000"/>
              </a:spcBef>
            </a:pPr>
            <a:r>
              <a:rPr lang="en-US" sz="1200" b="1">
                <a:latin typeface="Garamond" pitchFamily="18" charset="0"/>
              </a:rPr>
              <a:t> </a:t>
            </a:r>
            <a:endParaRPr lang="en-US" sz="1400" b="1">
              <a:solidFill>
                <a:srgbClr val="000066"/>
              </a:solidFill>
              <a:latin typeface="Garamond" pitchFamily="18" charset="0"/>
            </a:endParaRPr>
          </a:p>
          <a:p>
            <a:pPr algn="ctr">
              <a:spcBef>
                <a:spcPct val="20000"/>
              </a:spcBef>
            </a:pPr>
            <a:endParaRPr lang="en-US" sz="1200" b="1">
              <a:latin typeface="Garamond" pitchFamily="18" charset="0"/>
            </a:endParaRPr>
          </a:p>
        </p:txBody>
      </p:sp>
      <p:pic>
        <p:nvPicPr>
          <p:cNvPr id="21513" name="Picture 10" descr="BD21370_"/>
          <p:cNvPicPr>
            <a:picLocks noChangeAspect="1" noChangeArrowheads="1"/>
          </p:cNvPicPr>
          <p:nvPr/>
        </p:nvPicPr>
        <p:blipFill>
          <a:blip r:embed="rId4"/>
          <a:srcRect/>
          <a:stretch>
            <a:fillRect/>
          </a:stretch>
        </p:blipFill>
        <p:spPr bwMode="auto">
          <a:xfrm>
            <a:off x="228600" y="8812213"/>
            <a:ext cx="6629400" cy="212725"/>
          </a:xfrm>
          <a:prstGeom prst="rect">
            <a:avLst/>
          </a:prstGeom>
          <a:noFill/>
          <a:ln w="9525">
            <a:noFill/>
            <a:miter lim="800000"/>
            <a:headEnd/>
            <a:tailEnd/>
          </a:ln>
        </p:spPr>
      </p:pic>
      <p:pic>
        <p:nvPicPr>
          <p:cNvPr id="21514" name="Picture 11" descr="BD21370_"/>
          <p:cNvPicPr>
            <a:picLocks noChangeAspect="1" noChangeArrowheads="1"/>
          </p:cNvPicPr>
          <p:nvPr/>
        </p:nvPicPr>
        <p:blipFill>
          <a:blip r:embed="rId4"/>
          <a:srcRect/>
          <a:stretch>
            <a:fillRect/>
          </a:stretch>
        </p:blipFill>
        <p:spPr bwMode="auto">
          <a:xfrm>
            <a:off x="228600" y="1100138"/>
            <a:ext cx="6629400" cy="214312"/>
          </a:xfrm>
          <a:prstGeom prst="rect">
            <a:avLst/>
          </a:prstGeom>
          <a:noFill/>
          <a:ln w="9525">
            <a:noFill/>
            <a:miter lim="800000"/>
            <a:headEnd/>
            <a:tailEnd/>
          </a:ln>
        </p:spPr>
      </p:pic>
      <p:sp>
        <p:nvSpPr>
          <p:cNvPr id="21515" name="Text Box 12"/>
          <p:cNvSpPr txBox="1">
            <a:spLocks noChangeArrowheads="1"/>
          </p:cNvSpPr>
          <p:nvPr/>
        </p:nvSpPr>
        <p:spPr bwMode="auto">
          <a:xfrm>
            <a:off x="4171950" y="2311400"/>
            <a:ext cx="2990850" cy="3970338"/>
          </a:xfrm>
          <a:prstGeom prst="rect">
            <a:avLst/>
          </a:prstGeom>
          <a:noFill/>
          <a:ln w="9525">
            <a:noFill/>
            <a:miter lim="800000"/>
            <a:headEnd/>
            <a:tailEnd/>
          </a:ln>
        </p:spPr>
        <p:txBody>
          <a:bodyPr>
            <a:spAutoFit/>
          </a:bodyPr>
          <a:lstStyle/>
          <a:p>
            <a:pPr marL="114300" indent="-114300" eaLnBrk="0" hangingPunct="0">
              <a:buFontTx/>
              <a:buChar char="•"/>
            </a:pPr>
            <a:r>
              <a:rPr kumimoji="1" lang="en-US" sz="1400" b="1" u="sng">
                <a:solidFill>
                  <a:srgbClr val="990000"/>
                </a:solidFill>
                <a:latin typeface="Helvetica" pitchFamily="34" charset="0"/>
              </a:rPr>
              <a:t>Dhaka Office</a:t>
            </a:r>
          </a:p>
          <a:p>
            <a:pPr marL="114300" indent="-114300" eaLnBrk="0" hangingPunct="0"/>
            <a:endParaRPr kumimoji="1" lang="en-US" sz="1400">
              <a:solidFill>
                <a:srgbClr val="003580"/>
              </a:solidFill>
              <a:latin typeface="Helvetica" pitchFamily="34" charset="0"/>
            </a:endParaRPr>
          </a:p>
          <a:p>
            <a:pPr marL="114300" indent="-114300" eaLnBrk="0" hangingPunct="0"/>
            <a:r>
              <a:rPr kumimoji="1" lang="en-US" sz="1400">
                <a:solidFill>
                  <a:srgbClr val="003580"/>
                </a:solidFill>
                <a:latin typeface="Helvetica" pitchFamily="34" charset="0"/>
              </a:rPr>
              <a:t>Gulshan Plaza-Ta-137/1 (2</a:t>
            </a:r>
            <a:r>
              <a:rPr kumimoji="1" lang="en-US" sz="1400" baseline="30000">
                <a:solidFill>
                  <a:srgbClr val="003580"/>
                </a:solidFill>
                <a:latin typeface="Helvetica" pitchFamily="34" charset="0"/>
              </a:rPr>
              <a:t>nd</a:t>
            </a:r>
            <a:r>
              <a:rPr kumimoji="1" lang="en-US" sz="1400">
                <a:solidFill>
                  <a:srgbClr val="003580"/>
                </a:solidFill>
                <a:latin typeface="Helvetica" pitchFamily="34" charset="0"/>
              </a:rPr>
              <a:t> Floor), </a:t>
            </a:r>
          </a:p>
          <a:p>
            <a:pPr marL="114300" indent="-114300" eaLnBrk="0" hangingPunct="0"/>
            <a:r>
              <a:rPr kumimoji="1" lang="en-US" sz="1400">
                <a:solidFill>
                  <a:srgbClr val="003580"/>
                </a:solidFill>
                <a:latin typeface="Helvetica" pitchFamily="34" charset="0"/>
              </a:rPr>
              <a:t>Bir Uttam A.K.Khandakar Sarak</a:t>
            </a:r>
          </a:p>
          <a:p>
            <a:pPr marL="114300" indent="-114300" eaLnBrk="0" hangingPunct="0"/>
            <a:r>
              <a:rPr kumimoji="1" lang="en-US" sz="1400">
                <a:solidFill>
                  <a:srgbClr val="003580"/>
                </a:solidFill>
                <a:latin typeface="Helvetica" pitchFamily="34" charset="0"/>
              </a:rPr>
              <a:t>Gulshan Link Road , Gulshan-1,</a:t>
            </a:r>
          </a:p>
          <a:p>
            <a:pPr marL="114300" indent="-114300" eaLnBrk="0" hangingPunct="0"/>
            <a:r>
              <a:rPr kumimoji="1" lang="en-US" sz="1400">
                <a:solidFill>
                  <a:srgbClr val="003580"/>
                </a:solidFill>
                <a:latin typeface="Helvetica" pitchFamily="34" charset="0"/>
              </a:rPr>
              <a:t>Dhaka-1212, Bangladesh.</a:t>
            </a:r>
          </a:p>
          <a:p>
            <a:pPr marL="114300" indent="-114300" eaLnBrk="0" hangingPunct="0"/>
            <a:endParaRPr kumimoji="1" lang="en-US" sz="1400">
              <a:solidFill>
                <a:srgbClr val="003580"/>
              </a:solidFill>
              <a:latin typeface="Helvetica" pitchFamily="34" charset="0"/>
            </a:endParaRPr>
          </a:p>
          <a:p>
            <a:pPr marL="114300" indent="-114300" eaLnBrk="0" hangingPunct="0">
              <a:buFontTx/>
              <a:buChar char="•"/>
            </a:pPr>
            <a:r>
              <a:rPr kumimoji="1" lang="en-US" sz="1400" b="1" u="sng">
                <a:solidFill>
                  <a:srgbClr val="990000"/>
                </a:solidFill>
                <a:latin typeface="Helvetica" pitchFamily="34" charset="0"/>
              </a:rPr>
              <a:t>Chittagong Office</a:t>
            </a:r>
            <a:endParaRPr kumimoji="1" lang="en-US" sz="1400" u="sng">
              <a:solidFill>
                <a:srgbClr val="990000"/>
              </a:solidFill>
              <a:latin typeface="Helvetica" pitchFamily="34" charset="0"/>
            </a:endParaRPr>
          </a:p>
          <a:p>
            <a:pPr marL="114300" indent="-114300" eaLnBrk="0" hangingPunct="0"/>
            <a:r>
              <a:rPr kumimoji="1" lang="en-US" sz="1400">
                <a:solidFill>
                  <a:srgbClr val="003580"/>
                </a:solidFill>
                <a:latin typeface="Helvetica" pitchFamily="34" charset="0"/>
              </a:rPr>
              <a:t>	</a:t>
            </a:r>
          </a:p>
          <a:p>
            <a:pPr marL="114300" indent="-114300" eaLnBrk="0" hangingPunct="0"/>
            <a:r>
              <a:rPr kumimoji="1" lang="en-US" sz="1400">
                <a:solidFill>
                  <a:srgbClr val="003580"/>
                </a:solidFill>
                <a:latin typeface="Helvetica" pitchFamily="34" charset="0"/>
              </a:rPr>
              <a:t>Rahman Hights (4th Floor),</a:t>
            </a:r>
          </a:p>
          <a:p>
            <a:pPr marL="114300" indent="-114300" eaLnBrk="0" hangingPunct="0"/>
            <a:r>
              <a:rPr kumimoji="1" lang="en-US" sz="1400">
                <a:solidFill>
                  <a:srgbClr val="003580"/>
                </a:solidFill>
                <a:latin typeface="Helvetica" pitchFamily="34" charset="0"/>
              </a:rPr>
              <a:t>1125/A, B Nag Lane,Goshaildanga,</a:t>
            </a:r>
          </a:p>
          <a:p>
            <a:pPr marL="114300" indent="-114300" eaLnBrk="0" hangingPunct="0"/>
            <a:r>
              <a:rPr kumimoji="1" lang="en-US" sz="1400">
                <a:solidFill>
                  <a:srgbClr val="003580"/>
                </a:solidFill>
                <a:latin typeface="Helvetica" pitchFamily="34" charset="0"/>
              </a:rPr>
              <a:t>Agrabad, Chittagong, Bangladesh.</a:t>
            </a:r>
          </a:p>
          <a:p>
            <a:pPr marL="114300" indent="-114300" eaLnBrk="0" hangingPunct="0"/>
            <a:endParaRPr kumimoji="1" lang="en-US" sz="1400" u="sng">
              <a:solidFill>
                <a:srgbClr val="003580"/>
              </a:solidFill>
              <a:latin typeface="Helvetica" pitchFamily="34" charset="0"/>
            </a:endParaRPr>
          </a:p>
          <a:p>
            <a:pPr marL="114300" indent="-114300" eaLnBrk="0" hangingPunct="0">
              <a:buFontTx/>
              <a:buChar char="•"/>
            </a:pPr>
            <a:r>
              <a:rPr kumimoji="1" lang="en-US" sz="1400" b="1" u="sng">
                <a:solidFill>
                  <a:srgbClr val="990000"/>
                </a:solidFill>
                <a:latin typeface="Helvetica" pitchFamily="34" charset="0"/>
              </a:rPr>
              <a:t>Airport Office</a:t>
            </a:r>
            <a:r>
              <a:rPr kumimoji="1" lang="en-US" sz="1400" b="1" u="sng">
                <a:solidFill>
                  <a:srgbClr val="003580"/>
                </a:solidFill>
                <a:latin typeface="Helvetica" pitchFamily="34" charset="0"/>
              </a:rPr>
              <a:t> </a:t>
            </a:r>
          </a:p>
          <a:p>
            <a:pPr marL="114300" indent="-114300" eaLnBrk="0" hangingPunct="0"/>
            <a:r>
              <a:rPr kumimoji="1" lang="en-US" sz="1400">
                <a:solidFill>
                  <a:srgbClr val="003580"/>
                </a:solidFill>
                <a:latin typeface="Helvetica" pitchFamily="34" charset="0"/>
              </a:rPr>
              <a:t>  </a:t>
            </a:r>
          </a:p>
          <a:p>
            <a:pPr marL="114300" indent="-114300" eaLnBrk="0" hangingPunct="0"/>
            <a:r>
              <a:rPr kumimoji="1" lang="en-US" sz="1400">
                <a:solidFill>
                  <a:srgbClr val="003580"/>
                </a:solidFill>
                <a:latin typeface="Helvetica" pitchFamily="34" charset="0"/>
              </a:rPr>
              <a:t>Cargo Terminal Village </a:t>
            </a:r>
          </a:p>
          <a:p>
            <a:pPr marL="114300" indent="-114300" eaLnBrk="0" hangingPunct="0"/>
            <a:r>
              <a:rPr kumimoji="1" lang="en-US" sz="1400">
                <a:solidFill>
                  <a:srgbClr val="003580"/>
                </a:solidFill>
                <a:latin typeface="Helvetica" pitchFamily="34" charset="0"/>
              </a:rPr>
              <a:t>Shahjalal Air Port, Dhaka.</a:t>
            </a:r>
          </a:p>
          <a:p>
            <a:pPr marL="114300" indent="-114300" eaLnBrk="0" hangingPunct="0"/>
            <a:r>
              <a:rPr kumimoji="1" lang="en-US" sz="1400">
                <a:solidFill>
                  <a:srgbClr val="003580"/>
                </a:solidFill>
                <a:latin typeface="Helvetica" pitchFamily="34" charset="0"/>
              </a:rPr>
              <a:t>	</a:t>
            </a:r>
          </a:p>
        </p:txBody>
      </p:sp>
      <p:sp>
        <p:nvSpPr>
          <p:cNvPr id="69645" name="Text Box 13"/>
          <p:cNvSpPr txBox="1">
            <a:spLocks noChangeArrowheads="1"/>
          </p:cNvSpPr>
          <p:nvPr/>
        </p:nvSpPr>
        <p:spPr bwMode="auto">
          <a:xfrm>
            <a:off x="342900" y="1644650"/>
            <a:ext cx="1714500" cy="623888"/>
          </a:xfrm>
          <a:prstGeom prst="rect">
            <a:avLst/>
          </a:prstGeom>
          <a:noFill/>
          <a:ln w="9525">
            <a:noFill/>
            <a:miter lim="800000"/>
            <a:headEnd/>
            <a:tailEnd/>
          </a:ln>
          <a:effectLst/>
        </p:spPr>
        <p:txBody>
          <a:bodyPr anchor="ctr"/>
          <a:lstStyle/>
          <a:p>
            <a:pPr>
              <a:spcBef>
                <a:spcPct val="50000"/>
              </a:spcBef>
              <a:defRPr/>
            </a:pPr>
            <a:r>
              <a:rPr lang="en-US" sz="2800" b="1">
                <a:solidFill>
                  <a:srgbClr val="000099"/>
                </a:solidFill>
                <a:effectLst>
                  <a:outerShdw blurRad="38100" dist="38100" dir="2700000" algn="tl">
                    <a:srgbClr val="C0C0C0"/>
                  </a:outerShdw>
                </a:effectLst>
                <a:latin typeface="Times New Roman" pitchFamily="18" charset="0"/>
                <a:cs typeface="Arial" charset="0"/>
              </a:rPr>
              <a:t>Offices :</a:t>
            </a:r>
          </a:p>
        </p:txBody>
      </p:sp>
      <p:grpSp>
        <p:nvGrpSpPr>
          <p:cNvPr id="21517" name="Group 14"/>
          <p:cNvGrpSpPr>
            <a:grpSpLocks/>
          </p:cNvGrpSpPr>
          <p:nvPr/>
        </p:nvGrpSpPr>
        <p:grpSpPr bwMode="auto">
          <a:xfrm>
            <a:off x="2686050" y="4787900"/>
            <a:ext cx="1028700" cy="1376363"/>
            <a:chOff x="2352" y="1824"/>
            <a:chExt cx="864" cy="600"/>
          </a:xfrm>
        </p:grpSpPr>
        <p:sp>
          <p:nvSpPr>
            <p:cNvPr id="21531" name="Line 15"/>
            <p:cNvSpPr>
              <a:spLocks noChangeShapeType="1"/>
            </p:cNvSpPr>
            <p:nvPr/>
          </p:nvSpPr>
          <p:spPr bwMode="auto">
            <a:xfrm>
              <a:off x="2352" y="2256"/>
              <a:ext cx="864" cy="0"/>
            </a:xfrm>
            <a:prstGeom prst="line">
              <a:avLst/>
            </a:prstGeom>
            <a:noFill/>
            <a:ln w="57150" cmpd="thinThick">
              <a:solidFill>
                <a:srgbClr val="339933"/>
              </a:solidFill>
              <a:round/>
              <a:headEnd type="stealth" w="med" len="med"/>
              <a:tailEnd type="stealth" w="med" len="med"/>
            </a:ln>
          </p:spPr>
          <p:txBody>
            <a:bodyPr/>
            <a:lstStyle/>
            <a:p>
              <a:endParaRPr lang="en-US"/>
            </a:p>
          </p:txBody>
        </p:sp>
        <p:sp>
          <p:nvSpPr>
            <p:cNvPr id="21532" name="Line 16"/>
            <p:cNvSpPr>
              <a:spLocks noChangeShapeType="1"/>
            </p:cNvSpPr>
            <p:nvPr/>
          </p:nvSpPr>
          <p:spPr bwMode="auto">
            <a:xfrm>
              <a:off x="2352" y="2112"/>
              <a:ext cx="864" cy="0"/>
            </a:xfrm>
            <a:prstGeom prst="line">
              <a:avLst/>
            </a:prstGeom>
            <a:noFill/>
            <a:ln w="57150" cmpd="thinThick">
              <a:solidFill>
                <a:srgbClr val="FF3300"/>
              </a:solidFill>
              <a:round/>
              <a:headEnd type="stealth" w="med" len="med"/>
              <a:tailEnd type="stealth" w="med" len="med"/>
            </a:ln>
          </p:spPr>
          <p:txBody>
            <a:bodyPr/>
            <a:lstStyle/>
            <a:p>
              <a:endParaRPr lang="en-US"/>
            </a:p>
          </p:txBody>
        </p:sp>
        <p:sp>
          <p:nvSpPr>
            <p:cNvPr id="21533" name="AutoShape 17"/>
            <p:cNvSpPr>
              <a:spLocks noChangeArrowheads="1"/>
            </p:cNvSpPr>
            <p:nvPr/>
          </p:nvSpPr>
          <p:spPr bwMode="auto">
            <a:xfrm rot="-6055035">
              <a:off x="2460" y="1956"/>
              <a:ext cx="600" cy="336"/>
            </a:xfrm>
            <a:prstGeom prst="curvedUpArrow">
              <a:avLst>
                <a:gd name="adj1" fmla="val 35714"/>
                <a:gd name="adj2" fmla="val 71429"/>
                <a:gd name="adj3" fmla="val 33333"/>
              </a:avLst>
            </a:prstGeom>
            <a:solidFill>
              <a:srgbClr val="196FED"/>
            </a:solidFill>
            <a:ln w="9525">
              <a:noFill/>
              <a:miter lim="800000"/>
              <a:headEnd/>
              <a:tailEnd/>
            </a:ln>
          </p:spPr>
          <p:txBody>
            <a:bodyPr vert="eaVert" wrap="none" anchor="ctr"/>
            <a:lstStyle/>
            <a:p>
              <a:endParaRPr lang="en-US"/>
            </a:p>
          </p:txBody>
        </p:sp>
      </p:grpSp>
      <p:grpSp>
        <p:nvGrpSpPr>
          <p:cNvPr id="21518" name="Group 18"/>
          <p:cNvGrpSpPr>
            <a:grpSpLocks/>
          </p:cNvGrpSpPr>
          <p:nvPr/>
        </p:nvGrpSpPr>
        <p:grpSpPr bwMode="auto">
          <a:xfrm>
            <a:off x="228600" y="2420938"/>
            <a:ext cx="3600450" cy="5724525"/>
            <a:chOff x="288" y="672"/>
            <a:chExt cx="3024" cy="2496"/>
          </a:xfrm>
        </p:grpSpPr>
        <p:pic>
          <p:nvPicPr>
            <p:cNvPr id="21519" name="Picture 19"/>
            <p:cNvPicPr>
              <a:picLocks noChangeAspect="1" noChangeArrowheads="1"/>
            </p:cNvPicPr>
            <p:nvPr/>
          </p:nvPicPr>
          <p:blipFill>
            <a:blip r:embed="rId5"/>
            <a:srcRect/>
            <a:stretch>
              <a:fillRect/>
            </a:stretch>
          </p:blipFill>
          <p:spPr bwMode="auto">
            <a:xfrm>
              <a:off x="288" y="864"/>
              <a:ext cx="1680" cy="2304"/>
            </a:xfrm>
            <a:prstGeom prst="rect">
              <a:avLst/>
            </a:prstGeom>
            <a:solidFill>
              <a:srgbClr val="99A9EF"/>
            </a:solidFill>
            <a:ln w="9525">
              <a:noFill/>
              <a:miter lim="800000"/>
              <a:headEnd/>
              <a:tailEnd/>
            </a:ln>
          </p:spPr>
        </p:pic>
        <p:sp>
          <p:nvSpPr>
            <p:cNvPr id="21520" name="Oval 20"/>
            <p:cNvSpPr>
              <a:spLocks noChangeArrowheads="1"/>
            </p:cNvSpPr>
            <p:nvPr/>
          </p:nvSpPr>
          <p:spPr bwMode="auto">
            <a:xfrm>
              <a:off x="1056" y="1776"/>
              <a:ext cx="192" cy="192"/>
            </a:xfrm>
            <a:prstGeom prst="ellipse">
              <a:avLst/>
            </a:prstGeom>
            <a:noFill/>
            <a:ln w="28575">
              <a:solidFill>
                <a:srgbClr val="FF0000"/>
              </a:solidFill>
              <a:round/>
              <a:headEnd/>
              <a:tailEnd/>
            </a:ln>
          </p:spPr>
          <p:txBody>
            <a:bodyPr wrap="none" anchor="ctr"/>
            <a:lstStyle/>
            <a:p>
              <a:pPr algn="ctr" eaLnBrk="0" hangingPunct="0"/>
              <a:endParaRPr kumimoji="1" lang="en-US" sz="2000">
                <a:solidFill>
                  <a:srgbClr val="196FED"/>
                </a:solidFill>
                <a:cs typeface="Arial" charset="0"/>
              </a:endParaRPr>
            </a:p>
          </p:txBody>
        </p:sp>
        <p:graphicFrame>
          <p:nvGraphicFramePr>
            <p:cNvPr id="21507" name="Object 21"/>
            <p:cNvGraphicFramePr>
              <a:graphicFrameLocks noChangeAspect="1"/>
            </p:cNvGraphicFramePr>
            <p:nvPr/>
          </p:nvGraphicFramePr>
          <p:xfrm>
            <a:off x="1248" y="2448"/>
            <a:ext cx="384" cy="192"/>
          </p:xfrm>
          <a:graphic>
            <a:graphicData uri="http://schemas.openxmlformats.org/presentationml/2006/ole">
              <p:oleObj spid="_x0000_s21507" name="Clip" r:id="rId6" imgW="4708080" imgH="2995200" progId="MS_ClipArt_Gallery.2">
                <p:embed/>
              </p:oleObj>
            </a:graphicData>
          </a:graphic>
        </p:graphicFrame>
        <p:sp>
          <p:nvSpPr>
            <p:cNvPr id="21521" name="AutoShape 22"/>
            <p:cNvSpPr>
              <a:spLocks noChangeArrowheads="1"/>
            </p:cNvSpPr>
            <p:nvPr/>
          </p:nvSpPr>
          <p:spPr bwMode="auto">
            <a:xfrm rot="3021366">
              <a:off x="1193" y="2023"/>
              <a:ext cx="292" cy="85"/>
            </a:xfrm>
            <a:prstGeom prst="leftRightArrow">
              <a:avLst>
                <a:gd name="adj1" fmla="val 50000"/>
                <a:gd name="adj2" fmla="val 68706"/>
              </a:avLst>
            </a:prstGeom>
            <a:solidFill>
              <a:srgbClr val="000099"/>
            </a:solidFill>
            <a:ln w="9525">
              <a:solidFill>
                <a:srgbClr val="3333FF"/>
              </a:solidFill>
              <a:miter lim="800000"/>
              <a:headEnd/>
              <a:tailEnd/>
            </a:ln>
          </p:spPr>
          <p:txBody>
            <a:bodyPr rot="10800000" vert="eaVert" wrap="none" anchor="ctr"/>
            <a:lstStyle/>
            <a:p>
              <a:endParaRPr lang="en-US"/>
            </a:p>
          </p:txBody>
        </p:sp>
        <p:sp>
          <p:nvSpPr>
            <p:cNvPr id="21522" name="Oval 23"/>
            <p:cNvSpPr>
              <a:spLocks noChangeArrowheads="1"/>
            </p:cNvSpPr>
            <p:nvPr/>
          </p:nvSpPr>
          <p:spPr bwMode="auto">
            <a:xfrm>
              <a:off x="1296" y="2208"/>
              <a:ext cx="336" cy="240"/>
            </a:xfrm>
            <a:prstGeom prst="ellipse">
              <a:avLst/>
            </a:prstGeom>
            <a:noFill/>
            <a:ln w="28575">
              <a:solidFill>
                <a:srgbClr val="3333FF"/>
              </a:solidFill>
              <a:round/>
              <a:headEnd/>
              <a:tailEnd/>
            </a:ln>
          </p:spPr>
          <p:txBody>
            <a:bodyPr wrap="none" anchor="ctr"/>
            <a:lstStyle/>
            <a:p>
              <a:pPr algn="ctr" eaLnBrk="0" hangingPunct="0"/>
              <a:endParaRPr kumimoji="1" lang="en-US" sz="2000">
                <a:solidFill>
                  <a:srgbClr val="196FED"/>
                </a:solidFill>
                <a:cs typeface="Arial" charset="0"/>
              </a:endParaRPr>
            </a:p>
          </p:txBody>
        </p:sp>
        <p:sp>
          <p:nvSpPr>
            <p:cNvPr id="21523" name="Oval 24"/>
            <p:cNvSpPr>
              <a:spLocks noChangeArrowheads="1"/>
            </p:cNvSpPr>
            <p:nvPr/>
          </p:nvSpPr>
          <p:spPr bwMode="auto">
            <a:xfrm>
              <a:off x="1824" y="672"/>
              <a:ext cx="768" cy="528"/>
            </a:xfrm>
            <a:prstGeom prst="ellipse">
              <a:avLst/>
            </a:prstGeom>
            <a:noFill/>
            <a:ln w="28575">
              <a:solidFill>
                <a:srgbClr val="FF0000"/>
              </a:solidFill>
              <a:round/>
              <a:headEnd/>
              <a:tailEnd/>
            </a:ln>
          </p:spPr>
          <p:txBody>
            <a:bodyPr wrap="none" anchor="ctr"/>
            <a:lstStyle/>
            <a:p>
              <a:endParaRPr lang="en-US"/>
            </a:p>
          </p:txBody>
        </p:sp>
        <p:sp>
          <p:nvSpPr>
            <p:cNvPr id="21524" name="Line 25"/>
            <p:cNvSpPr>
              <a:spLocks noChangeShapeType="1"/>
            </p:cNvSpPr>
            <p:nvPr/>
          </p:nvSpPr>
          <p:spPr bwMode="auto">
            <a:xfrm rot="20822346" flipV="1">
              <a:off x="1008" y="768"/>
              <a:ext cx="1392" cy="912"/>
            </a:xfrm>
            <a:prstGeom prst="line">
              <a:avLst/>
            </a:prstGeom>
            <a:noFill/>
            <a:ln w="28575">
              <a:solidFill>
                <a:srgbClr val="FF0000"/>
              </a:solidFill>
              <a:round/>
              <a:headEnd/>
              <a:tailEnd/>
            </a:ln>
          </p:spPr>
          <p:txBody>
            <a:bodyPr wrap="none" anchor="ctr"/>
            <a:lstStyle/>
            <a:p>
              <a:endParaRPr lang="en-US"/>
            </a:p>
          </p:txBody>
        </p:sp>
        <p:sp>
          <p:nvSpPr>
            <p:cNvPr id="21525" name="Line 26"/>
            <p:cNvSpPr>
              <a:spLocks noChangeShapeType="1"/>
            </p:cNvSpPr>
            <p:nvPr/>
          </p:nvSpPr>
          <p:spPr bwMode="auto">
            <a:xfrm rot="20914916" flipV="1">
              <a:off x="1104" y="1095"/>
              <a:ext cx="1776" cy="489"/>
            </a:xfrm>
            <a:prstGeom prst="line">
              <a:avLst/>
            </a:prstGeom>
            <a:noFill/>
            <a:ln w="28575">
              <a:solidFill>
                <a:srgbClr val="FF0000"/>
              </a:solidFill>
              <a:round/>
              <a:headEnd/>
              <a:tailEnd/>
            </a:ln>
          </p:spPr>
          <p:txBody>
            <a:bodyPr wrap="none" anchor="ctr"/>
            <a:lstStyle/>
            <a:p>
              <a:endParaRPr lang="en-US"/>
            </a:p>
          </p:txBody>
        </p:sp>
        <p:sp>
          <p:nvSpPr>
            <p:cNvPr id="69659" name="Text Box 27"/>
            <p:cNvSpPr txBox="1">
              <a:spLocks noChangeArrowheads="1"/>
            </p:cNvSpPr>
            <p:nvPr/>
          </p:nvSpPr>
          <p:spPr bwMode="auto">
            <a:xfrm>
              <a:off x="1920" y="720"/>
              <a:ext cx="672" cy="338"/>
            </a:xfrm>
            <a:prstGeom prst="rect">
              <a:avLst/>
            </a:prstGeom>
            <a:noFill/>
            <a:ln w="9525">
              <a:noFill/>
              <a:miter lim="800000"/>
              <a:headEnd/>
              <a:tailEnd/>
            </a:ln>
            <a:effectLst/>
          </p:spPr>
          <p:txBody>
            <a:bodyPr>
              <a:spAutoFit/>
            </a:bodyPr>
            <a:lstStyle/>
            <a:p>
              <a:pPr algn="ctr" eaLnBrk="0" hangingPunct="0">
                <a:defRPr/>
              </a:pPr>
              <a:r>
                <a:rPr kumimoji="1" lang="en-US" sz="900" b="1">
                  <a:solidFill>
                    <a:srgbClr val="FF3300"/>
                  </a:solidFill>
                  <a:effectLst>
                    <a:outerShdw blurRad="38100" dist="38100" dir="2700000" algn="tl">
                      <a:srgbClr val="C0C0C0"/>
                    </a:outerShdw>
                  </a:effectLst>
                  <a:latin typeface="Verdana" pitchFamily="34" charset="0"/>
                  <a:cs typeface="Arial" charset="0"/>
                </a:rPr>
                <a:t>For</a:t>
              </a:r>
            </a:p>
            <a:p>
              <a:pPr algn="ctr" eaLnBrk="0" hangingPunct="0">
                <a:defRPr/>
              </a:pPr>
              <a:r>
                <a:rPr kumimoji="1" lang="en-US" sz="900" b="1">
                  <a:solidFill>
                    <a:srgbClr val="FF3300"/>
                  </a:solidFill>
                  <a:effectLst>
                    <a:outerShdw blurRad="38100" dist="38100" dir="2700000" algn="tl">
                      <a:srgbClr val="C0C0C0"/>
                    </a:outerShdw>
                  </a:effectLst>
                  <a:latin typeface="Verdana" pitchFamily="34" charset="0"/>
                  <a:cs typeface="Arial" charset="0"/>
                </a:rPr>
                <a:t>    Customer’s Around DHAKA</a:t>
              </a:r>
            </a:p>
          </p:txBody>
        </p:sp>
        <p:sp>
          <p:nvSpPr>
            <p:cNvPr id="21527" name="Oval 28"/>
            <p:cNvSpPr>
              <a:spLocks noChangeArrowheads="1"/>
            </p:cNvSpPr>
            <p:nvPr/>
          </p:nvSpPr>
          <p:spPr bwMode="auto">
            <a:xfrm>
              <a:off x="2352" y="1104"/>
              <a:ext cx="768" cy="528"/>
            </a:xfrm>
            <a:prstGeom prst="ellipse">
              <a:avLst/>
            </a:prstGeom>
            <a:noFill/>
            <a:ln w="28575">
              <a:solidFill>
                <a:srgbClr val="3333FF"/>
              </a:solidFill>
              <a:round/>
              <a:headEnd/>
              <a:tailEnd/>
            </a:ln>
          </p:spPr>
          <p:txBody>
            <a:bodyPr wrap="none" anchor="ctr"/>
            <a:lstStyle/>
            <a:p>
              <a:endParaRPr lang="en-US"/>
            </a:p>
          </p:txBody>
        </p:sp>
        <p:sp>
          <p:nvSpPr>
            <p:cNvPr id="21528" name="Line 29"/>
            <p:cNvSpPr>
              <a:spLocks noChangeShapeType="1"/>
            </p:cNvSpPr>
            <p:nvPr/>
          </p:nvSpPr>
          <p:spPr bwMode="auto">
            <a:xfrm rot="20822346" flipV="1">
              <a:off x="1440" y="1248"/>
              <a:ext cx="1392" cy="912"/>
            </a:xfrm>
            <a:prstGeom prst="line">
              <a:avLst/>
            </a:prstGeom>
            <a:noFill/>
            <a:ln w="28575">
              <a:solidFill>
                <a:srgbClr val="3333FF"/>
              </a:solidFill>
              <a:round/>
              <a:headEnd/>
              <a:tailEnd/>
            </a:ln>
          </p:spPr>
          <p:txBody>
            <a:bodyPr wrap="none" anchor="ctr"/>
            <a:lstStyle/>
            <a:p>
              <a:endParaRPr lang="en-US"/>
            </a:p>
          </p:txBody>
        </p:sp>
        <p:sp>
          <p:nvSpPr>
            <p:cNvPr id="21529" name="Line 30"/>
            <p:cNvSpPr>
              <a:spLocks noChangeShapeType="1"/>
            </p:cNvSpPr>
            <p:nvPr/>
          </p:nvSpPr>
          <p:spPr bwMode="auto">
            <a:xfrm rot="20914916" flipV="1">
              <a:off x="1536" y="1584"/>
              <a:ext cx="1776" cy="489"/>
            </a:xfrm>
            <a:prstGeom prst="line">
              <a:avLst/>
            </a:prstGeom>
            <a:noFill/>
            <a:ln w="28575">
              <a:solidFill>
                <a:srgbClr val="3333FF"/>
              </a:solidFill>
              <a:round/>
              <a:headEnd/>
              <a:tailEnd/>
            </a:ln>
          </p:spPr>
          <p:txBody>
            <a:bodyPr wrap="none" anchor="ctr"/>
            <a:lstStyle/>
            <a:p>
              <a:endParaRPr lang="en-US"/>
            </a:p>
          </p:txBody>
        </p:sp>
        <p:sp>
          <p:nvSpPr>
            <p:cNvPr id="69663" name="Text Box 31"/>
            <p:cNvSpPr txBox="1">
              <a:spLocks noChangeArrowheads="1"/>
            </p:cNvSpPr>
            <p:nvPr/>
          </p:nvSpPr>
          <p:spPr bwMode="auto">
            <a:xfrm>
              <a:off x="2352" y="1200"/>
              <a:ext cx="779" cy="338"/>
            </a:xfrm>
            <a:prstGeom prst="rect">
              <a:avLst/>
            </a:prstGeom>
            <a:noFill/>
            <a:ln w="9525">
              <a:noFill/>
              <a:miter lim="800000"/>
              <a:headEnd/>
              <a:tailEnd/>
            </a:ln>
            <a:effectLst/>
          </p:spPr>
          <p:txBody>
            <a:bodyPr>
              <a:spAutoFit/>
            </a:bodyPr>
            <a:lstStyle/>
            <a:p>
              <a:pPr algn="ctr" eaLnBrk="0" hangingPunct="0">
                <a:defRPr/>
              </a:pPr>
              <a:r>
                <a:rPr kumimoji="1" lang="en-US" sz="900" b="1">
                  <a:solidFill>
                    <a:srgbClr val="3333FF"/>
                  </a:solidFill>
                  <a:effectLst>
                    <a:outerShdw blurRad="38100" dist="38100" dir="2700000" algn="tl">
                      <a:srgbClr val="C0C0C0"/>
                    </a:outerShdw>
                  </a:effectLst>
                  <a:latin typeface="Verdana" pitchFamily="34" charset="0"/>
                  <a:cs typeface="Arial" charset="0"/>
                </a:rPr>
                <a:t>For</a:t>
              </a:r>
            </a:p>
            <a:p>
              <a:pPr algn="ctr" eaLnBrk="0" hangingPunct="0">
                <a:defRPr/>
              </a:pPr>
              <a:r>
                <a:rPr kumimoji="1" lang="en-US" sz="900" b="1">
                  <a:solidFill>
                    <a:srgbClr val="3333FF"/>
                  </a:solidFill>
                  <a:effectLst>
                    <a:outerShdw blurRad="38100" dist="38100" dir="2700000" algn="tl">
                      <a:srgbClr val="C0C0C0"/>
                    </a:outerShdw>
                  </a:effectLst>
                  <a:latin typeface="Verdana" pitchFamily="34" charset="0"/>
                  <a:cs typeface="Arial" charset="0"/>
                </a:rPr>
                <a:t> Customer’s Around CTG</a:t>
              </a: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ctrTitle"/>
          </p:nvPr>
        </p:nvSpPr>
        <p:spPr>
          <a:xfrm>
            <a:off x="514350" y="3076575"/>
            <a:ext cx="5829300" cy="2124075"/>
          </a:xfrm>
        </p:spPr>
        <p:txBody>
          <a:bodyPr/>
          <a:lstStyle/>
          <a:p>
            <a:pPr eaLnBrk="1" hangingPunct="1"/>
            <a:endParaRPr lang="en-US" smtClean="0"/>
          </a:p>
        </p:txBody>
      </p:sp>
      <p:sp>
        <p:nvSpPr>
          <p:cNvPr id="22533" name="Rectangle 3"/>
          <p:cNvSpPr>
            <a:spLocks noGrp="1" noChangeArrowheads="1"/>
          </p:cNvSpPr>
          <p:nvPr>
            <p:ph type="subTitle" idx="1"/>
          </p:nvPr>
        </p:nvSpPr>
        <p:spPr>
          <a:xfrm>
            <a:off x="1028700" y="5613400"/>
            <a:ext cx="4800600" cy="2532063"/>
          </a:xfrm>
        </p:spPr>
        <p:txBody>
          <a:bodyPr/>
          <a:lstStyle/>
          <a:p>
            <a:pPr eaLnBrk="1" hangingPunct="1"/>
            <a:endParaRPr lang="en-US" smtClean="0"/>
          </a:p>
        </p:txBody>
      </p:sp>
      <p:graphicFrame>
        <p:nvGraphicFramePr>
          <p:cNvPr id="22530" name="Object 4"/>
          <p:cNvGraphicFramePr>
            <a:graphicFrameLocks noChangeAspect="1"/>
          </p:cNvGraphicFramePr>
          <p:nvPr/>
        </p:nvGraphicFramePr>
        <p:xfrm>
          <a:off x="-3175000" y="0"/>
          <a:ext cx="13208000" cy="9906000"/>
        </p:xfrm>
        <a:graphic>
          <a:graphicData uri="http://schemas.openxmlformats.org/presentationml/2006/ole">
            <p:oleObj spid="_x0000_s22530" name="Bitmap Image" r:id="rId3" imgW="9752381" imgH="7314286" progId="Paint.Picture">
              <p:embed/>
            </p:oleObj>
          </a:graphicData>
        </a:graphic>
      </p:graphicFrame>
      <p:sp>
        <p:nvSpPr>
          <p:cNvPr id="22534" name="Text Box 5"/>
          <p:cNvSpPr txBox="1">
            <a:spLocks noChangeArrowheads="1"/>
          </p:cNvSpPr>
          <p:nvPr/>
        </p:nvSpPr>
        <p:spPr bwMode="auto">
          <a:xfrm>
            <a:off x="-4763" y="9575800"/>
            <a:ext cx="1892301" cy="228600"/>
          </a:xfrm>
          <a:prstGeom prst="rect">
            <a:avLst/>
          </a:prstGeom>
          <a:noFill/>
          <a:ln w="9525">
            <a:noFill/>
            <a:miter lim="800000"/>
            <a:headEnd/>
            <a:tailEnd/>
          </a:ln>
        </p:spPr>
        <p:txBody>
          <a:bodyPr wrap="none">
            <a:spAutoFit/>
          </a:bodyPr>
          <a:lstStyle/>
          <a:p>
            <a:pPr eaLnBrk="0" hangingPunct="0"/>
            <a:r>
              <a:rPr kumimoji="1" lang="en-US" sz="900">
                <a:solidFill>
                  <a:schemeClr val="bg1"/>
                </a:solidFill>
                <a:latin typeface="Helvetica" pitchFamily="34" charset="0"/>
              </a:rPr>
              <a:t>AMRA GLOBAL LOGISTICS LTD</a:t>
            </a:r>
          </a:p>
        </p:txBody>
      </p:sp>
      <p:sp>
        <p:nvSpPr>
          <p:cNvPr id="70662" name="Rectangle 6"/>
          <p:cNvSpPr>
            <a:spLocks noChangeArrowheads="1"/>
          </p:cNvSpPr>
          <p:nvPr/>
        </p:nvSpPr>
        <p:spPr bwMode="auto">
          <a:xfrm>
            <a:off x="800100" y="330200"/>
            <a:ext cx="5429250" cy="990600"/>
          </a:xfrm>
          <a:prstGeom prst="rect">
            <a:avLst/>
          </a:prstGeom>
          <a:noFill/>
          <a:ln w="9525">
            <a:noFill/>
            <a:miter lim="800000"/>
            <a:headEnd/>
            <a:tailEnd/>
          </a:ln>
        </p:spPr>
        <p:txBody>
          <a:bodyPr/>
          <a:lstStyle/>
          <a:p>
            <a:pPr algn="ctr">
              <a:defRPr/>
            </a:pPr>
            <a:r>
              <a:rPr lang="en-US" sz="3200" b="1" dirty="0">
                <a:solidFill>
                  <a:srgbClr val="FF0000"/>
                </a:solidFill>
                <a:effectLst>
                  <a:outerShdw blurRad="38100" dist="38100" dir="2700000" algn="tl">
                    <a:srgbClr val="C0C0C0"/>
                  </a:outerShdw>
                </a:effectLst>
                <a:latin typeface="Garamond" pitchFamily="18" charset="0"/>
              </a:rPr>
              <a:t>AMRA GLOBAL LOGISTICS LTD</a:t>
            </a:r>
            <a:endParaRPr lang="en-US" sz="3200" b="1" dirty="0">
              <a:solidFill>
                <a:srgbClr val="0066FF"/>
              </a:solidFill>
              <a:effectLst>
                <a:outerShdw blurRad="38100" dist="38100" dir="2700000" algn="tl">
                  <a:srgbClr val="C0C0C0"/>
                </a:outerShdw>
              </a:effectLst>
              <a:latin typeface="Garamond" pitchFamily="18" charset="0"/>
            </a:endParaRPr>
          </a:p>
        </p:txBody>
      </p:sp>
      <p:sp>
        <p:nvSpPr>
          <p:cNvPr id="22536" name="Rectangle 7"/>
          <p:cNvSpPr>
            <a:spLocks noChangeArrowheads="1"/>
          </p:cNvSpPr>
          <p:nvPr/>
        </p:nvSpPr>
        <p:spPr bwMode="auto">
          <a:xfrm>
            <a:off x="1714500" y="2201863"/>
            <a:ext cx="4857750" cy="6053137"/>
          </a:xfrm>
          <a:prstGeom prst="rect">
            <a:avLst/>
          </a:prstGeom>
          <a:noFill/>
          <a:ln w="9525">
            <a:noFill/>
            <a:miter lim="800000"/>
            <a:headEnd/>
            <a:tailEnd/>
          </a:ln>
        </p:spPr>
        <p:txBody>
          <a:bodyPr/>
          <a:lstStyle/>
          <a:p>
            <a:pPr algn="ctr">
              <a:spcBef>
                <a:spcPct val="20000"/>
              </a:spcBef>
            </a:pPr>
            <a:r>
              <a:rPr lang="en-US" sz="1200" b="1">
                <a:latin typeface="Garamond" pitchFamily="18" charset="0"/>
              </a:rPr>
              <a:t> </a:t>
            </a:r>
            <a:endParaRPr lang="en-US" sz="1400" b="1">
              <a:solidFill>
                <a:srgbClr val="000066"/>
              </a:solidFill>
              <a:latin typeface="Garamond" pitchFamily="18" charset="0"/>
            </a:endParaRPr>
          </a:p>
          <a:p>
            <a:pPr algn="ctr">
              <a:spcBef>
                <a:spcPct val="20000"/>
              </a:spcBef>
            </a:pPr>
            <a:endParaRPr lang="en-US" sz="1200" b="1">
              <a:latin typeface="Garamond" pitchFamily="18" charset="0"/>
            </a:endParaRPr>
          </a:p>
        </p:txBody>
      </p:sp>
      <p:pic>
        <p:nvPicPr>
          <p:cNvPr id="22537" name="Picture 8" descr="BD21370_"/>
          <p:cNvPicPr>
            <a:picLocks noChangeAspect="1" noChangeArrowheads="1"/>
          </p:cNvPicPr>
          <p:nvPr/>
        </p:nvPicPr>
        <p:blipFill>
          <a:blip r:embed="rId4"/>
          <a:srcRect/>
          <a:stretch>
            <a:fillRect/>
          </a:stretch>
        </p:blipFill>
        <p:spPr bwMode="auto">
          <a:xfrm>
            <a:off x="228600" y="8702675"/>
            <a:ext cx="6629400" cy="212725"/>
          </a:xfrm>
          <a:prstGeom prst="rect">
            <a:avLst/>
          </a:prstGeom>
          <a:noFill/>
          <a:ln w="9525">
            <a:noFill/>
            <a:miter lim="800000"/>
            <a:headEnd/>
            <a:tailEnd/>
          </a:ln>
        </p:spPr>
      </p:pic>
      <p:pic>
        <p:nvPicPr>
          <p:cNvPr id="22538" name="Picture 9" descr="BD21370_"/>
          <p:cNvPicPr>
            <a:picLocks noChangeAspect="1" noChangeArrowheads="1"/>
          </p:cNvPicPr>
          <p:nvPr/>
        </p:nvPicPr>
        <p:blipFill>
          <a:blip r:embed="rId4"/>
          <a:srcRect/>
          <a:stretch>
            <a:fillRect/>
          </a:stretch>
        </p:blipFill>
        <p:spPr bwMode="auto">
          <a:xfrm>
            <a:off x="228600" y="1878013"/>
            <a:ext cx="6629400" cy="212725"/>
          </a:xfrm>
          <a:prstGeom prst="rect">
            <a:avLst/>
          </a:prstGeom>
          <a:noFill/>
          <a:ln w="9525">
            <a:noFill/>
            <a:miter lim="800000"/>
            <a:headEnd/>
            <a:tailEnd/>
          </a:ln>
        </p:spPr>
      </p:pic>
      <p:sp>
        <p:nvSpPr>
          <p:cNvPr id="70666" name="Rectangle 10"/>
          <p:cNvSpPr>
            <a:spLocks noChangeArrowheads="1"/>
          </p:cNvSpPr>
          <p:nvPr/>
        </p:nvSpPr>
        <p:spPr bwMode="auto">
          <a:xfrm>
            <a:off x="857250" y="2317750"/>
            <a:ext cx="5029200" cy="823913"/>
          </a:xfrm>
          <a:prstGeom prst="rect">
            <a:avLst/>
          </a:prstGeom>
          <a:noFill/>
          <a:ln w="9525">
            <a:noFill/>
            <a:miter lim="800000"/>
            <a:headEnd/>
            <a:tailEnd/>
          </a:ln>
          <a:effectLst/>
        </p:spPr>
        <p:txBody>
          <a:bodyPr>
            <a:spAutoFit/>
          </a:bodyPr>
          <a:lstStyle/>
          <a:p>
            <a:pPr algn="ctr">
              <a:defRPr/>
            </a:pPr>
            <a:r>
              <a:rPr lang="en-US" sz="4800" b="1">
                <a:solidFill>
                  <a:srgbClr val="CC0066"/>
                </a:solidFill>
                <a:effectLst>
                  <a:outerShdw blurRad="38100" dist="38100" dir="2700000" algn="tl">
                    <a:srgbClr val="C0C0C0"/>
                  </a:outerShdw>
                </a:effectLst>
              </a:rPr>
              <a:t>THANK YOU</a:t>
            </a:r>
          </a:p>
        </p:txBody>
      </p:sp>
      <p:graphicFrame>
        <p:nvGraphicFramePr>
          <p:cNvPr id="22531" name="Object 11"/>
          <p:cNvGraphicFramePr>
            <a:graphicFrameLocks noChangeAspect="1"/>
          </p:cNvGraphicFramePr>
          <p:nvPr/>
        </p:nvGraphicFramePr>
        <p:xfrm>
          <a:off x="971550" y="3852863"/>
          <a:ext cx="4857750" cy="3962400"/>
        </p:xfrm>
        <a:graphic>
          <a:graphicData uri="http://schemas.openxmlformats.org/presentationml/2006/ole">
            <p:oleObj spid="_x0000_s22531" name="Image" r:id="rId5" imgW="9378044" imgH="4549241" progId="Photoshop.Image.4">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1442</TotalTime>
  <Words>1904</Words>
  <Application>Microsoft Office PowerPoint</Application>
  <PresentationFormat>A4 Paper (210x297 mm)</PresentationFormat>
  <Paragraphs>367</Paragraphs>
  <Slides>22</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4</vt:i4>
      </vt:variant>
      <vt:variant>
        <vt:lpstr>Slide Titles</vt:lpstr>
      </vt:variant>
      <vt:variant>
        <vt:i4>22</vt:i4>
      </vt:variant>
    </vt:vector>
  </HeadingPairs>
  <TitlesOfParts>
    <vt:vector size="36" baseType="lpstr">
      <vt:lpstr>Arial</vt:lpstr>
      <vt:lpstr>Calibri</vt:lpstr>
      <vt:lpstr>Helvetica</vt:lpstr>
      <vt:lpstr>Garamond</vt:lpstr>
      <vt:lpstr>Trebuchet MS</vt:lpstr>
      <vt:lpstr>Verdana</vt:lpstr>
      <vt:lpstr>Wingdings</vt:lpstr>
      <vt:lpstr>Times New Roman</vt:lpstr>
      <vt:lpstr>Rockwell</vt:lpstr>
      <vt:lpstr>Default Design</vt:lpstr>
      <vt:lpstr>Bitmap Image</vt:lpstr>
      <vt:lpstr>Microsoft Graph 2000 Chart</vt:lpstr>
      <vt:lpstr>Microsoft Clip Gallery</vt:lpstr>
      <vt:lpstr>Adobe Photoshop Image</vt:lpstr>
      <vt:lpstr>Slide 1</vt:lpstr>
      <vt:lpstr>Slide 2</vt:lpstr>
      <vt:lpstr>Slide 3</vt:lpstr>
      <vt:lpstr>Slide 4</vt:lpstr>
      <vt:lpstr>Slide 5</vt:lpstr>
      <vt:lpstr>Slide 6</vt:lpstr>
      <vt:lpstr>  </vt:lpstr>
      <vt:lpstr>Slide 8</vt:lpstr>
      <vt:lpstr>  </vt:lpstr>
      <vt:lpstr>Slide 10</vt:lpstr>
      <vt:lpstr>  </vt:lpstr>
      <vt:lpstr>  </vt:lpstr>
      <vt:lpstr>  </vt:lpstr>
      <vt:lpstr>Slide 14</vt:lpstr>
      <vt:lpstr>  </vt:lpstr>
      <vt:lpstr>Slide 16</vt:lpstr>
      <vt:lpstr>  </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HP</cp:lastModifiedBy>
  <cp:revision>460</cp:revision>
  <dcterms:created xsi:type="dcterms:W3CDTF">2011-01-30T09:36:01Z</dcterms:created>
  <dcterms:modified xsi:type="dcterms:W3CDTF">2020-01-07T08:41:34Z</dcterms:modified>
</cp:coreProperties>
</file>